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8" r:id="rId3"/>
    <p:sldId id="263" r:id="rId4"/>
    <p:sldId id="264" r:id="rId5"/>
    <p:sldId id="265" r:id="rId6"/>
    <p:sldId id="316" r:id="rId7"/>
    <p:sldId id="317" r:id="rId8"/>
    <p:sldId id="266" r:id="rId9"/>
    <p:sldId id="267" r:id="rId10"/>
    <p:sldId id="268" r:id="rId11"/>
    <p:sldId id="269" r:id="rId12"/>
    <p:sldId id="318" r:id="rId13"/>
    <p:sldId id="270" r:id="rId14"/>
    <p:sldId id="271" r:id="rId15"/>
    <p:sldId id="319" r:id="rId16"/>
    <p:sldId id="272" r:id="rId17"/>
    <p:sldId id="273" r:id="rId18"/>
    <p:sldId id="314" r:id="rId19"/>
    <p:sldId id="274" r:id="rId20"/>
    <p:sldId id="275" r:id="rId21"/>
    <p:sldId id="31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59" r:id="rId32"/>
    <p:sldId id="323" r:id="rId33"/>
    <p:sldId id="285" r:id="rId34"/>
    <p:sldId id="320" r:id="rId35"/>
    <p:sldId id="286" r:id="rId36"/>
    <p:sldId id="287" r:id="rId37"/>
    <p:sldId id="324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321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7" r:id="rId56"/>
    <p:sldId id="308" r:id="rId57"/>
    <p:sldId id="322" r:id="rId58"/>
    <p:sldId id="309" r:id="rId59"/>
    <p:sldId id="310" r:id="rId60"/>
    <p:sldId id="311" r:id="rId61"/>
    <p:sldId id="312" r:id="rId62"/>
    <p:sldId id="260" r:id="rId63"/>
    <p:sldId id="313" r:id="rId64"/>
    <p:sldId id="261" r:id="rId6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22" autoAdjust="0"/>
  </p:normalViewPr>
  <p:slideViewPr>
    <p:cSldViewPr>
      <p:cViewPr varScale="1">
        <p:scale>
          <a:sx n="73" d="100"/>
          <a:sy n="73" d="100"/>
        </p:scale>
        <p:origin x="1296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32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82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02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52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40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47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21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r>
              <a:rPr lang="en-US" smtClean="0"/>
              <a:t>Chapter 13-s14,15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352800"/>
            <a:ext cx="6400800" cy="1752600"/>
          </a:xfrm>
        </p:spPr>
        <p:txBody>
          <a:bodyPr/>
          <a:lstStyle/>
          <a:p>
            <a:r>
              <a:rPr lang="en-US" sz="4000" dirty="0">
                <a:latin typeface="Impact"/>
                <a:cs typeface="Impact"/>
              </a:rPr>
              <a:t>How to work with forms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text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There are several types of text field. The three most common are text, password, and hidden</a:t>
            </a:r>
          </a:p>
          <a:p>
            <a:r>
              <a:rPr lang="en-US" sz="2800" dirty="0" smtClean="0">
                <a:latin typeface="Tahoma"/>
                <a:cs typeface="Tahoma"/>
              </a:rPr>
              <a:t>Attributes of the input element for text fields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9.08.19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124200"/>
            <a:ext cx="7304066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7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text </a:t>
            </a:r>
            <a:r>
              <a:rPr lang="en-US" dirty="0" smtClean="0"/>
              <a:t>fields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The text fields in a web browser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9.08.26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62200"/>
            <a:ext cx="6019800" cy="310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1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2257425"/>
            <a:ext cx="9082088" cy="228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03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radio buttons and check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Only one radio button in a group can be selected at on time. The radio button in a group must have the same name attribute, but different values</a:t>
            </a:r>
          </a:p>
          <a:p>
            <a:r>
              <a:rPr lang="en-US" sz="2800" dirty="0" smtClean="0">
                <a:latin typeface="Tahoma"/>
                <a:cs typeface="Tahoma"/>
              </a:rPr>
              <a:t>Check boxes are unrelated, more than one check box can be checked at the same.</a:t>
            </a:r>
            <a:endParaRPr lang="en-US" sz="2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28437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radio buttons and check </a:t>
            </a:r>
            <a:r>
              <a:rPr lang="en-US" dirty="0" smtClean="0"/>
              <a:t>boxes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Attribute of the input element for radio buttons and check boxes</a:t>
            </a: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radio buttons and check boxes in a web browser</a:t>
            </a:r>
          </a:p>
        </p:txBody>
      </p:sp>
      <p:pic>
        <p:nvPicPr>
          <p:cNvPr id="4" name="Picture 3" descr="Screen Shot 2014-04-19 at 9.11.49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6000"/>
            <a:ext cx="7848600" cy="1606439"/>
          </a:xfrm>
          <a:prstGeom prst="rect">
            <a:avLst/>
          </a:prstGeom>
        </p:spPr>
      </p:pic>
      <p:pic>
        <p:nvPicPr>
          <p:cNvPr id="5" name="Picture 4" descr="Screen Shot 2014-04-19 at 9.11.55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495800"/>
            <a:ext cx="2859177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4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-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70" y="1600200"/>
            <a:ext cx="88392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drop-down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To create a drop-down list, code a select element that contains option elements.</a:t>
            </a:r>
          </a:p>
          <a:p>
            <a:r>
              <a:rPr lang="en-US" sz="2800" dirty="0" smtClean="0">
                <a:latin typeface="Tahoma"/>
                <a:cs typeface="Tahoma"/>
              </a:rPr>
              <a:t>Attribute of the </a:t>
            </a:r>
            <a:r>
              <a:rPr lang="en-US" sz="2800" dirty="0" err="1" smtClean="0">
                <a:latin typeface="Tahoma"/>
                <a:cs typeface="Tahoma"/>
              </a:rPr>
              <a:t>optgroup</a:t>
            </a:r>
            <a:r>
              <a:rPr lang="en-US" sz="2800" dirty="0" smtClean="0">
                <a:latin typeface="Tahoma"/>
                <a:cs typeface="Tahoma"/>
              </a:rPr>
              <a:t> and option elements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9.15.06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124200"/>
            <a:ext cx="80772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4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drop-down </a:t>
            </a:r>
            <a:r>
              <a:rPr lang="en-US" dirty="0" smtClean="0"/>
              <a:t>lists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drop-down list in a web browser when the use clicks on the arrow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9.15.11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590800"/>
            <a:ext cx="29210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5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drop-down </a:t>
            </a:r>
            <a:r>
              <a:rPr lang="en-US" dirty="0" smtClean="0"/>
              <a:t>lists (cont.)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805815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012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list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A list box display the number of options you specify on the size attribute.</a:t>
            </a:r>
          </a:p>
          <a:p>
            <a:r>
              <a:rPr lang="en-US" sz="2800" dirty="0" smtClean="0">
                <a:latin typeface="Tahoma"/>
                <a:cs typeface="Tahoma"/>
              </a:rPr>
              <a:t>Attribute of the select element for list boxes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5" name="Picture 4" descr="Screen Shot 2014-04-19 at 9.17.59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276600"/>
            <a:ext cx="8448472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8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/>
              <a:t>How to use forms and controls </a:t>
            </a:r>
          </a:p>
          <a:p>
            <a:r>
              <a:rPr lang="en-US" dirty="0" smtClean="0"/>
              <a:t>Other </a:t>
            </a:r>
            <a:r>
              <a:rPr lang="en-US" dirty="0"/>
              <a:t>skills for working with forms </a:t>
            </a:r>
          </a:p>
          <a:p>
            <a:r>
              <a:rPr lang="en-US" dirty="0" smtClean="0"/>
              <a:t>How </a:t>
            </a:r>
            <a:r>
              <a:rPr lang="en-US" dirty="0"/>
              <a:t>to use the HTML5 features for data </a:t>
            </a:r>
          </a:p>
          <a:p>
            <a:pPr marL="0" indent="0">
              <a:buNone/>
            </a:pPr>
            <a:r>
              <a:rPr lang="en-US" dirty="0"/>
              <a:t>validation </a:t>
            </a:r>
          </a:p>
          <a:p>
            <a:r>
              <a:rPr lang="en-US" dirty="0" smtClean="0"/>
              <a:t>How </a:t>
            </a:r>
            <a:r>
              <a:rPr lang="en-US" dirty="0"/>
              <a:t>to use the HTML5 controls </a:t>
            </a:r>
          </a:p>
          <a:p>
            <a:r>
              <a:rPr lang="en-US" dirty="0" smtClean="0"/>
              <a:t>A </a:t>
            </a:r>
            <a:r>
              <a:rPr lang="en-US" dirty="0"/>
              <a:t>web page that uses HTML5 data validation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list </a:t>
            </a:r>
            <a:r>
              <a:rPr lang="en-US" dirty="0" smtClean="0"/>
              <a:t>boxes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list box in a web browser with a scroll bar</a:t>
            </a: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9.18.04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285999"/>
            <a:ext cx="4800600" cy="266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list </a:t>
            </a:r>
            <a:r>
              <a:rPr lang="en-US" dirty="0" smtClean="0"/>
              <a:t>boxes (cont.)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47408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792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text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 </a:t>
            </a:r>
            <a:r>
              <a:rPr lang="en-US" sz="2800" dirty="0" err="1" smtClean="0">
                <a:latin typeface="Tahoma"/>
                <a:cs typeface="Tahoma"/>
              </a:rPr>
              <a:t>textarea</a:t>
            </a:r>
            <a:r>
              <a:rPr lang="en-US" sz="2800" dirty="0" smtClean="0">
                <a:latin typeface="Tahoma"/>
                <a:cs typeface="Tahoma"/>
              </a:rPr>
              <a:t> field (or just text area) can be used to get multi-line text entries.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Attributes of the </a:t>
            </a:r>
            <a:r>
              <a:rPr lang="en-US" sz="2800" dirty="0" err="1" smtClean="0">
                <a:latin typeface="Tahoma"/>
                <a:cs typeface="Tahoma"/>
              </a:rPr>
              <a:t>textarea</a:t>
            </a:r>
            <a:r>
              <a:rPr lang="en-US" sz="2800" dirty="0" smtClean="0">
                <a:latin typeface="Tahoma"/>
                <a:cs typeface="Tahoma"/>
              </a:rPr>
              <a:t> element </a:t>
            </a: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9.49.3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00400"/>
            <a:ext cx="81915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8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text </a:t>
            </a:r>
            <a:r>
              <a:rPr lang="en-US" dirty="0" smtClean="0"/>
              <a:t>areas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text area in a web browser</a:t>
            </a: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text area after text has been entered into it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9.50.24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057400"/>
            <a:ext cx="5651500" cy="1789453"/>
          </a:xfrm>
          <a:prstGeom prst="rect">
            <a:avLst/>
          </a:prstGeom>
        </p:spPr>
      </p:pic>
      <p:pic>
        <p:nvPicPr>
          <p:cNvPr id="5" name="Picture 4" descr="Screen Shot 2014-04-19 at 9.50.31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343400"/>
            <a:ext cx="64262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8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 label is commonly used to identify a related field.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Labels also make it easier to align the controls on a web page.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Attribute of the label element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9.53.56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962400"/>
            <a:ext cx="80137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9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smtClean="0"/>
              <a:t>labels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HTML in a browser as the user clicks on a label to check it box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9.54.01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590800"/>
            <a:ext cx="56642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4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group controls with </a:t>
            </a:r>
            <a:r>
              <a:rPr lang="en-US" dirty="0" err="1" smtClean="0"/>
              <a:t>fieldset</a:t>
            </a:r>
            <a:r>
              <a:rPr lang="en-US" dirty="0" smtClean="0"/>
              <a:t> and legend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</a:t>
            </a:r>
            <a:r>
              <a:rPr lang="en-US" sz="2800" dirty="0" err="1" smtClean="0">
                <a:latin typeface="Tahoma"/>
                <a:cs typeface="Tahoma"/>
              </a:rPr>
              <a:t>fieldset</a:t>
            </a:r>
            <a:r>
              <a:rPr lang="en-US" sz="2800" dirty="0" smtClean="0">
                <a:latin typeface="Tahoma"/>
                <a:cs typeface="Tahoma"/>
              </a:rPr>
              <a:t> element is used to group controls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legend element can be coded within a </a:t>
            </a:r>
            <a:r>
              <a:rPr lang="en-US" sz="2800" dirty="0" err="1" smtClean="0">
                <a:latin typeface="Tahoma"/>
                <a:cs typeface="Tahoma"/>
              </a:rPr>
              <a:t>fieldset</a:t>
            </a:r>
            <a:r>
              <a:rPr lang="en-US" sz="2800" dirty="0" smtClean="0">
                <a:latin typeface="Tahoma"/>
                <a:cs typeface="Tahoma"/>
              </a:rPr>
              <a:t> element.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HTML that uses </a:t>
            </a:r>
            <a:r>
              <a:rPr lang="en-US" sz="2800" dirty="0" err="1" smtClean="0">
                <a:latin typeface="Tahoma"/>
                <a:cs typeface="Tahoma"/>
              </a:rPr>
              <a:t>fieldset</a:t>
            </a:r>
            <a:r>
              <a:rPr lang="en-US" sz="2800" dirty="0" smtClean="0">
                <a:latin typeface="Tahoma"/>
                <a:cs typeface="Tahoma"/>
              </a:rPr>
              <a:t> and legend element: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9.59.52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10000"/>
            <a:ext cx="8077200" cy="179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8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elements in a web browser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9.59.5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09800"/>
            <a:ext cx="7543800" cy="385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4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a file upload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To create a file upload control, code the input element with “file” as the type attribute. 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Attributes of the input element for a file upload control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02.20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83" y="3581400"/>
            <a:ext cx="86741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48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a file upload </a:t>
            </a:r>
            <a:r>
              <a:rPr lang="en-US" dirty="0" smtClean="0"/>
              <a:t>control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file upload control in the Firefox browser</a:t>
            </a: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HTML for a file upload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02.25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9799"/>
            <a:ext cx="7010400" cy="1542887"/>
          </a:xfrm>
          <a:prstGeom prst="rect">
            <a:avLst/>
          </a:prstGeom>
        </p:spPr>
      </p:pic>
      <p:pic>
        <p:nvPicPr>
          <p:cNvPr id="5" name="Picture 4" descr="Screen Shot 2014-04-19 at 10.03.53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343400"/>
            <a:ext cx="8534400" cy="126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50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Impact"/>
                <a:cs typeface="Impact"/>
              </a:rPr>
              <a:t>How to use forms</a:t>
            </a:r>
            <a:endParaRPr lang="en-US" sz="40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54597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Impact"/>
                <a:cs typeface="Impact"/>
              </a:rPr>
              <a:t>Other skills for working with forms</a:t>
            </a:r>
            <a:endParaRPr lang="en-US" sz="40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9788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align controls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Label, textbox, and button controls aligned on a form</a:t>
            </a:r>
            <a:endParaRPr lang="en-US" dirty="0"/>
          </a:p>
        </p:txBody>
      </p:sp>
      <p:pic>
        <p:nvPicPr>
          <p:cNvPr id="2" name="Picture 1" descr="Screen Shot 2014-04-19 at 10.05.54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616200"/>
            <a:ext cx="5676900" cy="386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align </a:t>
            </a:r>
            <a:r>
              <a:rPr lang="en-US" dirty="0" smtClean="0"/>
              <a:t>controls -2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6858000" cy="304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4524375"/>
            <a:ext cx="244792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904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format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form with some additional formatting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07.03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590800"/>
            <a:ext cx="66802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3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format controls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53413"/>
            <a:ext cx="6124575" cy="542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53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set the tab order and assign access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tab order for a form is the sequence in which the controls receive the focus when the Tab key is pressed.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attribute for setting the tab order and access keys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08.23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86200"/>
            <a:ext cx="7810774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1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Three labels with access keys</a:t>
            </a: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HTML for the controls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08.2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3599"/>
            <a:ext cx="6629400" cy="1916935"/>
          </a:xfrm>
          <a:prstGeom prst="rect">
            <a:avLst/>
          </a:prstGeom>
        </p:spPr>
      </p:pic>
      <p:pic>
        <p:nvPicPr>
          <p:cNvPr id="5" name="Picture 4" descr="Screen Shot 2014-04-19 at 10.10.02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48200"/>
            <a:ext cx="81280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1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vi-V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681" y="1066800"/>
            <a:ext cx="5862637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1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Impact"/>
                <a:cs typeface="Impact"/>
              </a:rPr>
              <a:t>How to use the HTML 5 features for data validation</a:t>
            </a:r>
            <a:endParaRPr lang="en-US" sz="40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82234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6248400" cy="1143000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The HTML5 attributes for data validation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HTML5 attributes for data validation</a:t>
            </a: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error message and highlighting used by Firefox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12.06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33600"/>
            <a:ext cx="7454900" cy="1905000"/>
          </a:xfrm>
          <a:prstGeom prst="rect">
            <a:avLst/>
          </a:prstGeom>
        </p:spPr>
      </p:pic>
      <p:pic>
        <p:nvPicPr>
          <p:cNvPr id="5" name="Picture 4" descr="Screen Shot 2014-04-19 at 10.12.11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724400"/>
            <a:ext cx="40005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51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An introduction to </a:t>
            </a:r>
            <a:r>
              <a:rPr lang="en-US" smtClean="0"/>
              <a:t>a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 form contains one or more </a:t>
            </a:r>
            <a:r>
              <a:rPr lang="en-US" sz="2800" i="1" dirty="0" smtClean="0">
                <a:latin typeface="Tahoma"/>
                <a:cs typeface="Tahoma"/>
              </a:rPr>
              <a:t>controls</a:t>
            </a:r>
            <a:r>
              <a:rPr lang="en-US" sz="2800" dirty="0" smtClean="0">
                <a:latin typeface="Tahoma"/>
                <a:cs typeface="Tahoma"/>
              </a:rPr>
              <a:t> like text boxes, radio buttons, lists, or check boxes. That is permit user enter the data and submit to server.</a:t>
            </a: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Attributes of the form element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8.59.3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64" y="4191000"/>
            <a:ext cx="84582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9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/>
          <a:lstStyle/>
          <a:p>
            <a:r>
              <a:rPr lang="en-US" dirty="0" smtClean="0"/>
              <a:t>CSS3 </a:t>
            </a:r>
            <a:r>
              <a:rPr lang="en-US" dirty="0"/>
              <a:t>selectors for data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CSS3 pseudo-classes for required, valid, and invalid fields </a:t>
            </a: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 CSS attribute selector for all controls with the required attribute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12.29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667000"/>
            <a:ext cx="3505200" cy="976448"/>
          </a:xfrm>
          <a:prstGeom prst="rect">
            <a:avLst/>
          </a:prstGeom>
        </p:spPr>
      </p:pic>
      <p:pic>
        <p:nvPicPr>
          <p:cNvPr id="5" name="Picture 4" descr="Screen Shot 2014-04-19 at 10.12.33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5105400"/>
            <a:ext cx="3505200" cy="88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2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regular expressions for data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sz="2400" dirty="0" smtClean="0">
                <a:latin typeface="Tahoma"/>
                <a:cs typeface="Tahoma"/>
              </a:rPr>
              <a:t>A regular expression is a standard language that provides a way to make a user entry against a pattern of characters.</a:t>
            </a:r>
          </a:p>
          <a:p>
            <a:endParaRPr lang="en-US" sz="2400" dirty="0" smtClean="0">
              <a:latin typeface="Tahoma"/>
              <a:cs typeface="Tahoma"/>
            </a:endParaRPr>
          </a:p>
          <a:p>
            <a:r>
              <a:rPr lang="en-US" sz="2400" dirty="0" smtClean="0">
                <a:latin typeface="Tahoma"/>
                <a:cs typeface="Tahoma"/>
              </a:rPr>
              <a:t>Attribute for using regular expressions</a:t>
            </a:r>
          </a:p>
          <a:p>
            <a:endParaRPr lang="en-US" sz="2400" dirty="0">
              <a:latin typeface="Tahoma"/>
              <a:cs typeface="Tahoma"/>
            </a:endParaRPr>
          </a:p>
          <a:p>
            <a:endParaRPr lang="en-US" sz="2400" dirty="0" smtClean="0">
              <a:latin typeface="Tahoma"/>
              <a:cs typeface="Tahoma"/>
            </a:endParaRPr>
          </a:p>
          <a:p>
            <a:endParaRPr lang="en-US" sz="2400" dirty="0" smtClean="0">
              <a:latin typeface="Tahoma"/>
              <a:cs typeface="Tahoma"/>
            </a:endParaRPr>
          </a:p>
          <a:p>
            <a:endParaRPr lang="en-US" sz="2400" dirty="0" smtClean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4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16.41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47" y="3505200"/>
            <a:ext cx="77343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2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Pattern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Patterns for common entries</a:t>
            </a: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Code for pattern</a:t>
            </a:r>
          </a:p>
        </p:txBody>
      </p:sp>
      <p:pic>
        <p:nvPicPr>
          <p:cNvPr id="5" name="Picture 4" descr="Screen Shot 2014-04-19 at 10.16.50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352" y="4803985"/>
            <a:ext cx="3413648" cy="1453693"/>
          </a:xfrm>
          <a:prstGeom prst="rect">
            <a:avLst/>
          </a:prstGeom>
        </p:spPr>
      </p:pic>
      <p:pic>
        <p:nvPicPr>
          <p:cNvPr id="6" name="Picture 5" descr="Screen Shot 2014-04-19 at 10.16.45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95" y="2133600"/>
            <a:ext cx="5257800" cy="192336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4832457"/>
            <a:ext cx="5038725" cy="1187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853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a </a:t>
            </a:r>
            <a:r>
              <a:rPr lang="en-US" dirty="0" err="1" smtClean="0"/>
              <a:t>datalist</a:t>
            </a:r>
            <a:r>
              <a:rPr lang="en-US" dirty="0" smtClean="0"/>
              <a:t> to present entry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Use the new HTML5 </a:t>
            </a:r>
            <a:r>
              <a:rPr lang="en-US" sz="2800" dirty="0" err="1" smtClean="0">
                <a:latin typeface="Tahoma"/>
                <a:cs typeface="Tahoma"/>
              </a:rPr>
              <a:t>datalist</a:t>
            </a:r>
            <a:r>
              <a:rPr lang="en-US" sz="2800" dirty="0" smtClean="0">
                <a:latin typeface="Tahoma"/>
                <a:cs typeface="Tahoma"/>
              </a:rPr>
              <a:t> element to provide a </a:t>
            </a:r>
            <a:r>
              <a:rPr lang="en-US" sz="2800" dirty="0" err="1" smtClean="0">
                <a:latin typeface="Tahoma"/>
                <a:cs typeface="Tahoma"/>
              </a:rPr>
              <a:t>datalist</a:t>
            </a:r>
            <a:r>
              <a:rPr lang="en-US" sz="2800" dirty="0" smtClean="0">
                <a:latin typeface="Tahoma"/>
                <a:cs typeface="Tahoma"/>
              </a:rPr>
              <a:t> of entry options for a fields.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Attributes for the options elements within a </a:t>
            </a:r>
            <a:r>
              <a:rPr lang="en-US" sz="2800" dirty="0" err="1" smtClean="0">
                <a:latin typeface="Tahoma"/>
                <a:cs typeface="Tahoma"/>
              </a:rPr>
              <a:t>datalist</a:t>
            </a:r>
            <a:r>
              <a:rPr lang="en-US" sz="2800" dirty="0" smtClean="0">
                <a:latin typeface="Tahoma"/>
                <a:cs typeface="Tahoma"/>
              </a:rPr>
              <a:t> element</a:t>
            </a: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20.22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3657600"/>
            <a:ext cx="8024509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9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Datalist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form on the browser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20.26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209800"/>
            <a:ext cx="8073987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9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Datalist</a:t>
            </a:r>
            <a:r>
              <a:rPr lang="en-US" dirty="0" smtClean="0"/>
              <a:t> - Code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67" y="1752600"/>
            <a:ext cx="7807833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805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Impact"/>
                <a:cs typeface="Impact"/>
              </a:rPr>
              <a:t>How to use the HTML 5 controls</a:t>
            </a:r>
            <a:endParaRPr lang="en-US" sz="40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425212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the email, </a:t>
            </a:r>
            <a:r>
              <a:rPr lang="en-US" dirty="0" err="1" smtClean="0"/>
              <a:t>url</a:t>
            </a:r>
            <a:r>
              <a:rPr lang="en-US" dirty="0" smtClean="0"/>
              <a:t>, and </a:t>
            </a:r>
            <a:r>
              <a:rPr lang="en-US" dirty="0" err="1" smtClean="0"/>
              <a:t>tel</a:t>
            </a:r>
            <a:r>
              <a:rPr lang="en-US" dirty="0" smtClean="0"/>
              <a:t>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HTML5 email, </a:t>
            </a:r>
            <a:r>
              <a:rPr lang="en-US" sz="2800" dirty="0" err="1" smtClean="0">
                <a:latin typeface="Tahoma"/>
                <a:cs typeface="Tahoma"/>
              </a:rPr>
              <a:t>url</a:t>
            </a:r>
            <a:r>
              <a:rPr lang="en-US" sz="2800" dirty="0" smtClean="0">
                <a:latin typeface="Tahoma"/>
                <a:cs typeface="Tahoma"/>
              </a:rPr>
              <a:t>, and </a:t>
            </a:r>
            <a:r>
              <a:rPr lang="en-US" sz="2800" dirty="0" err="1" smtClean="0">
                <a:latin typeface="Tahoma"/>
                <a:cs typeface="Tahoma"/>
              </a:rPr>
              <a:t>tel</a:t>
            </a:r>
            <a:r>
              <a:rPr lang="en-US" sz="2800" dirty="0" smtClean="0">
                <a:latin typeface="Tahoma"/>
                <a:cs typeface="Tahoma"/>
              </a:rPr>
              <a:t> control are designed for email address, URL and telephone number entries</a:t>
            </a:r>
          </a:p>
        </p:txBody>
      </p:sp>
      <p:pic>
        <p:nvPicPr>
          <p:cNvPr id="4" name="Picture 3" descr="Screen Shot 2014-04-19 at 10.25.2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352800"/>
            <a:ext cx="77978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3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Picture 4" descr="Screen Shot 2014-04-19 at 10.25.32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95400"/>
            <a:ext cx="6337300" cy="294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4267200"/>
            <a:ext cx="82010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09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the number and range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HTML number and range controls are designed for numeric entries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Attribute for the number and range controls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28.39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352800"/>
            <a:ext cx="82931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0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</a:t>
            </a:r>
            <a:r>
              <a:rPr lang="en-US" dirty="0" smtClean="0"/>
              <a:t>form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Attributes common to most input elements</a:t>
            </a: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</p:txBody>
      </p:sp>
      <p:pic>
        <p:nvPicPr>
          <p:cNvPr id="4" name="Picture 3" descr="Screen Shot 2014-04-19 at 8.59.44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5000"/>
            <a:ext cx="7772400" cy="204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0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 descr="Screen Shot 2014-04-19 at 10.28.44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19200"/>
            <a:ext cx="6862032" cy="2819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4114800"/>
            <a:ext cx="79724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ahoma"/>
                <a:cs typeface="Tahoma"/>
              </a:rPr>
              <a:t>How to use the date and time </a:t>
            </a:r>
            <a:r>
              <a:rPr lang="en-US" dirty="0" smtClean="0">
                <a:latin typeface="Tahoma"/>
                <a:cs typeface="Tahoma"/>
              </a:rPr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HTML5 date, </a:t>
            </a:r>
            <a:r>
              <a:rPr lang="en-US" sz="2800" dirty="0" err="1" smtClean="0">
                <a:latin typeface="Tahoma"/>
                <a:cs typeface="Tahoma"/>
              </a:rPr>
              <a:t>datetime</a:t>
            </a:r>
            <a:r>
              <a:rPr lang="en-US" sz="2800" dirty="0" smtClean="0">
                <a:latin typeface="Tahoma"/>
                <a:cs typeface="Tahoma"/>
              </a:rPr>
              <a:t>, </a:t>
            </a:r>
            <a:r>
              <a:rPr lang="en-US" sz="2800" dirty="0" err="1" smtClean="0">
                <a:latin typeface="Tahoma"/>
                <a:cs typeface="Tahoma"/>
              </a:rPr>
              <a:t>datetime</a:t>
            </a:r>
            <a:r>
              <a:rPr lang="en-US" sz="2800" dirty="0" smtClean="0">
                <a:latin typeface="Tahoma"/>
                <a:cs typeface="Tahoma"/>
              </a:rPr>
              <a:t>-local, month, week, and time control are designed for date and time entries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Attribute for the date and time controls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30.41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505200"/>
            <a:ext cx="77089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4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 descr="Screen Shot 2014-04-19 at 10.30.48 P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01"/>
          <a:stretch/>
        </p:blipFill>
        <p:spPr>
          <a:xfrm>
            <a:off x="228600" y="1417638"/>
            <a:ext cx="3048000" cy="436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2893" y="1450182"/>
            <a:ext cx="5674907" cy="258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the search control for a search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 search function that uses a search control in browser</a:t>
            </a: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HTML for using the Google search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33.15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81723"/>
            <a:ext cx="5943600" cy="1134687"/>
          </a:xfrm>
          <a:prstGeom prst="rect">
            <a:avLst/>
          </a:prstGeom>
        </p:spPr>
      </p:pic>
      <p:pic>
        <p:nvPicPr>
          <p:cNvPr id="5" name="Picture 4" descr="Screen Shot 2014-04-19 at 10.33.19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4648200"/>
            <a:ext cx="87249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2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the color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HTML for a color control</a:t>
            </a: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color control in browser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34.05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33600"/>
            <a:ext cx="8077200" cy="914400"/>
          </a:xfrm>
          <a:prstGeom prst="rect">
            <a:avLst/>
          </a:prstGeom>
        </p:spPr>
      </p:pic>
      <p:pic>
        <p:nvPicPr>
          <p:cNvPr id="5" name="Picture 4" descr="Screen Shot 2014-04-19 at 10.34.09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09999"/>
            <a:ext cx="5562600" cy="226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84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The progress and meter element to display output data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These controls are designed to displayed data in progress bar or meter form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Attribute for the progress and meter elements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39.40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276600"/>
            <a:ext cx="76200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6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 descr="Screen Shot 2014-04-19 at 10.39.44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76400"/>
            <a:ext cx="7506801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1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- Code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1295400"/>
            <a:ext cx="91344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2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956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Impact"/>
                <a:cs typeface="Impact"/>
              </a:rPr>
              <a:t>A web page that uses HTML5 data validation</a:t>
            </a:r>
            <a:endParaRPr lang="en-US" sz="40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21004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page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 web page in Browser with a form that uses HTML5 validation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42.25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514600"/>
            <a:ext cx="4276435" cy="386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6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form (cont.)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46" y="4800600"/>
            <a:ext cx="8329574" cy="1219200"/>
          </a:xfrm>
          <a:prstGeom prst="rect">
            <a:avLst/>
          </a:prstGeom>
        </p:spPr>
      </p:pic>
      <p:pic>
        <p:nvPicPr>
          <p:cNvPr id="5" name="Picture 4" descr="Screen Shot 2014-04-19 at 8.59.50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26" y="2150269"/>
            <a:ext cx="5740400" cy="1612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82344" y="1447800"/>
            <a:ext cx="44754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2800" dirty="0">
                <a:latin typeface="Tahoma"/>
                <a:cs typeface="Tahoma"/>
              </a:rPr>
              <a:t>The form in a web browser</a:t>
            </a:r>
          </a:p>
        </p:txBody>
      </p:sp>
      <p:sp>
        <p:nvSpPr>
          <p:cNvPr id="7" name="Rectangle 6"/>
          <p:cNvSpPr/>
          <p:nvPr/>
        </p:nvSpPr>
        <p:spPr>
          <a:xfrm>
            <a:off x="844406" y="4034240"/>
            <a:ext cx="20040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HTML Code</a:t>
            </a:r>
            <a:endParaRPr lang="en-US" sz="2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08895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HTML for the form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42.59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86000"/>
            <a:ext cx="73152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5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CSS for the form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43.45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133599"/>
            <a:ext cx="3581400" cy="426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804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800" dirty="0" smtClean="0">
                <a:latin typeface="Tahoma"/>
                <a:cs typeface="Tahoma"/>
              </a:rPr>
              <a:t>A form contains one or more controls like text boxes, radio button, or check boxes that can receive data</a:t>
            </a:r>
          </a:p>
          <a:p>
            <a:pPr>
              <a:buFont typeface="Arial"/>
              <a:buChar char="•"/>
            </a:pPr>
            <a:r>
              <a:rPr lang="en-US" sz="2800" dirty="0" smtClean="0">
                <a:latin typeface="Tahoma"/>
                <a:cs typeface="Tahoma"/>
              </a:rPr>
              <a:t>A submit button submits the form data to the server </a:t>
            </a:r>
          </a:p>
          <a:p>
            <a:pPr>
              <a:buFont typeface="Arial"/>
              <a:buChar char="•"/>
            </a:pPr>
            <a:r>
              <a:rPr lang="en-US" sz="2800" dirty="0" smtClean="0">
                <a:latin typeface="Tahoma"/>
                <a:cs typeface="Tahoma"/>
              </a:rPr>
              <a:t>The controls label, text field, radio, button, check box, drop-down, list boxes and text area</a:t>
            </a:r>
          </a:p>
          <a:p>
            <a:pPr>
              <a:buFont typeface="Arial"/>
              <a:buChar char="•"/>
            </a:pPr>
            <a:r>
              <a:rPr lang="en-US" sz="2800" dirty="0" smtClean="0">
                <a:latin typeface="Tahoma"/>
                <a:cs typeface="Tahoma"/>
              </a:rPr>
              <a:t>Use file upload control</a:t>
            </a:r>
          </a:p>
          <a:p>
            <a:pPr>
              <a:buFont typeface="Arial"/>
              <a:buChar char="•"/>
            </a:pPr>
            <a:r>
              <a:rPr lang="en-US" sz="2800" dirty="0" smtClean="0">
                <a:latin typeface="Tahoma"/>
                <a:cs typeface="Tahoma"/>
              </a:rPr>
              <a:t>Use CSS align</a:t>
            </a:r>
          </a:p>
          <a:p>
            <a:pPr>
              <a:buFont typeface="Arial"/>
              <a:buChar char="•"/>
            </a:pPr>
            <a:r>
              <a:rPr lang="en-US" sz="2800" dirty="0" smtClean="0">
                <a:latin typeface="Tahoma"/>
                <a:cs typeface="Tahoma"/>
              </a:rPr>
              <a:t>The tab order of a form</a:t>
            </a:r>
            <a:endParaRPr lang="en-US" sz="2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Access key are shortcut keys that the user can press to move the focus on control</a:t>
            </a:r>
          </a:p>
          <a:p>
            <a:r>
              <a:rPr lang="en-US" sz="2800" dirty="0" smtClean="0">
                <a:latin typeface="Tahoma"/>
                <a:cs typeface="Tahoma"/>
              </a:rPr>
              <a:t>HTML5 provide data validation and CSS3 pseudo-classes for formatting required, valid, and invalid fields</a:t>
            </a:r>
          </a:p>
          <a:p>
            <a:r>
              <a:rPr lang="en-US" sz="2800" dirty="0" smtClean="0">
                <a:latin typeface="Tahoma"/>
                <a:cs typeface="Tahoma"/>
              </a:rPr>
              <a:t>HTML5 provide regular expressions</a:t>
            </a:r>
          </a:p>
          <a:p>
            <a:r>
              <a:rPr lang="en-US" sz="2800" dirty="0" smtClean="0">
                <a:latin typeface="Tahoma"/>
                <a:cs typeface="Tahoma"/>
              </a:rPr>
              <a:t>HTML5 provide the email, </a:t>
            </a:r>
            <a:r>
              <a:rPr lang="en-US" sz="2800" dirty="0" err="1" smtClean="0">
                <a:latin typeface="Tahoma"/>
                <a:cs typeface="Tahoma"/>
              </a:rPr>
              <a:t>url</a:t>
            </a:r>
            <a:r>
              <a:rPr lang="en-US" sz="2800" dirty="0" smtClean="0">
                <a:latin typeface="Tahoma"/>
                <a:cs typeface="Tahoma"/>
              </a:rPr>
              <a:t>, </a:t>
            </a:r>
            <a:r>
              <a:rPr lang="en-US" sz="2800" dirty="0" err="1" smtClean="0">
                <a:latin typeface="Tahoma"/>
                <a:cs typeface="Tahoma"/>
              </a:rPr>
              <a:t>tel</a:t>
            </a:r>
            <a:r>
              <a:rPr lang="en-US" sz="2800" dirty="0" smtClean="0">
                <a:latin typeface="Tahoma"/>
                <a:cs typeface="Tahoma"/>
              </a:rPr>
              <a:t>, number, range, date, time, search, and color controls</a:t>
            </a:r>
          </a:p>
          <a:p>
            <a:endParaRPr lang="en-US" sz="2800" dirty="0" smtClean="0">
              <a:latin typeface="Tahoma"/>
              <a:cs typeface="Tahoma"/>
            </a:endParaRPr>
          </a:p>
          <a:p>
            <a:endParaRPr lang="en-US" sz="2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3659013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Impact"/>
                <a:cs typeface="Impact"/>
              </a:rPr>
              <a:t>How to use controls </a:t>
            </a:r>
            <a:endParaRPr lang="en-US" sz="40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70581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Use the input element to create four different types of buttons</a:t>
            </a:r>
          </a:p>
          <a:p>
            <a:r>
              <a:rPr lang="en-US" sz="2800" dirty="0" smtClean="0">
                <a:latin typeface="Tahoma"/>
                <a:cs typeface="Tahoma"/>
              </a:rPr>
              <a:t>Attribute of the input element for button and for the buttons and for the button element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9.05.16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505200"/>
            <a:ext cx="6223000" cy="279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5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smtClean="0"/>
              <a:t>buttons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buttons in a web browser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9.05.21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86000"/>
            <a:ext cx="6598920" cy="129540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0"/>
            <a:ext cx="8209402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596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1280</Words>
  <Application>Microsoft Office PowerPoint</Application>
  <PresentationFormat>On-screen Show (4:3)</PresentationFormat>
  <Paragraphs>199</Paragraphs>
  <Slides>64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Arial</vt:lpstr>
      <vt:lpstr>Calibri</vt:lpstr>
      <vt:lpstr>Impact</vt:lpstr>
      <vt:lpstr>Tahoma</vt:lpstr>
      <vt:lpstr>Default Design</vt:lpstr>
      <vt:lpstr>Chapter 13-s14,15</vt:lpstr>
      <vt:lpstr>Objectives</vt:lpstr>
      <vt:lpstr>How to use forms</vt:lpstr>
      <vt:lpstr>An introduction to a form</vt:lpstr>
      <vt:lpstr>How to create a form (cont.)</vt:lpstr>
      <vt:lpstr>How to create a form (cont.)</vt:lpstr>
      <vt:lpstr>How to use controls </vt:lpstr>
      <vt:lpstr>How to use buttons</vt:lpstr>
      <vt:lpstr>How to use buttons (cont.)</vt:lpstr>
      <vt:lpstr>How to use text fields</vt:lpstr>
      <vt:lpstr>How to use text fields (cont.)</vt:lpstr>
      <vt:lpstr>HTML code</vt:lpstr>
      <vt:lpstr>How to use radio buttons and check boxes</vt:lpstr>
      <vt:lpstr>How to use radio buttons and check boxes (cont.)</vt:lpstr>
      <vt:lpstr>HTML - Code</vt:lpstr>
      <vt:lpstr>How to use drop-down lists</vt:lpstr>
      <vt:lpstr>How to use drop-down lists (cont.)</vt:lpstr>
      <vt:lpstr>How to use drop-down lists (cont.)</vt:lpstr>
      <vt:lpstr>How to use list boxes</vt:lpstr>
      <vt:lpstr>How to use list boxes (cont.)</vt:lpstr>
      <vt:lpstr>How to use list boxes (cont.)</vt:lpstr>
      <vt:lpstr>How to use text areas</vt:lpstr>
      <vt:lpstr>How to use text areas (cont.)</vt:lpstr>
      <vt:lpstr>How to use labels</vt:lpstr>
      <vt:lpstr>How to use labels (cont.)</vt:lpstr>
      <vt:lpstr>How to group controls with fieldset and legend elements</vt:lpstr>
      <vt:lpstr>Example</vt:lpstr>
      <vt:lpstr>How to use a file upload control</vt:lpstr>
      <vt:lpstr>How to use a file upload control (cont.)</vt:lpstr>
      <vt:lpstr>Other skills for working with forms</vt:lpstr>
      <vt:lpstr>How to align controls</vt:lpstr>
      <vt:lpstr>How to align controls -2</vt:lpstr>
      <vt:lpstr>How to format controls</vt:lpstr>
      <vt:lpstr>How to format controls</vt:lpstr>
      <vt:lpstr>How to set the tab order and assign access keys</vt:lpstr>
      <vt:lpstr>Example</vt:lpstr>
      <vt:lpstr> </vt:lpstr>
      <vt:lpstr>How to use the HTML 5 features for data validation</vt:lpstr>
      <vt:lpstr>The HTML5 attributes for data validation</vt:lpstr>
      <vt:lpstr>CSS3 selectors for data validation</vt:lpstr>
      <vt:lpstr>How to use regular expressions for data validation</vt:lpstr>
      <vt:lpstr>Pattern</vt:lpstr>
      <vt:lpstr>How to use a datalist to present entry options</vt:lpstr>
      <vt:lpstr>Datalist example</vt:lpstr>
      <vt:lpstr>Datalist - Code</vt:lpstr>
      <vt:lpstr>How to use the HTML 5 controls</vt:lpstr>
      <vt:lpstr>How to use the email, url, and tel controls</vt:lpstr>
      <vt:lpstr>Example</vt:lpstr>
      <vt:lpstr>How to use the number and range controls</vt:lpstr>
      <vt:lpstr>Example</vt:lpstr>
      <vt:lpstr>How to use the date and time controls</vt:lpstr>
      <vt:lpstr>Example</vt:lpstr>
      <vt:lpstr>How to use the search control for a search function</vt:lpstr>
      <vt:lpstr>How to use the color control</vt:lpstr>
      <vt:lpstr>The progress and meter element to display output data  </vt:lpstr>
      <vt:lpstr>Example</vt:lpstr>
      <vt:lpstr>HTML - Code</vt:lpstr>
      <vt:lpstr>A web page that uses HTML5 data validation</vt:lpstr>
      <vt:lpstr>The page layout</vt:lpstr>
      <vt:lpstr>The HTML</vt:lpstr>
      <vt:lpstr>The CSS</vt:lpstr>
      <vt:lpstr>Summary</vt:lpstr>
      <vt:lpstr>Summary</vt:lpstr>
      <vt:lpstr>Discussion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 An</dc:creator>
  <cp:lastModifiedBy>MyPC</cp:lastModifiedBy>
  <cp:revision>112</cp:revision>
  <dcterms:created xsi:type="dcterms:W3CDTF">2014-02-09T07:44:29Z</dcterms:created>
  <dcterms:modified xsi:type="dcterms:W3CDTF">2020-05-16T13:09:35Z</dcterms:modified>
</cp:coreProperties>
</file>