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4" r:id="rId4"/>
    <p:sldId id="259" r:id="rId5"/>
    <p:sldId id="318" r:id="rId6"/>
    <p:sldId id="321" r:id="rId7"/>
    <p:sldId id="319" r:id="rId8"/>
    <p:sldId id="305" r:id="rId9"/>
    <p:sldId id="306" r:id="rId10"/>
    <p:sldId id="322" r:id="rId11"/>
    <p:sldId id="307" r:id="rId12"/>
    <p:sldId id="308" r:id="rId13"/>
    <p:sldId id="323" r:id="rId14"/>
    <p:sldId id="309" r:id="rId15"/>
    <p:sldId id="310" r:id="rId16"/>
    <p:sldId id="325" r:id="rId17"/>
    <p:sldId id="311" r:id="rId18"/>
    <p:sldId id="312" r:id="rId19"/>
    <p:sldId id="326" r:id="rId20"/>
    <p:sldId id="328" r:id="rId21"/>
    <p:sldId id="327" r:id="rId22"/>
    <p:sldId id="317" r:id="rId23"/>
    <p:sldId id="314" r:id="rId24"/>
    <p:sldId id="329" r:id="rId25"/>
    <p:sldId id="334" r:id="rId26"/>
    <p:sldId id="335" r:id="rId27"/>
    <p:sldId id="336" r:id="rId28"/>
    <p:sldId id="337" r:id="rId29"/>
    <p:sldId id="313" r:id="rId30"/>
    <p:sldId id="331" r:id="rId31"/>
    <p:sldId id="332" r:id="rId32"/>
    <p:sldId id="333" r:id="rId33"/>
    <p:sldId id="26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57" autoAdjust="0"/>
  </p:normalViewPr>
  <p:slideViewPr>
    <p:cSldViewPr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10.3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19546 8781,'75'0,"49"25,24-1,1 1,0 0,49-25,1 0,-25 0,-26 0,-24 0,-24 0,-51 0,-24 0,0-25,0 25,24 0,26 0,-26 0,1 0,-1 0,1 0,-25 0,0 0,-1 0,1 0,0 0,0 0,0 0,0 0,-1 0,26 0,-25 0,0 0,24 0,-24 0,25 0,-1 0,26 0,-51-25,26 25,24-24,1 24,-1-25,1 0,-1 0,0 25,-24-25,0 1,-1-1,1 25,-25 0,0-25,-1 25,26 0,-50-25,50 0,-26 25,51 0,-75-24,25-1,-1 25,1 0,0 0,49-25,-24 25,-25-25,0 25,24 0,-24 0,0 0,24 0,-24 0,0 0,25 0,-26 0,1 25,0-25,0 25,0 0,-1-1,1-24,0 0,-25 25,25-25,0 0,0 0,-1 0,1 0,0 25,0-25,0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16.4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2778 10740,'25'0,"0"0,0 0,-1 0,26 0,0 0,24 0,0 0,26 27,98-27,0 0,1 0,74 0,24 0,1 0,0 0,-75 0,0 0,-24 0,24 27,-49-1,-50 1,-25-1,0 1,-49-27,-1 27,1-27,-1 26,1-26,0 27,-1-27,1 0,24 0,1 26,24-26,-25 0,1 0,-1 0,-24 0,24 0,-24 0,-1 0,-24 0,0 0,0 0,0 0,-1 0,1 0,0 0,0 0,0 0,24 0,1 0,-25 0,24 0,1 0,-25 0,-1-26,26-1,-25 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19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12378,'25'0,"24"0,1 0,-1 0,75 0,0 0,25 0,0 0,25 0,-1 0,-49 0,50 0,-25 0,-50 0,0 0,-24 24,-26-24,1 0,0 0,-26 0,26 0,-25 0,0 0,24 0,26-24,-26-1,1 25,-25-25,24 25,-24 0,0 0,24-25,-24 25,25-25,-1 25,1 0,-25 0,0-24,-1 24,1 0,0 0,0 0,0 0,-1 0,1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17-12-02T08:21:53.5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6846 16049,'174'-25,"49"-25,25 25,-25 1,-24-1,74 0,-1 0,-73 25,-75-25,25 25,-75-24,-24 24,-25 0,-1 0,26 0,0 0,24 0,0-25,1 0,24 0,-25 25,1-25,-26 25,-24 0,0 0,0 0,24 0,1 0,0 0,24 25,-24 0,74 0,-50 49,25-24,25 24,-49-74,-26 25,1 0,-25-25,0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52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&lt;title&gt;Bootstrap Example&lt;/title&gt;</a:t>
            </a:r>
          </a:p>
          <a:p>
            <a:r>
              <a:rPr lang="en-US" dirty="0" smtClean="0"/>
              <a:t>  &lt;meta charset="utf-8"&gt;</a:t>
            </a:r>
          </a:p>
          <a:p>
            <a:r>
              <a:rPr lang="en-US" dirty="0" smtClean="0"/>
              <a:t>  &lt;meta name="viewport" content="width=device-width, initial-scale=1"&gt;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css</a:t>
            </a:r>
            <a:r>
              <a:rPr lang="en-US" dirty="0" smtClean="0"/>
              <a:t>/bootstrap.min.css"&gt;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="https://cdnjs.cloudflare.com/ajax/libs/popper.js/1.12.6/</a:t>
            </a:r>
            <a:r>
              <a:rPr lang="en-US" dirty="0" err="1" smtClean="0"/>
              <a:t>umd</a:t>
            </a:r>
            <a:r>
              <a:rPr lang="en-US" dirty="0" smtClean="0"/>
              <a:t>/popper.min.js"&gt;&lt;/script&gt;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js</a:t>
            </a:r>
            <a:r>
              <a:rPr lang="en-US" dirty="0" smtClean="0"/>
              <a:t>/bootstrap.min.js"&gt;&lt;/script&gt;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  &lt;h1&gt;Hello World!&lt;/h1&gt;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&lt;div class="row"&gt;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background-color:lavenderblush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1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&lt;title&gt;Bootstrap Example&lt;/title&gt;</a:t>
            </a:r>
          </a:p>
          <a:p>
            <a:r>
              <a:rPr lang="en-US" dirty="0" smtClean="0"/>
              <a:t>  &lt;meta charset="utf-8"&gt;</a:t>
            </a:r>
          </a:p>
          <a:p>
            <a:r>
              <a:rPr lang="en-US" dirty="0" smtClean="0"/>
              <a:t>  &lt;meta name="viewport" content="width=device-width, initial-scale=1"&gt;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css</a:t>
            </a:r>
            <a:r>
              <a:rPr lang="en-US" dirty="0" smtClean="0"/>
              <a:t>/bootstrap.min.css"&gt;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="https://cdnjs.cloudflare.com/ajax/libs/popper.js/1.12.6/</a:t>
            </a:r>
            <a:r>
              <a:rPr lang="en-US" dirty="0" err="1" smtClean="0"/>
              <a:t>umd</a:t>
            </a:r>
            <a:r>
              <a:rPr lang="en-US" dirty="0" smtClean="0"/>
              <a:t>/popper.min.js"&gt;&lt;/script&gt;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js</a:t>
            </a:r>
            <a:r>
              <a:rPr lang="en-US" dirty="0" smtClean="0"/>
              <a:t>/bootstrap.min.js"&gt;&lt;/script&gt;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  &lt;h1&gt;Hello World!&lt;/h1&gt;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&lt;div class="row"&gt;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background-color:lavenderblush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 &lt;div class="col-md-4" style="</a:t>
            </a:r>
            <a:r>
              <a:rPr lang="en-US" dirty="0" err="1" smtClean="0"/>
              <a:t>background-color:lavender</a:t>
            </a:r>
            <a:r>
              <a:rPr lang="en-US" dirty="0" smtClean="0"/>
              <a:t>;"&gt;.col-sm-3&lt;/div&gt;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https://www.w3schools.com/bootstrap4/tryit.asp?filename=trybs_grid_examples11&amp;stacked=h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&lt;title&gt;Bootstrap Example&lt;/title&gt;</a:t>
            </a:r>
          </a:p>
          <a:p>
            <a:r>
              <a:rPr lang="en-US" dirty="0" smtClean="0"/>
              <a:t>  &lt;meta charset="utf-8"&gt;</a:t>
            </a:r>
          </a:p>
          <a:p>
            <a:r>
              <a:rPr lang="en-US" dirty="0" smtClean="0"/>
              <a:t>  &lt;meta name="viewport" content="width=device-width, initial-scale=1"&gt;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css</a:t>
            </a:r>
            <a:r>
              <a:rPr lang="en-US" dirty="0" smtClean="0"/>
              <a:t>/bootstrap.min.css"&gt;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="https://cdnjs.cloudflare.com/ajax/libs/popper.js/1.12.6/</a:t>
            </a:r>
            <a:r>
              <a:rPr lang="en-US" dirty="0" err="1" smtClean="0"/>
              <a:t>umd</a:t>
            </a:r>
            <a:r>
              <a:rPr lang="en-US" dirty="0" smtClean="0"/>
              <a:t>/popper.min.js"&gt;&lt;/script&gt;</a:t>
            </a:r>
          </a:p>
          <a:p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="https://maxcdn.bootstrapcdn.com/bootstrap/4.0.0-beta.2/</a:t>
            </a:r>
            <a:r>
              <a:rPr lang="en-US" dirty="0" err="1" smtClean="0"/>
              <a:t>js</a:t>
            </a:r>
            <a:r>
              <a:rPr lang="en-US" dirty="0" smtClean="0"/>
              <a:t>/bootstrap.min.js"&gt;&lt;/script&gt;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&lt;div class="container"&gt;</a:t>
            </a:r>
          </a:p>
          <a:p>
            <a:endParaRPr lang="en-US" dirty="0" smtClean="0"/>
          </a:p>
          <a:p>
            <a:r>
              <a:rPr lang="en-US" dirty="0" smtClean="0"/>
              <a:t>&lt;div class="row"&gt;</a:t>
            </a:r>
          </a:p>
          <a:p>
            <a:endParaRPr lang="en-US" dirty="0" smtClean="0"/>
          </a:p>
          <a:p>
            <a:r>
              <a:rPr lang="en-US" dirty="0" smtClean="0"/>
              <a:t>&lt;div class="col-md-4 col-xs-6" &gt;column 1</a:t>
            </a:r>
          </a:p>
          <a:p>
            <a:endParaRPr lang="en-US" dirty="0" smtClean="0"/>
          </a:p>
          <a:p>
            <a:r>
              <a:rPr lang="en-US" dirty="0" smtClean="0"/>
              <a:t>&lt;!-- column 1 //--&gt;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class="col-md-4 col-xs-6"&gt;column 2</a:t>
            </a:r>
          </a:p>
          <a:p>
            <a:endParaRPr lang="en-US" dirty="0" smtClean="0"/>
          </a:p>
          <a:p>
            <a:r>
              <a:rPr lang="en-US" dirty="0" smtClean="0"/>
              <a:t>&lt;!-- column 2 //--&gt;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&lt;div class="col-md-4 col-xs-12"&gt; column 3</a:t>
            </a:r>
          </a:p>
          <a:p>
            <a:r>
              <a:rPr lang="en-US" dirty="0" smtClean="0"/>
              <a:t>&lt;!-- column 3 //--&gt;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3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2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0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https://www.w3schools.com/bootstrap4/tryit.asp?filename=trybs_grid_examples10&amp;stacked=h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46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5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1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https://www.quackit.com/html/html_editors/scratchpad/preview.cfm?example=/bootstrap/bootstrap_4/tutorial/bootstrap_4_fixed_layout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emplate-overviews/blog-hom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layout/overview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dirty="0" smtClean="0"/>
              <a:t>Chapter </a:t>
            </a:r>
            <a:r>
              <a:rPr lang="en-US" dirty="0" smtClean="0"/>
              <a:t>02- [2]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b="1" dirty="0" smtClean="0"/>
              <a:t>Working </a:t>
            </a:r>
            <a:r>
              <a:rPr lang="en-US" sz="4000" b="1" dirty="0"/>
              <a:t>with Layout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rows within a container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2399"/>
            <a:ext cx="6400800" cy="494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6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772400" cy="1143000"/>
          </a:xfrm>
        </p:spPr>
        <p:txBody>
          <a:bodyPr/>
          <a:lstStyle/>
          <a:p>
            <a:r>
              <a:rPr lang="en-US" sz="4000" dirty="0"/>
              <a:t>Inserting </a:t>
            </a:r>
            <a:r>
              <a:rPr lang="en-US" sz="4000" dirty="0" smtClean="0"/>
              <a:t>columns </a:t>
            </a:r>
            <a:r>
              <a:rPr lang="en-US" sz="4000" dirty="0"/>
              <a:t>into your layout</a:t>
            </a:r>
          </a:p>
          <a:p>
            <a:endParaRPr lang="en-US" sz="4000" dirty="0">
              <a:latin typeface="Impac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339236"/>
            <a:ext cx="655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Bootstrap 3 there were four different column class widths to choose from: </a:t>
            </a:r>
            <a:r>
              <a:rPr lang="en-US" sz="2000" dirty="0">
                <a:solidFill>
                  <a:srgbClr val="FF0000"/>
                </a:solidFill>
              </a:rPr>
              <a:t>extra small, small, medium, and large.</a:t>
            </a:r>
            <a:r>
              <a:rPr lang="en-US" sz="2000" dirty="0"/>
              <a:t> With Bootstrap 4, they have also introduced a new </a:t>
            </a:r>
            <a:r>
              <a:rPr lang="en-US" sz="2000" dirty="0">
                <a:solidFill>
                  <a:srgbClr val="FF0000"/>
                </a:solidFill>
              </a:rPr>
              <a:t>extra large </a:t>
            </a:r>
            <a:r>
              <a:rPr lang="en-US" sz="2000" dirty="0"/>
              <a:t>column class. </a:t>
            </a:r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olumn </a:t>
            </a:r>
            <a:r>
              <a:rPr lang="en-US" dirty="0"/>
              <a:t>class widths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b="1" dirty="0"/>
              <a:t>Extra </a:t>
            </a:r>
            <a:r>
              <a:rPr lang="en-US" sz="2400" b="1" dirty="0" smtClean="0"/>
              <a:t>small:  </a:t>
            </a:r>
            <a:r>
              <a:rPr lang="en-US" sz="2400" dirty="0" smtClean="0"/>
              <a:t>The </a:t>
            </a:r>
            <a:r>
              <a:rPr lang="en-US" sz="2400" dirty="0"/>
              <a:t>smallest of the grid classes uses the naming pattern </a:t>
            </a:r>
            <a:r>
              <a:rPr lang="en-US" sz="2400" b="1" i="1" dirty="0"/>
              <a:t>.col-</a:t>
            </a:r>
            <a:r>
              <a:rPr lang="en-US" sz="2400" b="1" i="1" dirty="0" err="1"/>
              <a:t>xs</a:t>
            </a:r>
            <a:r>
              <a:rPr lang="en-US" sz="2400" b="1" i="1" dirty="0"/>
              <a:t>-#</a:t>
            </a:r>
            <a:r>
              <a:rPr lang="en-US" sz="2400" dirty="0"/>
              <a:t>, where -# is equal to a number from 1 to 12. </a:t>
            </a:r>
            <a:endParaRPr lang="en-US" sz="2400" dirty="0" smtClean="0"/>
          </a:p>
          <a:p>
            <a:r>
              <a:rPr lang="en-US" sz="2400" b="1" dirty="0" smtClean="0"/>
              <a:t>Small: </a:t>
            </a:r>
            <a:r>
              <a:rPr lang="en-US" sz="2400" dirty="0" smtClean="0"/>
              <a:t>The </a:t>
            </a:r>
            <a:r>
              <a:rPr lang="en-US" sz="2400" dirty="0" err="1"/>
              <a:t>smallcolumn</a:t>
            </a:r>
            <a:r>
              <a:rPr lang="en-US" sz="2400" dirty="0"/>
              <a:t> class uses the syntax pattern </a:t>
            </a:r>
            <a:r>
              <a:rPr lang="en-US" sz="2400" b="1" i="1" dirty="0"/>
              <a:t>.col-</a:t>
            </a:r>
            <a:r>
              <a:rPr lang="en-US" sz="2400" b="1" i="1" dirty="0" err="1"/>
              <a:t>sm</a:t>
            </a:r>
            <a:r>
              <a:rPr lang="en-US" sz="2400" b="1" i="1" dirty="0"/>
              <a:t>-</a:t>
            </a:r>
            <a:r>
              <a:rPr lang="en-US" sz="2400" b="1" i="1" dirty="0" smtClean="0"/>
              <a:t>#</a:t>
            </a:r>
          </a:p>
          <a:p>
            <a:r>
              <a:rPr lang="en-US" sz="2400" b="1" dirty="0" smtClean="0"/>
              <a:t>Medium: </a:t>
            </a:r>
            <a:r>
              <a:rPr lang="en-US" sz="2400" dirty="0" smtClean="0"/>
              <a:t>The </a:t>
            </a:r>
            <a:r>
              <a:rPr lang="en-US" sz="2400" dirty="0" err="1"/>
              <a:t>mediumcolumn</a:t>
            </a:r>
            <a:r>
              <a:rPr lang="en-US" sz="2400" dirty="0"/>
              <a:t> class uses a similar naming pattern of </a:t>
            </a:r>
            <a:r>
              <a:rPr lang="en-US" sz="2400" b="1" i="1" dirty="0"/>
              <a:t>.col-md-#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b="1" dirty="0" smtClean="0"/>
              <a:t>Large: </a:t>
            </a:r>
            <a:r>
              <a:rPr lang="en-US" sz="2400" dirty="0" smtClean="0"/>
              <a:t>The </a:t>
            </a:r>
            <a:r>
              <a:rPr lang="en-US" sz="2400" dirty="0" err="1"/>
              <a:t>largecolumn</a:t>
            </a:r>
            <a:r>
              <a:rPr lang="en-US" sz="2400" dirty="0"/>
              <a:t> class again uses the naming pattern of </a:t>
            </a:r>
            <a:r>
              <a:rPr lang="en-US" sz="2400" b="1" i="1" dirty="0"/>
              <a:t>.col-</a:t>
            </a:r>
            <a:r>
              <a:rPr lang="en-US" sz="2400" b="1" i="1" dirty="0" err="1"/>
              <a:t>lg</a:t>
            </a:r>
            <a:r>
              <a:rPr lang="en-US" sz="2400" b="1" i="1" dirty="0"/>
              <a:t>-</a:t>
            </a:r>
            <a:r>
              <a:rPr lang="en-US" sz="2400" b="1" i="1" dirty="0" smtClean="0"/>
              <a:t>#</a:t>
            </a:r>
          </a:p>
          <a:p>
            <a:r>
              <a:rPr lang="en-US" sz="2400" b="1" dirty="0"/>
              <a:t>Extra </a:t>
            </a:r>
            <a:r>
              <a:rPr lang="en-US" sz="2400" b="1" dirty="0" smtClean="0"/>
              <a:t>large: </a:t>
            </a:r>
            <a:r>
              <a:rPr lang="en-US" sz="2400" dirty="0" smtClean="0"/>
              <a:t>The </a:t>
            </a:r>
            <a:r>
              <a:rPr lang="en-US" sz="2400" dirty="0"/>
              <a:t>final and new column class is extra large and the syntax for it is </a:t>
            </a:r>
            <a:r>
              <a:rPr lang="en-US" sz="2400" b="1" i="1" dirty="0"/>
              <a:t>.col-xl-</a:t>
            </a:r>
            <a:r>
              <a:rPr lang="en-US" sz="2400" b="1" i="1" dirty="0" smtClean="0"/>
              <a:t>#</a:t>
            </a:r>
            <a:r>
              <a:rPr lang="en-US" sz="24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Choosing a column class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With all of the class options, it can be hard to decide which ones to use. If you are building a mobile app, then you would likely want to stick to the extra small or small column classes. For a tablet, you might want to use medium. If the primary user for your application will be on a desktop computer, then use the large or extra large classes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036560" y="3053880"/>
              <a:ext cx="1661400" cy="14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720" y="2990520"/>
                <a:ext cx="1693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000080" y="3866400"/>
              <a:ext cx="1884600" cy="9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240" y="3803119"/>
                <a:ext cx="1916280" cy="22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571840" y="4411440"/>
              <a:ext cx="1063080" cy="53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6000" y="4347720"/>
                <a:ext cx="1094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2464560" y="5652360"/>
              <a:ext cx="1393560" cy="125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8720" y="5589000"/>
                <a:ext cx="142524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7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8915400" cy="1143000"/>
          </a:xfrm>
        </p:spPr>
        <p:txBody>
          <a:bodyPr/>
          <a:lstStyle/>
          <a:p>
            <a:r>
              <a:rPr lang="en-US" sz="4000" dirty="0"/>
              <a:t>Creating a simple three-column </a:t>
            </a:r>
            <a:r>
              <a:rPr lang="en-US" sz="4000" dirty="0" smtClean="0"/>
              <a:t>layout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Creating a simple three-column layout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sz="2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9857"/>
            <a:ext cx="859743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0" y="3429000"/>
            <a:ext cx="442595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20200" cy="1143000"/>
          </a:xfrm>
        </p:spPr>
        <p:txBody>
          <a:bodyPr/>
          <a:lstStyle/>
          <a:p>
            <a:r>
              <a:rPr lang="en-US" dirty="0"/>
              <a:t>Creating a simple three-column layout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dirty="0"/>
              <a:t>For devices that have a resolution of 768 pixels or greater, you'll </a:t>
            </a:r>
            <a:r>
              <a:rPr lang="en-US" sz="2400" dirty="0" smtClean="0"/>
              <a:t>see </a:t>
            </a:r>
            <a:r>
              <a:rPr lang="en-US" sz="2400" dirty="0"/>
              <a:t>a three-column layout like this</a:t>
            </a:r>
            <a:r>
              <a:rPr lang="en-US" sz="2400" dirty="0" smtClean="0"/>
              <a:t>:</a:t>
            </a:r>
          </a:p>
          <a:p>
            <a:pPr marL="514350" indent="-514350">
              <a:buFontTx/>
              <a:buAutoNum type="arabicPeriod"/>
            </a:pPr>
            <a:endParaRPr lang="en-US" sz="2400" dirty="0"/>
          </a:p>
          <a:p>
            <a:pPr marL="514350" indent="-514350">
              <a:buFontTx/>
              <a:buAutoNum type="arabicPeriod"/>
            </a:pPr>
            <a:endParaRPr lang="en-US" sz="2400" dirty="0" smtClean="0"/>
          </a:p>
          <a:p>
            <a:pPr marL="514350" indent="-514350">
              <a:buFontTx/>
              <a:buAutoNum type="arabicPeriod"/>
            </a:pP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you were to view this same layout on a device with resolution smaller than 768 pixels, each column's width would change to 100% and the columns would be stacked on top of each other. </a:t>
            </a:r>
          </a:p>
          <a:p>
            <a:pPr marL="514350" indent="-514350">
              <a:buFontTx/>
              <a:buAutoNum type="arabicPeriod"/>
            </a:pPr>
            <a:endParaRPr lang="en-US" sz="22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24898"/>
            <a:ext cx="3285066" cy="1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3886200" cy="123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b="1" dirty="0"/>
              <a:t>Mixing column classes for different devices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Mixing column classes for different devices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7"/>
            <a:ext cx="8458200" cy="4525963"/>
          </a:xfrm>
        </p:spPr>
        <p:txBody>
          <a:bodyPr/>
          <a:lstStyle/>
          <a:p>
            <a:r>
              <a:rPr lang="en-US" sz="2800" dirty="0"/>
              <a:t>Adding additional classes to each of our column &lt;div</a:t>
            </a:r>
            <a:r>
              <a:rPr lang="en-US" sz="2800" dirty="0" smtClean="0"/>
              <a:t>&gt; </a:t>
            </a:r>
            <a:r>
              <a:rPr lang="en-US" sz="2800" dirty="0"/>
              <a:t>will allow us to target the grid layout for different devices. </a:t>
            </a:r>
            <a:endParaRPr lang="en-US" sz="2800" dirty="0" smtClean="0"/>
          </a:p>
          <a:p>
            <a:r>
              <a:rPr lang="en-US" sz="2800" dirty="0" smtClean="0"/>
              <a:t>Let's </a:t>
            </a:r>
            <a:r>
              <a:rPr lang="en-US" sz="2800" dirty="0"/>
              <a:t>consider our three-column layout from before, but this time, we want to </a:t>
            </a:r>
            <a:r>
              <a:rPr lang="en-US" sz="2800" dirty="0" smtClean="0"/>
              <a:t>layout </a:t>
            </a:r>
            <a:r>
              <a:rPr lang="en-US" sz="2800" dirty="0"/>
              <a:t>it </a:t>
            </a:r>
            <a:r>
              <a:rPr lang="en-US" sz="2800" dirty="0" smtClean="0"/>
              <a:t>like </a:t>
            </a:r>
            <a:r>
              <a:rPr lang="en-US" sz="2800" dirty="0"/>
              <a:t>this:</a:t>
            </a:r>
          </a:p>
          <a:p>
            <a:pPr lvl="1"/>
            <a:r>
              <a:rPr lang="en-US" sz="2400" dirty="0" smtClean="0"/>
              <a:t>The first two columns should be 50% of the layout</a:t>
            </a:r>
          </a:p>
          <a:p>
            <a:pPr lvl="1"/>
            <a:r>
              <a:rPr lang="en-US" sz="2400" dirty="0" smtClean="0"/>
              <a:t>The third column should stretch 100% of the layout and be below the first two</a:t>
            </a:r>
          </a:p>
          <a:p>
            <a:pPr marL="514350" indent="-51435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e'll </a:t>
            </a:r>
            <a:r>
              <a:rPr lang="en-US" dirty="0"/>
              <a:t>mix some different column classes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" y="1828800"/>
            <a:ext cx="5829042" cy="40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chapter, we are going to discuss the following listed topics briefly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/>
              <a:t>Inserting rows into your </a:t>
            </a:r>
            <a:r>
              <a:rPr lang="en-US" dirty="0" smtClean="0"/>
              <a:t>layout</a:t>
            </a:r>
          </a:p>
          <a:p>
            <a:pPr lvl="1"/>
            <a:r>
              <a:rPr lang="en-US" dirty="0"/>
              <a:t>Adding columns to your </a:t>
            </a:r>
            <a:r>
              <a:rPr lang="en-US" dirty="0" smtClean="0"/>
              <a:t>layout</a:t>
            </a:r>
          </a:p>
          <a:p>
            <a:pPr lvl="1"/>
            <a:r>
              <a:rPr lang="en-US" dirty="0"/>
              <a:t>Creating a simple three-column </a:t>
            </a:r>
            <a:r>
              <a:rPr lang="en-US" dirty="0" smtClean="0"/>
              <a:t>layout</a:t>
            </a:r>
          </a:p>
          <a:p>
            <a:pPr lvl="1"/>
            <a:r>
              <a:rPr lang="en-US" dirty="0"/>
              <a:t>Mixing column classes for different </a:t>
            </a:r>
            <a:r>
              <a:rPr lang="en-US" dirty="0" smtClean="0"/>
              <a:t>devices</a:t>
            </a:r>
          </a:p>
          <a:p>
            <a:pPr lvl="1"/>
            <a:r>
              <a:rPr lang="en-US" dirty="0"/>
              <a:t>Coding the blog home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Using responsive utility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dirty="0"/>
              <a:t>We'll mix some different column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/>
              <a:t>I've added the </a:t>
            </a:r>
            <a:r>
              <a:rPr lang="en-US" b="1" i="1" dirty="0"/>
              <a:t>.</a:t>
            </a:r>
            <a:r>
              <a:rPr lang="en-US" b="1" i="1" dirty="0" smtClean="0"/>
              <a:t>col-md-6</a:t>
            </a:r>
            <a:r>
              <a:rPr lang="en-US" dirty="0" smtClean="0"/>
              <a:t> (and col-lg-4) class </a:t>
            </a:r>
            <a:r>
              <a:rPr lang="en-US" dirty="0"/>
              <a:t>to the first two column &lt;div&gt;s. Now, if our device resolution is less than 768 pixels, the first two columns will be set to a width of 50%.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third column, I've used the </a:t>
            </a:r>
            <a:r>
              <a:rPr lang="en-US" b="1" i="1" dirty="0"/>
              <a:t>.</a:t>
            </a:r>
            <a:r>
              <a:rPr lang="en-US" b="1" i="1" dirty="0" smtClean="0"/>
              <a:t>col-md-12</a:t>
            </a:r>
            <a:r>
              <a:rPr lang="en-US" dirty="0" smtClean="0"/>
              <a:t> </a:t>
            </a:r>
            <a:r>
              <a:rPr lang="en-US" dirty="0"/>
              <a:t>class, which will wrap the third column onto a new line and set it to 100% of the width of the layout. </a:t>
            </a:r>
          </a:p>
        </p:txBody>
      </p:sp>
    </p:spTree>
    <p:extLst>
      <p:ext uri="{BB962C8B-B14F-4D97-AF65-F5344CB8AC3E}">
        <p14:creationId xmlns:p14="http://schemas.microsoft.com/office/powerpoint/2010/main" val="17744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We'll mix some different column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layout will look like this on smaller devices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963333"/>
            <a:ext cx="725206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/>
              <a:t>Using responsive </a:t>
            </a:r>
            <a:r>
              <a:rPr lang="en-US" sz="4000" dirty="0" smtClean="0"/>
              <a:t>classes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37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Responsive </a:t>
            </a:r>
            <a:r>
              <a:rPr lang="en-US" dirty="0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400" dirty="0"/>
              <a:t>The classes above can be combined to create more dynamic and flexible layouts.</a:t>
            </a:r>
          </a:p>
          <a:p>
            <a:pPr marL="514350" indent="-514350">
              <a:buAutoNum type="arabicPeriod"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5123"/>
            <a:ext cx="7237794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31412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35973"/>
            <a:ext cx="6124575" cy="115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/>
              <a:t>Color and Text Align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89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color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US" sz="2800" smtClean="0"/>
              <a:t>Bootstrap </a:t>
            </a:r>
            <a:r>
              <a:rPr lang="en-US" sz="2800"/>
              <a:t>4 has some contextual classes that can be used to provide "meaning through </a:t>
            </a:r>
            <a:r>
              <a:rPr lang="en-US" sz="2800" smtClean="0"/>
              <a:t>colors“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7" y="2407024"/>
            <a:ext cx="870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3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 Color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600200"/>
            <a:ext cx="87153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53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Alignment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7" y="2286000"/>
            <a:ext cx="823944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2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315200" cy="1143000"/>
          </a:xfrm>
        </p:spPr>
        <p:txBody>
          <a:bodyPr/>
          <a:lstStyle/>
          <a:p>
            <a:r>
              <a:rPr lang="en-US" sz="4000" dirty="0"/>
              <a:t>Coding the blog home </a:t>
            </a:r>
            <a:r>
              <a:rPr lang="en-US" sz="4000" dirty="0" smtClean="0"/>
              <a:t>page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066800" y="32766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Now that you have a good grasp of how to use the Bootstrap 4 grid, we're going to code up our blog home page. This page will include a feed of posts, a sidebar, and a newsletter sign-up form section at the bottom of the page.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56343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/>
              <a:t>Working with </a:t>
            </a:r>
            <a:r>
              <a:rPr lang="en-US" sz="4000" dirty="0" smtClean="0"/>
              <a:t>containers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 </a:t>
            </a:r>
            <a:r>
              <a:rPr lang="en-US" dirty="0"/>
              <a:t>home </a:t>
            </a:r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52733" cy="41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home page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7638"/>
            <a:ext cx="6800850" cy="457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 more..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https://getbootstrap.com/docs/4.0/layout/overview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</a:t>
            </a:r>
            <a:r>
              <a:rPr lang="en-US" dirty="0"/>
              <a:t>this chapter, we are going to discuss the following listed topics briefly:</a:t>
            </a:r>
          </a:p>
          <a:p>
            <a:pPr lvl="1"/>
            <a:r>
              <a:rPr lang="en-US" dirty="0"/>
              <a:t>Working with containers</a:t>
            </a:r>
          </a:p>
          <a:p>
            <a:pPr lvl="1"/>
            <a:r>
              <a:rPr lang="en-US" dirty="0"/>
              <a:t>Inserting rows into your layout</a:t>
            </a:r>
          </a:p>
          <a:p>
            <a:pPr lvl="1"/>
            <a:r>
              <a:rPr lang="en-US" dirty="0"/>
              <a:t>Adding columns to your layout</a:t>
            </a:r>
          </a:p>
          <a:p>
            <a:pPr lvl="1"/>
            <a:r>
              <a:rPr lang="en-US" dirty="0"/>
              <a:t>Creating a simple three-column layout</a:t>
            </a:r>
          </a:p>
          <a:p>
            <a:pPr lvl="1"/>
            <a:r>
              <a:rPr lang="en-US" dirty="0"/>
              <a:t>Mixing column classes for different devices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responsive utility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Coding the blog home page</a:t>
            </a:r>
          </a:p>
          <a:p>
            <a:pPr lvl="1"/>
            <a:endParaRPr lang="en-US" dirty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Bootstrap layout is a container class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343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are two types of containers you can choose to </a:t>
            </a:r>
            <a:r>
              <a:rPr lang="en-US" sz="2800" dirty="0" smtClean="0"/>
              <a:t>use: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first is </a:t>
            </a:r>
            <a:r>
              <a:rPr lang="en-US" sz="2800" b="1" i="1" dirty="0"/>
              <a:t>.</a:t>
            </a:r>
            <a:r>
              <a:rPr lang="en-US" sz="2800" b="1" i="1" dirty="0" smtClean="0"/>
              <a:t>container-fluid</a:t>
            </a:r>
            <a:r>
              <a:rPr lang="en-US" sz="2800" i="1" dirty="0" smtClean="0"/>
              <a:t> class</a:t>
            </a:r>
            <a:endParaRPr lang="en-US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second option is the basic </a:t>
            </a:r>
            <a:r>
              <a:rPr lang="en-US" sz="2800" b="1" i="1" dirty="0"/>
              <a:t>.container</a:t>
            </a:r>
            <a:r>
              <a:rPr lang="en-US" sz="2800" i="1" dirty="0"/>
              <a:t> </a:t>
            </a:r>
            <a:r>
              <a:rPr lang="en-US" sz="2800" dirty="0"/>
              <a:t>class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Fixed </a:t>
            </a:r>
            <a:r>
              <a:rPr lang="en-US" dirty="0" smtClean="0"/>
              <a:t>Container class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r>
              <a:rPr lang="en-US" sz="2800" dirty="0"/>
              <a:t>The second option is the basic </a:t>
            </a:r>
            <a:r>
              <a:rPr lang="en-US" sz="2800" b="1" dirty="0"/>
              <a:t>.container</a:t>
            </a:r>
            <a:r>
              <a:rPr lang="en-US" sz="2800" dirty="0"/>
              <a:t> class, which will have a fixed width based on the size of your device's viewport</a:t>
            </a:r>
            <a:r>
              <a:rPr lang="en-US" sz="2800"/>
              <a:t>. </a:t>
            </a:r>
            <a:endParaRPr lang="en-US" sz="2800" smtClean="0"/>
          </a:p>
          <a:p>
            <a:r>
              <a:rPr lang="en-US" sz="2800" smtClean="0"/>
              <a:t>There </a:t>
            </a:r>
            <a:r>
              <a:rPr lang="en-US" sz="2800" dirty="0"/>
              <a:t>are </a:t>
            </a:r>
            <a:r>
              <a:rPr lang="en-US" sz="2800" b="1" dirty="0"/>
              <a:t>five</a:t>
            </a:r>
            <a:r>
              <a:rPr lang="en-US" sz="2800" dirty="0"/>
              <a:t> different sizes in Bootstrap, with the following width </a:t>
            </a:r>
            <a:r>
              <a:rPr lang="en-US" sz="2800"/>
              <a:t>values</a:t>
            </a:r>
            <a:r>
              <a:rPr lang="en-US" sz="280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Extra small &lt;544px</a:t>
            </a:r>
          </a:p>
          <a:p>
            <a:pPr lvl="1"/>
            <a:r>
              <a:rPr lang="en-US" sz="2400" smtClean="0"/>
              <a:t>Small </a:t>
            </a:r>
            <a:r>
              <a:rPr lang="en-US" sz="2400" dirty="0"/>
              <a:t>&gt;544px</a:t>
            </a:r>
          </a:p>
          <a:p>
            <a:pPr lvl="1"/>
            <a:r>
              <a:rPr lang="en-US" sz="2400" smtClean="0"/>
              <a:t>Medium </a:t>
            </a:r>
            <a:r>
              <a:rPr lang="en-US" sz="2400" dirty="0"/>
              <a:t>&gt;768px</a:t>
            </a:r>
          </a:p>
          <a:p>
            <a:pPr lvl="1"/>
            <a:r>
              <a:rPr lang="en-US" sz="2400" smtClean="0"/>
              <a:t>Large </a:t>
            </a:r>
            <a:r>
              <a:rPr lang="en-US" sz="2400" dirty="0"/>
              <a:t>&gt;992px</a:t>
            </a:r>
          </a:p>
          <a:p>
            <a:pPr lvl="1"/>
            <a:r>
              <a:rPr lang="en-US" sz="2400" smtClean="0"/>
              <a:t>Extra </a:t>
            </a:r>
            <a:r>
              <a:rPr lang="en-US" sz="2400" dirty="0"/>
              <a:t>large &gt;1140px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3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Container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0" y="2354262"/>
            <a:ext cx="21621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5410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0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Fluid Container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hich </a:t>
            </a:r>
            <a:r>
              <a:rPr lang="en-US" sz="2400" dirty="0"/>
              <a:t>is a full-width box and will </a:t>
            </a:r>
            <a:r>
              <a:rPr lang="en-US" sz="2400" dirty="0" smtClean="0"/>
              <a:t>stretch the </a:t>
            </a:r>
            <a:r>
              <a:rPr lang="en-US" sz="2400" dirty="0"/>
              <a:t>layout to fit the entire width of the browser window.</a:t>
            </a:r>
          </a:p>
          <a:p>
            <a:pPr marL="0" indent="0">
              <a:buNone/>
            </a:pPr>
            <a:r>
              <a:rPr lang="en-US" sz="2400" dirty="0"/>
              <a:t>There is some left and right padding added so the content doesn't bump right up against the browser edge: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1" y="4136495"/>
            <a:ext cx="2638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08" y="3151181"/>
            <a:ext cx="5391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315200" cy="1143000"/>
          </a:xfrm>
        </p:spPr>
        <p:txBody>
          <a:bodyPr/>
          <a:lstStyle/>
          <a:p>
            <a:r>
              <a:rPr lang="en-US" sz="4000" dirty="0"/>
              <a:t>Inserting rows into your </a:t>
            </a:r>
            <a:r>
              <a:rPr lang="en-US" sz="4000" dirty="0" smtClean="0"/>
              <a:t>layout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38200" y="2819400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next step in creating a layout is to insert at least a single row of columns. Each container class can have one or more rows nested inside of it. A row defines a collection of horizontal columns that can be broken up to twelve </a:t>
            </a:r>
            <a:r>
              <a:rPr lang="en-US" sz="2000" dirty="0" smtClean="0"/>
              <a:t>times.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2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of a container with a single row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50665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1631</Words>
  <Application>Microsoft Office PowerPoint</Application>
  <PresentationFormat>Trình chiếu Trên màn hình (4:3)</PresentationFormat>
  <Paragraphs>226</Paragraphs>
  <Slides>33</Slides>
  <Notes>26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7" baseType="lpstr">
      <vt:lpstr>Arial</vt:lpstr>
      <vt:lpstr>Calibri</vt:lpstr>
      <vt:lpstr>Impact</vt:lpstr>
      <vt:lpstr>Default Design</vt:lpstr>
      <vt:lpstr>Chapter 02- [2]</vt:lpstr>
      <vt:lpstr>Objectives</vt:lpstr>
      <vt:lpstr>Bản trình bày PowerPoint</vt:lpstr>
      <vt:lpstr>Bootstrap layout is a container class</vt:lpstr>
      <vt:lpstr>Fixed Container class</vt:lpstr>
      <vt:lpstr>Fixed Container class</vt:lpstr>
      <vt:lpstr>Fluid Container</vt:lpstr>
      <vt:lpstr>Bản trình bày PowerPoint</vt:lpstr>
      <vt:lpstr>Example of a container with a single row</vt:lpstr>
      <vt:lpstr>Many rows within a container</vt:lpstr>
      <vt:lpstr>Bản trình bày PowerPoint</vt:lpstr>
      <vt:lpstr>Column class widths</vt:lpstr>
      <vt:lpstr>Choosing a column class</vt:lpstr>
      <vt:lpstr>Bản trình bày PowerPoint</vt:lpstr>
      <vt:lpstr>Creating a simple three-column layout</vt:lpstr>
      <vt:lpstr>Creating a simple three-column layout</vt:lpstr>
      <vt:lpstr>Bản trình bày PowerPoint</vt:lpstr>
      <vt:lpstr>Mixing column classes for different devices</vt:lpstr>
      <vt:lpstr>We'll mix some different column classes</vt:lpstr>
      <vt:lpstr>We'll mix some different column classes</vt:lpstr>
      <vt:lpstr>We'll mix some different column classes</vt:lpstr>
      <vt:lpstr>Bản trình bày PowerPoint</vt:lpstr>
      <vt:lpstr>Responsive classes</vt:lpstr>
      <vt:lpstr>Responsive classes</vt:lpstr>
      <vt:lpstr>Bản trình bày PowerPoint</vt:lpstr>
      <vt:lpstr>Text color</vt:lpstr>
      <vt:lpstr>Background Color</vt:lpstr>
      <vt:lpstr>Text Alignment</vt:lpstr>
      <vt:lpstr>Bản trình bày PowerPoint</vt:lpstr>
      <vt:lpstr>Blog home page </vt:lpstr>
      <vt:lpstr>Blog home page </vt:lpstr>
      <vt:lpstr>Learn more..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le</cp:lastModifiedBy>
  <cp:revision>170</cp:revision>
  <dcterms:created xsi:type="dcterms:W3CDTF">2014-02-09T07:44:29Z</dcterms:created>
  <dcterms:modified xsi:type="dcterms:W3CDTF">2020-05-27T10:12:57Z</dcterms:modified>
</cp:coreProperties>
</file>