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41" r:id="rId32"/>
    <p:sldId id="342" r:id="rId33"/>
    <p:sldId id="343" r:id="rId34"/>
    <p:sldId id="344" r:id="rId35"/>
    <p:sldId id="345" r:id="rId36"/>
    <p:sldId id="333" r:id="rId37"/>
    <p:sldId id="336" r:id="rId38"/>
    <p:sldId id="346" r:id="rId39"/>
    <p:sldId id="347" r:id="rId40"/>
    <p:sldId id="348" r:id="rId41"/>
    <p:sldId id="340" r:id="rId42"/>
    <p:sldId id="349" r:id="rId43"/>
    <p:sldId id="350" r:id="rId44"/>
    <p:sldId id="351" r:id="rId45"/>
    <p:sldId id="26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1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5" autoAdjust="0"/>
  </p:normalViewPr>
  <p:slideViewPr>
    <p:cSldViewPr>
      <p:cViewPr varScale="1">
        <p:scale>
          <a:sx n="81" d="100"/>
          <a:sy n="81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8:30:44.247" idx="1">
    <p:pos x="10" y="10"/>
    <p:text>để tạo giá trị mặc định cho thẻ option, dùng astribiute selected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– S7+S8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9248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script forms and controls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methods of the Element interfaces also let you work with attributes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29625" cy="23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interfaces(cont.)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1" y="1752600"/>
            <a:ext cx="75278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The properties of the DOM HTML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Specification provides shotcuts that make it easier to work with DOM nodes.</a:t>
            </a:r>
          </a:p>
          <a:p>
            <a:r>
              <a:rPr lang="en-US" sz="2800" smtClean="0"/>
              <a:t>Typical properties available with the DOM HTML specification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26031"/>
              </p:ext>
            </p:extLst>
          </p:nvPr>
        </p:nvGraphicFramePr>
        <p:xfrm>
          <a:off x="762000" y="3429000"/>
          <a:ext cx="8001000" cy="330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id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title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class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name of tag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like div, h1, h2 ..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&lt;a&gt;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href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href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src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alt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disable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disable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4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code use DOM HTML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to get/set img tag src attribute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imageElement = $(“iamge”);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alert(imageElement.getAttribute(src));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iamgeElement.setAttribute(src,”lures.jpg”)</a:t>
            </a:r>
          </a:p>
          <a:p>
            <a:r>
              <a:rPr lang="en-US" sz="2800" dirty="0" smtClean="0"/>
              <a:t>Or you can code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alert(imageElement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Src);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iamgeElement.src = ”lures.jpg”;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How to get id attribute of the first element in an array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= document.getElementsByTagName(“a”);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firstLinkId = links[0].id;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139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code use DOM HTML specification(cont.)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to get href attribute of an &lt;a&gt; element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target = $(“first_link”).href;</a:t>
            </a:r>
          </a:p>
          <a:p>
            <a:r>
              <a:rPr lang="en-US" sz="2800" dirty="0" smtClean="0"/>
              <a:t>How to set/get attribute of an element with two class names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$(“div”).className = “Open plus”;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classNames = $(“div”).className;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How to disable and enable an element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$(“bntPlay”).disable = true;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$(“bntPlay”).disable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83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FAQs application</a:t>
            </a:r>
            <a:endParaRPr lang="en-US" sz="4000" dirty="0">
              <a:latin typeface="Impac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352800"/>
            <a:ext cx="7856364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 for FAQs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3716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6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JavaScript for FAQs application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JavaScript for FAQs application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677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script forms and controls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DOM scripting properties and methods</a:t>
            </a:r>
          </a:p>
          <a:p>
            <a:r>
              <a:rPr lang="en-US" smtClean="0"/>
              <a:t>The FAQ application</a:t>
            </a:r>
          </a:p>
          <a:p>
            <a:r>
              <a:rPr lang="en-US" smtClean="0"/>
              <a:t>How to script forms and controls</a:t>
            </a:r>
          </a:p>
          <a:p>
            <a:r>
              <a:rPr lang="en-US" smtClean="0"/>
              <a:t>The Register application</a:t>
            </a:r>
          </a:p>
          <a:p>
            <a:r>
              <a:rPr lang="en-US" smtClean="0"/>
              <a:t>How to add new nodes to the DOM</a:t>
            </a:r>
          </a:p>
          <a:p>
            <a:r>
              <a:rPr lang="en-US" smtClean="0"/>
              <a:t>The Register application with a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r>
              <a:rPr lang="en-US" smtClean="0"/>
              <a:t>How forms work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34" y="1524000"/>
            <a:ext cx="848433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mtClean="0"/>
              <a:t>How forms work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800" smtClean="0"/>
              <a:t>Attributes of the form element</a:t>
            </a:r>
          </a:p>
          <a:p>
            <a:pPr marL="0" indent="0">
              <a:buNone/>
            </a:pPr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60650"/>
              </p:ext>
            </p:extLst>
          </p:nvPr>
        </p:nvGraphicFramePr>
        <p:xfrm>
          <a:off x="685800" y="1709578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name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can be referred by client-side or server-silde code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URL of the file that will process the data in the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form.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HTTP method for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submitting the form data. It is get or set, default is get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8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Textbox, Textarea and Select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web interface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50" y="3859109"/>
            <a:ext cx="7725675" cy="2998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72380"/>
            <a:ext cx="3352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Textbox, Textarea and Select objects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JavaScript code</a:t>
            </a:r>
            <a:endParaRPr lang="en-US" sz="2800"/>
          </a:p>
          <a:p>
            <a:endParaRPr lang="en-US" sz="28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746997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Radio and Checkbox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Two properties of a Radio or Checkbox object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Web interface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92713"/>
              </p:ext>
            </p:extLst>
          </p:nvPr>
        </p:nvGraphicFramePr>
        <p:xfrm>
          <a:off x="838200" y="2286000"/>
          <a:ext cx="78486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content</a:t>
                      </a:r>
                      <a:r>
                        <a:rPr lang="en-US" baseline="0" smtClean="0"/>
                        <a:t>s of the value attribute for the button or check box. Return a string.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checked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If set</a:t>
                      </a:r>
                      <a:r>
                        <a:rPr lang="en-US" baseline="0" smtClean="0"/>
                        <a:t> to true, the button or check box is seleted. If set to false, it isn’t selected.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29200"/>
            <a:ext cx="744754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script Radio and Checkbox objects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HTML code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JavaScript code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1756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95042"/>
            <a:ext cx="6477000" cy="2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6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methods and events for forms and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Two methods that are commonly used with forms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Two </a:t>
            </a:r>
            <a:r>
              <a:rPr lang="en-US" sz="2400"/>
              <a:t>methods that are commonly used with </a:t>
            </a:r>
            <a:r>
              <a:rPr lang="en-US" sz="2400" smtClean="0"/>
              <a:t>controls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7047"/>
              </p:ext>
            </p:extLst>
          </p:nvPr>
        </p:nvGraphicFramePr>
        <p:xfrm>
          <a:off x="838200" y="2286000"/>
          <a:ext cx="7848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submit()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Submits the form and its</a:t>
                      </a:r>
                      <a:r>
                        <a:rPr lang="en-US" sz="2000" baseline="0" smtClean="0"/>
                        <a:t> data to the server.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reset()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Resets the controls in the form to their</a:t>
                      </a:r>
                      <a:r>
                        <a:rPr lang="en-US" sz="2000" baseline="0" smtClean="0"/>
                        <a:t> starting values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91446"/>
              </p:ext>
            </p:extLst>
          </p:nvPr>
        </p:nvGraphicFramePr>
        <p:xfrm>
          <a:off x="761999" y="4450080"/>
          <a:ext cx="7848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focus()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Moves</a:t>
                      </a:r>
                      <a:r>
                        <a:rPr lang="en-US" sz="2000" baseline="0" smtClean="0"/>
                        <a:t> the focus to the control.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blur()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the focus from the control.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2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Common control events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8864"/>
              </p:ext>
            </p:extLst>
          </p:nvPr>
        </p:nvGraphicFramePr>
        <p:xfrm>
          <a:off x="838200" y="2286000"/>
          <a:ext cx="78486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onfocus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control receives the focus.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onblur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control loses the focus.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onclick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clicks the control.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ondbclick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double-clicks the control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onchange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value of</a:t>
                      </a:r>
                      <a:r>
                        <a:rPr lang="en-US" sz="2000" baseline="0" smtClean="0"/>
                        <a:t> the control changes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onselect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selects text in a text box or text</a:t>
                      </a:r>
                      <a:r>
                        <a:rPr lang="en-US" sz="2000" baseline="0" smtClean="0"/>
                        <a:t> area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0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Statements that use the </a:t>
            </a:r>
            <a:r>
              <a:rPr lang="en-US" sz="2400" b="1" smtClean="0"/>
              <a:t>reset()</a:t>
            </a:r>
            <a:r>
              <a:rPr lang="en-US" sz="2400" smtClean="0"/>
              <a:t> and </a:t>
            </a:r>
            <a:r>
              <a:rPr lang="en-US" sz="2400" b="1" smtClean="0"/>
              <a:t>submit()</a:t>
            </a:r>
            <a:r>
              <a:rPr lang="en-US" sz="2400" smtClean="0"/>
              <a:t> methods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$(“registration_form”).reset();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$(“registration_form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”).submit();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mtClean="0"/>
              <a:t>An event handler for the </a:t>
            </a:r>
            <a:r>
              <a:rPr lang="en-US" sz="2400" b="1" smtClean="0"/>
              <a:t>onchange</a:t>
            </a:r>
            <a:r>
              <a:rPr lang="en-US" sz="2400" smtClean="0"/>
              <a:t> event of a select list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investmentChange = function(){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calculateClick();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$(“investment”).blur();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75859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An event handler for the </a:t>
            </a:r>
            <a:r>
              <a:rPr lang="en-US" sz="2400" b="1" smtClean="0"/>
              <a:t>dbclick</a:t>
            </a:r>
            <a:r>
              <a:rPr lang="en-US" sz="2400" smtClean="0"/>
              <a:t> event of a text box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yearDbclick = function(){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$(“years”).value = “”;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smtClean="0"/>
              <a:t>An </a:t>
            </a:r>
            <a:r>
              <a:rPr lang="en-US" sz="2400" b="1" smtClean="0"/>
              <a:t>onload</a:t>
            </a:r>
            <a:r>
              <a:rPr lang="en-US" sz="2400" smtClean="0"/>
              <a:t> </a:t>
            </a:r>
            <a:r>
              <a:rPr lang="en-US" sz="2400"/>
              <a:t>event handler </a:t>
            </a:r>
            <a:r>
              <a:rPr lang="en-US" sz="2400" smtClean="0"/>
              <a:t>that assigns event handlers to events</a:t>
            </a:r>
            <a:endParaRPr lang="en-US" sz="2400"/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window.onload = function(){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	   $(“investment”).onchange =investmentChange;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$(“years”).ondbclick = yearsDbclick;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$(“years”).focus();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9770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DOM </a:t>
            </a:r>
            <a:r>
              <a:rPr lang="en-US" sz="4000">
                <a:latin typeface="Impact" pitchFamily="34" charset="0"/>
              </a:rPr>
              <a:t>scripting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properties </a:t>
            </a:r>
            <a:r>
              <a:rPr lang="en-US" sz="4000">
                <a:latin typeface="Impact" pitchFamily="34" charset="0"/>
              </a:rPr>
              <a:t>and methods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Registration application</a:t>
            </a:r>
            <a:br>
              <a:rPr lang="en-US" smtClean="0"/>
            </a:br>
            <a:r>
              <a:rPr lang="en-US" smtClean="0"/>
              <a:t>Page 184 -187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application 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325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1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"/>
            <a:ext cx="7848600" cy="67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1" y="1676400"/>
            <a:ext cx="8317149" cy="381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32792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28800"/>
            <a:ext cx="810876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add new nodes from the DOM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nodes and add them to the DOM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315200" cy="42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nodes and add them to the DOM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48683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rows and cells to the DOM table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781800" cy="48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i="1" smtClean="0"/>
              <a:t>DOM(Document Object Model)</a:t>
            </a:r>
            <a:r>
              <a:rPr lang="en-US" sz="2800" smtClean="0"/>
              <a:t> is a hierarchical collection of nodes in the web browser’s memory that represents the current web page.</a:t>
            </a:r>
          </a:p>
          <a:p>
            <a:r>
              <a:rPr lang="en-US" sz="2800" smtClean="0"/>
              <a:t>The DOM of a web page is built as the page is loaded by web browser.</a:t>
            </a:r>
          </a:p>
          <a:p>
            <a:r>
              <a:rPr lang="en-US" sz="2800" smtClean="0"/>
              <a:t>JavaScript can modify the web page in the browser by modifying the DOM.</a:t>
            </a:r>
          </a:p>
          <a:p>
            <a:r>
              <a:rPr lang="en-US" sz="2800" smtClean="0"/>
              <a:t>To modify DOM you can use properties and methods of it.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rows and cells to the DOM table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905000"/>
            <a:ext cx="8280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763000" cy="1470025"/>
          </a:xfrm>
        </p:spPr>
        <p:txBody>
          <a:bodyPr/>
          <a:lstStyle/>
          <a:p>
            <a:r>
              <a:rPr lang="en-US" smtClean="0"/>
              <a:t>The Register application with a table</a:t>
            </a:r>
            <a:br>
              <a:rPr lang="en-US" smtClean="0"/>
            </a:br>
            <a:r>
              <a:rPr lang="en-US" smtClean="0"/>
              <a:t>Page (168 – 171)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and HTML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19200"/>
            <a:ext cx="678060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6629400" cy="4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8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code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5" y="1752600"/>
            <a:ext cx="7650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 i="1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</a:p>
          <a:p>
            <a:r>
              <a:rPr lang="en-US" sz="2400"/>
              <a:t>The DOM of a web page is built as the page is loaded by web browser.</a:t>
            </a:r>
          </a:p>
          <a:p>
            <a:r>
              <a:rPr lang="en-US" sz="2400"/>
              <a:t>JavaScript can modify the web page in the browser by modifying the DOM.</a:t>
            </a:r>
          </a:p>
          <a:p>
            <a:r>
              <a:rPr lang="en-US" sz="2400"/>
              <a:t>To modify DOM you can use properties and methods of it.</a:t>
            </a:r>
          </a:p>
          <a:p>
            <a:pPr marL="0" lvl="1" indent="0">
              <a:buNone/>
            </a:pPr>
            <a:endParaRPr lang="en-US">
              <a:ea typeface="+mn-ea"/>
            </a:endParaRPr>
          </a:p>
          <a:p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88885"/>
            <a:ext cx="7486650" cy="275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912857"/>
            <a:ext cx="5410200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05000"/>
            <a:ext cx="813282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properties of the Node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34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r>
              <a:rPr lang="en-US" smtClean="0"/>
              <a:t>The properties of the Node interface(cont.)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48118"/>
            <a:ext cx="8743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mtClean="0"/>
              <a:t>The methods of the </a:t>
            </a:r>
            <a:r>
              <a:rPr lang="en-US"/>
              <a:t>Document and Element </a:t>
            </a:r>
            <a:r>
              <a:rPr lang="en-US" smtClean="0"/>
              <a:t>interfaces let you get array of elements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00572"/>
            <a:ext cx="8439150" cy="36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22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923</Words>
  <Application>Microsoft Office PowerPoint</Application>
  <PresentationFormat>On-screen Show (4:3)</PresentationFormat>
  <Paragraphs>237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Impact</vt:lpstr>
      <vt:lpstr>Default Design</vt:lpstr>
      <vt:lpstr>Chapter 5 – S7+S8</vt:lpstr>
      <vt:lpstr>Objectives</vt:lpstr>
      <vt:lpstr>PowerPoint Presentation</vt:lpstr>
      <vt:lpstr>DOM scripting concepts</vt:lpstr>
      <vt:lpstr>DOM scripting concepts (Cont.)</vt:lpstr>
      <vt:lpstr>DOM scripting concepts (Cont.)</vt:lpstr>
      <vt:lpstr>The properties of the Node interface</vt:lpstr>
      <vt:lpstr>The properties of the Node interface(cont.)</vt:lpstr>
      <vt:lpstr>The methods of Document and Element interfaces</vt:lpstr>
      <vt:lpstr>The methods of Document and Element interfaces(cont.)</vt:lpstr>
      <vt:lpstr>The methods of Document and Element interfaces(cont.)</vt:lpstr>
      <vt:lpstr>The properties of the DOM HTML specification</vt:lpstr>
      <vt:lpstr>How to code use DOM HTML specification</vt:lpstr>
      <vt:lpstr>How to code use DOM HTML specification(cont.)</vt:lpstr>
      <vt:lpstr>PowerPoint Presentation</vt:lpstr>
      <vt:lpstr>The HTML for FAQs application</vt:lpstr>
      <vt:lpstr>The JavaScript for FAQs application</vt:lpstr>
      <vt:lpstr>The JavaScript for FAQs application (cont.)</vt:lpstr>
      <vt:lpstr>PowerPoint Presentation</vt:lpstr>
      <vt:lpstr>How forms work</vt:lpstr>
      <vt:lpstr>How forms work (cont.)</vt:lpstr>
      <vt:lpstr>How to script Textbox, Textarea and Select objects</vt:lpstr>
      <vt:lpstr>How to script Textbox, Textarea and Select objects (cont.)</vt:lpstr>
      <vt:lpstr>How to script Radio and Checkbox objects</vt:lpstr>
      <vt:lpstr>How to script Radio and Checkbox objects (cont.)</vt:lpstr>
      <vt:lpstr>How to use the methods and events for forms and controls</vt:lpstr>
      <vt:lpstr>How to use the methods and events for forms and controls(cont.)</vt:lpstr>
      <vt:lpstr>How to use the methods and events for forms and controls(cont.)</vt:lpstr>
      <vt:lpstr>How to use the methods and events for forms and controls(cont.)</vt:lpstr>
      <vt:lpstr>The Registration application Page 184 -187</vt:lpstr>
      <vt:lpstr>Register application form</vt:lpstr>
      <vt:lpstr>PowerPoint Presentation</vt:lpstr>
      <vt:lpstr>JavaScript</vt:lpstr>
      <vt:lpstr>PowerPoint Presentation</vt:lpstr>
      <vt:lpstr>PowerPoint Presentation</vt:lpstr>
      <vt:lpstr>How to add new nodes from the DOM</vt:lpstr>
      <vt:lpstr>How to create nodes and add them to the DOM</vt:lpstr>
      <vt:lpstr>How to create nodes and add them to the DOM (cont.)</vt:lpstr>
      <vt:lpstr>How to create rows and cells to the DOM table</vt:lpstr>
      <vt:lpstr>How to create rows and cells to the DOM table (cont.)</vt:lpstr>
      <vt:lpstr>The Register application with a table Page (168 – 171)</vt:lpstr>
      <vt:lpstr>Interface and HTML</vt:lpstr>
      <vt:lpstr>JavaScript code</vt:lpstr>
      <vt:lpstr>JavaScript code (cont.)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493</cp:revision>
  <dcterms:created xsi:type="dcterms:W3CDTF">2014-02-09T07:44:29Z</dcterms:created>
  <dcterms:modified xsi:type="dcterms:W3CDTF">2020-06-10T14:12:24Z</dcterms:modified>
</cp:coreProperties>
</file>