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304" r:id="rId4"/>
    <p:sldId id="328" r:id="rId5"/>
    <p:sldId id="35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260" r:id="rId35"/>
    <p:sldId id="324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72B0C1BE-1D6C-46B7-95E2-389B19C618E4}">
          <p14:sldIdLst>
            <p14:sldId id="256"/>
            <p14:sldId id="258"/>
            <p14:sldId id="304"/>
            <p14:sldId id="328"/>
            <p14:sldId id="35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Untitled Section" id="{FBCBAB69-7049-47B1-BC57-4D5EA5C487B5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260"/>
          </p14:sldIdLst>
        </p14:section>
        <p14:section name="Untitled Section" id="{5770EC67-008C-4086-A2F1-24142D9D766C}">
          <p14:sldIdLst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dviet5073" initials="P" lastIdx="11" clrIdx="0">
    <p:extLst>
      <p:ext uri="{19B8F6BF-5375-455C-9EA6-DF929625EA0E}">
        <p15:presenceInfo xmlns:p15="http://schemas.microsoft.com/office/powerpoint/2012/main" userId="Pdviet507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22" autoAdjust="0"/>
  </p:normalViewPr>
  <p:slideViewPr>
    <p:cSldViewPr>
      <p:cViewPr varScale="1">
        <p:scale>
          <a:sx n="75" d="100"/>
          <a:sy n="75" d="100"/>
        </p:scale>
        <p:origin x="80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5T18:53:46.524" idx="1">
    <p:pos x="10" y="10"/>
    <p:text>charAt: trả về value ở vị trí đc chọn
concat: nối các đoạn string</p:text>
    <p:extLst>
      <p:ext uri="{C676402C-5697-4E1C-873F-D02D1690AC5C}">
        <p15:threadingInfo xmlns:p15="http://schemas.microsoft.com/office/powerpoint/2012/main" timeZoneBias="-420"/>
      </p:ext>
    </p:extLst>
  </p:cm>
  <p:cm authorId="1" dt="2020-06-15T18:57:13.222" idx="2">
    <p:pos x="10" y="106"/>
    <p:text>substr: tạo 1 string mới từ string cũ, bắt đầu từ start, độ dài length</p:text>
    <p:extLst>
      <p:ext uri="{C676402C-5697-4E1C-873F-D02D1690AC5C}">
        <p15:threadingInfo xmlns:p15="http://schemas.microsoft.com/office/powerpoint/2012/main" timeZoneBias="-420">
          <p15:parentCm authorId="1" idx="1"/>
        </p15:threadingInfo>
      </p:ext>
    </p:extLst>
  </p:cm>
  <p:cm authorId="1" dt="2020-06-15T18:58:58.563" idx="3">
    <p:pos x="10" y="202"/>
    <p:text>substring: cắt string từ vị trí start, đến vị trí kết thúc end</p:text>
    <p:extLst>
      <p:ext uri="{C676402C-5697-4E1C-873F-D02D1690AC5C}">
        <p15:threadingInfo xmlns:p15="http://schemas.microsoft.com/office/powerpoint/2012/main" timeZoneBias="-420">
          <p15:parentCm authorId="1" idx="1"/>
        </p15:threadingInfo>
      </p:ext>
    </p:extLst>
  </p:cm>
  <p:cm authorId="1" dt="2020-06-15T19:00:43.811" idx="5">
    <p:pos x="10" y="394"/>
    <p:text>indexOf: tìm kiếm vị trí của giá trị đc chọn, chỉ tiền đến khi thấy vị trí đầu tiên và không tìm nữa. trả về -1 nếu k tìm thấy</p:text>
    <p:extLst>
      <p:ext uri="{C676402C-5697-4E1C-873F-D02D1690AC5C}">
        <p15:threadingInfo xmlns:p15="http://schemas.microsoft.com/office/powerpoint/2012/main" timeZoneBias="-420">
          <p15:parentCm authorId="1" idx="1"/>
        </p15:threadingInfo>
      </p:ext>
    </p:extLst>
  </p:cm>
  <p:cm authorId="1" dt="2020-06-15T19:01:14.539" idx="6">
    <p:pos x="10" y="490"/>
    <p:text>toLowerCase: chuyển hoa sang thường</p:text>
    <p:extLst>
      <p:ext uri="{C676402C-5697-4E1C-873F-D02D1690AC5C}">
        <p15:threadingInfo xmlns:p15="http://schemas.microsoft.com/office/powerpoint/2012/main" timeZoneBias="-42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5T19:06:27.549" idx="7">
    <p:pos x="10" y="10"/>
    <p:text>NOTE
tháng có format là : tháng+1</p:text>
    <p:extLst>
      <p:ext uri="{C676402C-5697-4E1C-873F-D02D1690AC5C}">
        <p15:threadingInfo xmlns:p15="http://schemas.microsoft.com/office/powerpoint/2012/main" timeZoneBias="-420"/>
      </p:ext>
    </p:extLst>
  </p:cm>
  <p:cm authorId="1" dt="2020-06-15T19:07:35.547" idx="8">
    <p:pos x="10" y="106"/>
    <p:text>toDateString: trả về ngày tháng năm</p:text>
    <p:extLst>
      <p:ext uri="{C676402C-5697-4E1C-873F-D02D1690AC5C}">
        <p15:threadingInfo xmlns:p15="http://schemas.microsoft.com/office/powerpoint/2012/main" timeZoneBias="-420">
          <p15:parentCm authorId="1" idx="7"/>
        </p15:threadingInfo>
      </p:ext>
    </p:extLst>
  </p:cm>
  <p:cm authorId="1" dt="2020-06-15T19:07:53.195" idx="9">
    <p:pos x="10" y="202"/>
    <p:text>toTimeString: trả về giờ phút giây</p:text>
    <p:extLst>
      <p:ext uri="{C676402C-5697-4E1C-873F-D02D1690AC5C}">
        <p15:threadingInfo xmlns:p15="http://schemas.microsoft.com/office/powerpoint/2012/main" timeZoneBias="-420">
          <p15:parentCm authorId="1" idx="7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5T19:08:14.325" idx="10">
    <p:pos x="10" y="10"/>
    <p:text>getTime: trả về giá trị float là miliseconds</p:text>
    <p:extLst>
      <p:ext uri="{C676402C-5697-4E1C-873F-D02D1690AC5C}">
        <p15:threadingInfo xmlns:p15="http://schemas.microsoft.com/office/powerpoint/2012/main" timeZoneBias="-420"/>
      </p:ext>
    </p:extLst>
  </p:cm>
  <p:cm authorId="1" dt="2020-06-15T19:09:19.739" idx="11">
    <p:pos x="10" y="106"/>
    <p:text>getMonth: trả về tháng hiện tại -1</p:text>
    <p:extLst>
      <p:ext uri="{C676402C-5697-4E1C-873F-D02D1690AC5C}">
        <p15:threadingInfo xmlns:p15="http://schemas.microsoft.com/office/powerpoint/2012/main" timeZoneBias="-420">
          <p15:parentCm authorId="1" idx="10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3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9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2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3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07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82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74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13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7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35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b="1" smtClean="0"/>
              <a:t>Chapter </a:t>
            </a:r>
            <a:r>
              <a:rPr lang="en-US" b="1" smtClean="0"/>
              <a:t>7 – S10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971800"/>
            <a:ext cx="8610600" cy="1143000"/>
          </a:xfrm>
        </p:spPr>
        <p:txBody>
          <a:bodyPr/>
          <a:lstStyle/>
          <a:p>
            <a:r>
              <a:rPr lang="en-US" sz="4000" dirty="0" smtClean="0">
                <a:latin typeface="Impact" pitchFamily="34" charset="0"/>
              </a:rPr>
              <a:t>How to work </a:t>
            </a:r>
            <a:r>
              <a:rPr lang="en-US" sz="4000" smtClean="0">
                <a:latin typeface="Impact" pitchFamily="34" charset="0"/>
              </a:rPr>
              <a:t>with </a:t>
            </a:r>
          </a:p>
          <a:p>
            <a:r>
              <a:rPr lang="en-US" sz="4000" smtClean="0">
                <a:latin typeface="Impact" pitchFamily="34" charset="0"/>
              </a:rPr>
              <a:t>numbers</a:t>
            </a:r>
            <a:r>
              <a:rPr lang="en-US" sz="4000" dirty="0" smtClean="0">
                <a:latin typeface="Impact" pitchFamily="34" charset="0"/>
              </a:rPr>
              <a:t>, strings, and dates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4114800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 smtClean="0"/>
              <a:t>Example: The pow() and </a:t>
            </a:r>
            <a:r>
              <a:rPr lang="en-US" sz="2400" dirty="0" err="1" smtClean="0"/>
              <a:t>sqrt</a:t>
            </a:r>
            <a:r>
              <a:rPr lang="en-US" sz="2400" dirty="0" smtClean="0"/>
              <a:t>() methods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result_5a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(2,3);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result_5b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(125,1/3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result_5c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(16);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Example: The </a:t>
            </a:r>
            <a:r>
              <a:rPr lang="en-US" sz="2400" dirty="0" smtClean="0"/>
              <a:t>min() and max() methods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x=12.5, y = -3.4;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Math.max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Math.min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How to use the properties and methods of the Math object(cont.)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5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 smtClean="0"/>
              <a:t>The random() method of the Math object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000" dirty="0" smtClean="0"/>
              <a:t>Example 1: Generating a random number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/>
              <a:t>Example </a:t>
            </a:r>
            <a:r>
              <a:rPr lang="en-US" sz="2000" dirty="0" smtClean="0"/>
              <a:t>2: A function that generates a random number</a:t>
            </a:r>
            <a:endParaRPr lang="en-US" sz="2000" dirty="0"/>
          </a:p>
          <a:p>
            <a:pPr marL="400050" lvl="1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getRandomNumber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function(max){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random;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if(!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(max)){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random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random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(random * max);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random = random + 1;</a:t>
            </a:r>
          </a:p>
          <a:p>
            <a:pPr marL="40005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random;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  <a:p>
            <a:pPr marL="400050" lvl="1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randomNumber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getRandomNumber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 smtClean="0"/>
              <a:t>How to generate a random number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137534"/>
              </p:ext>
            </p:extLst>
          </p:nvPr>
        </p:nvGraphicFramePr>
        <p:xfrm>
          <a:off x="457200" y="1371600"/>
          <a:ext cx="83058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525479621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3584079116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3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Math.random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Returns a random decimal number &gt;=0.0 but &lt;1.0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35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dirty="0" smtClean="0">
                <a:latin typeface="Impact" pitchFamily="34" charset="0"/>
              </a:rPr>
              <a:t>The PIG application</a:t>
            </a:r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57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800" dirty="0" smtClean="0"/>
              <a:t>The User Interface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PIG application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163763"/>
            <a:ext cx="533484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9762"/>
            <a:ext cx="8229600" cy="4525963"/>
          </a:xfrm>
        </p:spPr>
        <p:txBody>
          <a:bodyPr/>
          <a:lstStyle/>
          <a:p>
            <a:r>
              <a:rPr lang="en-US" sz="2400" dirty="0" smtClean="0"/>
              <a:t>The HTML code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/>
          <a:lstStyle/>
          <a:p>
            <a:r>
              <a:rPr lang="en-US" dirty="0" smtClean="0"/>
              <a:t>The PIG application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15" y="1182729"/>
            <a:ext cx="7781479" cy="521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9762"/>
            <a:ext cx="8229600" cy="4525963"/>
          </a:xfrm>
        </p:spPr>
        <p:txBody>
          <a:bodyPr/>
          <a:lstStyle/>
          <a:p>
            <a:r>
              <a:rPr lang="en-US" sz="2400" dirty="0" smtClean="0"/>
              <a:t>The JavaScript code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/>
          <a:lstStyle/>
          <a:p>
            <a:r>
              <a:rPr lang="en-US" dirty="0" smtClean="0"/>
              <a:t>The PIG application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42802"/>
            <a:ext cx="6577012" cy="57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7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9762"/>
            <a:ext cx="8229600" cy="4525963"/>
          </a:xfrm>
        </p:spPr>
        <p:txBody>
          <a:bodyPr/>
          <a:lstStyle/>
          <a:p>
            <a:r>
              <a:rPr lang="en-US" sz="2400" dirty="0" smtClean="0"/>
              <a:t>The JavaScript code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/>
          <a:lstStyle/>
          <a:p>
            <a:r>
              <a:rPr lang="en-US" dirty="0" smtClean="0"/>
              <a:t>The PIG application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23919"/>
            <a:ext cx="6405643" cy="500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1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dirty="0" smtClean="0">
                <a:latin typeface="Impact" pitchFamily="34" charset="0"/>
              </a:rPr>
              <a:t>How to work with strings</a:t>
            </a:r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7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678363"/>
          </a:xfrm>
          <a:solidFill>
            <a:schemeClr val="bg1"/>
          </a:solidFill>
        </p:spPr>
        <p:txBody>
          <a:bodyPr/>
          <a:lstStyle/>
          <a:p>
            <a:r>
              <a:rPr lang="en-US" sz="2400" smtClean="0"/>
              <a:t>JavaScript use String object to work with string.</a:t>
            </a:r>
          </a:p>
          <a:p>
            <a:r>
              <a:rPr lang="en-US" sz="2400" smtClean="0"/>
              <a:t>One </a:t>
            </a:r>
            <a:r>
              <a:rPr lang="en-US" sz="2400" dirty="0" smtClean="0"/>
              <a:t>property of </a:t>
            </a:r>
            <a:r>
              <a:rPr lang="en-US" sz="2400" dirty="0"/>
              <a:t>a</a:t>
            </a:r>
            <a:r>
              <a:rPr lang="en-US" sz="2400" dirty="0" smtClean="0"/>
              <a:t> String object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1400" smtClean="0"/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2400" dirty="0" smtClean="0"/>
              <a:t>Example 1: Displaying the length of a string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message_1 = “JavaScript”;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result_1 = message_1.length; //Result_1 is 10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How to use the properties and methods of the String object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258203"/>
              </p:ext>
            </p:extLst>
          </p:nvPr>
        </p:nvGraphicFramePr>
        <p:xfrm>
          <a:off x="457200" y="2590800"/>
          <a:ext cx="83058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301">
                  <a:extLst>
                    <a:ext uri="{9D8B030D-6E8A-4147-A177-3AD203B41FA5}">
                      <a16:colId xmlns:a16="http://schemas.microsoft.com/office/drawing/2014/main" val="2525479621"/>
                    </a:ext>
                  </a:extLst>
                </a:gridCol>
                <a:gridCol w="6819499">
                  <a:extLst>
                    <a:ext uri="{9D8B030D-6E8A-4147-A177-3AD203B41FA5}">
                      <a16:colId xmlns:a16="http://schemas.microsoft.com/office/drawing/2014/main" val="3584079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Property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3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</a:t>
                      </a:r>
                      <a:endParaRPr 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The number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of characters in the string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35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02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the properties and methods of the String object (cont.)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/>
          <a:lstStyle/>
          <a:p>
            <a:r>
              <a:rPr lang="en-US" sz="2400" dirty="0" smtClean="0"/>
              <a:t>Methods of a String object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372747"/>
              </p:ext>
            </p:extLst>
          </p:nvPr>
        </p:nvGraphicFramePr>
        <p:xfrm>
          <a:off x="304800" y="1990564"/>
          <a:ext cx="8721811" cy="4562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1986">
                  <a:extLst>
                    <a:ext uri="{9D8B030D-6E8A-4147-A177-3AD203B41FA5}">
                      <a16:colId xmlns:a16="http://schemas.microsoft.com/office/drawing/2014/main" val="2525479621"/>
                    </a:ext>
                  </a:extLst>
                </a:gridCol>
                <a:gridCol w="5929825">
                  <a:extLst>
                    <a:ext uri="{9D8B030D-6E8A-4147-A177-3AD203B41FA5}">
                      <a16:colId xmlns:a16="http://schemas.microsoft.com/office/drawing/2014/main" val="3584079116"/>
                    </a:ext>
                  </a:extLst>
                </a:gridCol>
              </a:tblGrid>
              <a:tr h="3589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33272"/>
                  </a:ext>
                </a:extLst>
              </a:tr>
              <a:tr h="471804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charAt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(position)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 the character at the specific position in</a:t>
                      </a:r>
                      <a:r>
                        <a:rPr lang="en-US" sz="1600" baseline="0" dirty="0" smtClean="0"/>
                        <a:t> the string.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35360"/>
                  </a:ext>
                </a:extLst>
              </a:tr>
              <a:tr h="5624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concat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(string1, string2,…)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Return a new string that concatenation of strings in parameter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532556"/>
                  </a:ext>
                </a:extLst>
              </a:tr>
              <a:tr h="5624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indexOf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search,start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Return the position of search string if</a:t>
                      </a:r>
                      <a:r>
                        <a:rPr lang="en-US" sz="1600" baseline="0" dirty="0" smtClean="0"/>
                        <a:t> it occurs. If no -1 is returned.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711660"/>
                  </a:ext>
                </a:extLst>
              </a:tr>
              <a:tr h="5624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substr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start,length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Return the</a:t>
                      </a:r>
                      <a:r>
                        <a:rPr lang="en-US" sz="1600" baseline="0" dirty="0" smtClean="0"/>
                        <a:t> substring</a:t>
                      </a:r>
                      <a:r>
                        <a:rPr lang="en-US" sz="1600" dirty="0" smtClean="0"/>
                        <a:t> with number character in length</a:t>
                      </a:r>
                      <a:r>
                        <a:rPr lang="en-US" sz="1600" baseline="0" dirty="0" smtClean="0"/>
                        <a:t> parameter and</a:t>
                      </a:r>
                      <a:r>
                        <a:rPr lang="en-US" sz="1600" dirty="0" smtClean="0"/>
                        <a:t> from start position.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027134"/>
                  </a:ext>
                </a:extLst>
              </a:tr>
              <a:tr h="4718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substring(start)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Return the</a:t>
                      </a:r>
                      <a:r>
                        <a:rPr lang="en-US" sz="1600" baseline="0" dirty="0" smtClean="0"/>
                        <a:t> substring</a:t>
                      </a:r>
                      <a:r>
                        <a:rPr lang="en-US" sz="1600" dirty="0" smtClean="0"/>
                        <a:t> from the start position</a:t>
                      </a:r>
                      <a:r>
                        <a:rPr lang="en-US" sz="1600" baseline="0" dirty="0" smtClean="0"/>
                        <a:t> to end of the string</a:t>
                      </a:r>
                      <a:r>
                        <a:rPr lang="en-US" sz="1600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54275"/>
                  </a:ext>
                </a:extLst>
              </a:tr>
              <a:tr h="5624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substring(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start,end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Return the</a:t>
                      </a:r>
                      <a:r>
                        <a:rPr lang="en-US" sz="1600" baseline="0" dirty="0" smtClean="0"/>
                        <a:t> substring</a:t>
                      </a:r>
                      <a:r>
                        <a:rPr lang="en-US" sz="1600" dirty="0" smtClean="0"/>
                        <a:t> from the start position</a:t>
                      </a:r>
                      <a:r>
                        <a:rPr lang="en-US" sz="1600" baseline="0" dirty="0" smtClean="0"/>
                        <a:t> to but not including the end position</a:t>
                      </a:r>
                      <a:r>
                        <a:rPr lang="en-US" sz="1600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963511"/>
                  </a:ext>
                </a:extLst>
              </a:tr>
              <a:tr h="4718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toLowerCase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Return the</a:t>
                      </a:r>
                      <a:r>
                        <a:rPr lang="en-US" sz="1600" baseline="0" dirty="0" smtClean="0"/>
                        <a:t> string with lowercase character.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426545"/>
                  </a:ext>
                </a:extLst>
              </a:tr>
              <a:tr h="4718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toUpperCase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Return the</a:t>
                      </a:r>
                      <a:r>
                        <a:rPr lang="en-US" sz="1600" baseline="0" dirty="0" smtClean="0"/>
                        <a:t> string with uppercase character.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157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12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work with numbers</a:t>
            </a:r>
          </a:p>
          <a:p>
            <a:r>
              <a:rPr lang="en-US" dirty="0" smtClean="0"/>
              <a:t>The PIG application</a:t>
            </a:r>
          </a:p>
          <a:p>
            <a:r>
              <a:rPr lang="en-US" dirty="0" smtClean="0"/>
              <a:t>How to work with strings</a:t>
            </a:r>
          </a:p>
          <a:p>
            <a:r>
              <a:rPr lang="en-US" dirty="0" smtClean="0"/>
              <a:t>How to work with dates and times</a:t>
            </a:r>
          </a:p>
          <a:p>
            <a:r>
              <a:rPr lang="en-US" dirty="0" smtClean="0"/>
              <a:t>The Count Down application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678363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 smtClean="0"/>
              <a:t>Example </a:t>
            </a:r>
            <a:r>
              <a:rPr lang="en-US" sz="2400" dirty="0"/>
              <a:t>2</a:t>
            </a:r>
            <a:r>
              <a:rPr lang="en-US" sz="2400" dirty="0" smtClean="0"/>
              <a:t>: The </a:t>
            </a:r>
            <a:r>
              <a:rPr lang="en-US" sz="2400" dirty="0" err="1" smtClean="0"/>
              <a:t>charAt</a:t>
            </a:r>
            <a:r>
              <a:rPr lang="en-US" sz="2400" dirty="0" smtClean="0"/>
              <a:t>() method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message_2 = “JavaScript”;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letter = message_2.charAt(4); //letter is “S”</a:t>
            </a:r>
          </a:p>
          <a:p>
            <a:endParaRPr lang="en-US" sz="1600" dirty="0" smtClean="0"/>
          </a:p>
          <a:p>
            <a:r>
              <a:rPr lang="en-US" sz="2400" dirty="0" smtClean="0"/>
              <a:t>Example 3: </a:t>
            </a:r>
            <a:r>
              <a:rPr lang="en-US" sz="2400" dirty="0"/>
              <a:t>The </a:t>
            </a:r>
            <a:r>
              <a:rPr lang="en-US" sz="2400" dirty="0" err="1" smtClean="0"/>
              <a:t>concat</a:t>
            </a:r>
            <a:r>
              <a:rPr lang="en-US" sz="2400" dirty="0" smtClean="0"/>
              <a:t>() </a:t>
            </a:r>
            <a:r>
              <a:rPr lang="en-US" sz="2400" dirty="0"/>
              <a:t>method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message_3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“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Java”;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result_3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message_3.concat(“Script”); 						//result_3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“JavaScript”</a:t>
            </a:r>
          </a:p>
          <a:p>
            <a:r>
              <a:rPr lang="en-US" sz="2400" dirty="0"/>
              <a:t>Example </a:t>
            </a:r>
            <a:r>
              <a:rPr lang="en-US" sz="2400" dirty="0" smtClean="0"/>
              <a:t>4: </a:t>
            </a:r>
            <a:r>
              <a:rPr lang="en-US" sz="2400" dirty="0"/>
              <a:t>The </a:t>
            </a:r>
            <a:r>
              <a:rPr lang="en-US" sz="2400" dirty="0" err="1" smtClean="0"/>
              <a:t>indexOf</a:t>
            </a:r>
            <a:r>
              <a:rPr lang="en-US" sz="2400" dirty="0" smtClean="0"/>
              <a:t>() </a:t>
            </a:r>
            <a:r>
              <a:rPr lang="en-US" sz="2400" dirty="0"/>
              <a:t>method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result_4a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message_2.indexOf(“a”);	//result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result_4b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message_2.indexOf(“a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”,2);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//result is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result_4c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message_2.indexOf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(“s”);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//result is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How to use the properties and methods of the String object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678363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 smtClean="0"/>
              <a:t>Example 5: The </a:t>
            </a:r>
            <a:r>
              <a:rPr lang="en-US" sz="2400" dirty="0" err="1" smtClean="0"/>
              <a:t>substr</a:t>
            </a:r>
            <a:r>
              <a:rPr lang="en-US" sz="2400" dirty="0" smtClean="0"/>
              <a:t>() and substring() methods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result_5a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message_2.substr(4,5);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//result is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“Scrip”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result_5b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message_2.subString(4);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//result is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“Script”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result_5c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message_2.substring(0.4);//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result is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“Java”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Example </a:t>
            </a:r>
            <a:r>
              <a:rPr lang="en-US" sz="2400" dirty="0"/>
              <a:t>6</a:t>
            </a:r>
            <a:r>
              <a:rPr lang="en-US" sz="2400" dirty="0" smtClean="0"/>
              <a:t>: </a:t>
            </a:r>
            <a:r>
              <a:rPr lang="en-US" sz="2400" dirty="0"/>
              <a:t>The </a:t>
            </a:r>
            <a:r>
              <a:rPr lang="en-US" sz="2400" dirty="0" err="1" smtClean="0"/>
              <a:t>toLowerCase</a:t>
            </a:r>
            <a:r>
              <a:rPr lang="en-US" sz="2400" dirty="0" smtClean="0"/>
              <a:t>() and </a:t>
            </a:r>
            <a:r>
              <a:rPr lang="en-US" sz="2400" dirty="0" err="1" smtClean="0"/>
              <a:t>toUppercase</a:t>
            </a:r>
            <a:r>
              <a:rPr lang="en-US" sz="2400" dirty="0" smtClean="0"/>
              <a:t>() methods</a:t>
            </a:r>
            <a:endParaRPr lang="en-US" sz="2400" dirty="0"/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result_6a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message_2.toLowerCase();	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//result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result_6a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message_2.toUpperCase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	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//result is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“JAVASCRIPT”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How to use the properties and methods of the String object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8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dirty="0" smtClean="0">
                <a:latin typeface="Impact" pitchFamily="34" charset="0"/>
              </a:rPr>
              <a:t>How to work with dates and times</a:t>
            </a:r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34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525963"/>
          </a:xfrm>
        </p:spPr>
        <p:txBody>
          <a:bodyPr/>
          <a:lstStyle/>
          <a:p>
            <a:r>
              <a:rPr lang="en-US" sz="2400" dirty="0" smtClean="0"/>
              <a:t>How to create a Date object with current date and time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now = new Date();</a:t>
            </a:r>
            <a:endParaRPr lang="en-US" sz="2400" dirty="0" smtClean="0"/>
          </a:p>
          <a:p>
            <a:r>
              <a:rPr lang="en-US" sz="2400" dirty="0" smtClean="0"/>
              <a:t>How </a:t>
            </a:r>
            <a:r>
              <a:rPr lang="en-US" sz="2400" dirty="0"/>
              <a:t>to create a Date object </a:t>
            </a:r>
            <a:r>
              <a:rPr lang="en-US" sz="2400" dirty="0" smtClean="0"/>
              <a:t>by specifying a date string</a:t>
            </a:r>
            <a:endParaRPr lang="en-US" sz="2400" dirty="0"/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electionDay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new Date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(“11/6/2018”);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grandOpening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new Date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(“2/16/2017 8:00”);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departureTime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new Date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(“4/6/2017 18:30:00”);</a:t>
            </a:r>
          </a:p>
          <a:p>
            <a:endParaRPr lang="en-US" sz="1200" dirty="0" smtClean="0"/>
          </a:p>
          <a:p>
            <a:r>
              <a:rPr lang="en-US" sz="2400" dirty="0" smtClean="0"/>
              <a:t>How </a:t>
            </a:r>
            <a:r>
              <a:rPr lang="en-US" sz="2400" dirty="0"/>
              <a:t>to create a Date object by </a:t>
            </a:r>
            <a:r>
              <a:rPr lang="en-US" sz="2400" dirty="0" smtClean="0"/>
              <a:t>specifying </a:t>
            </a:r>
            <a:r>
              <a:rPr lang="en-US" sz="2400" dirty="0"/>
              <a:t>date </a:t>
            </a:r>
            <a:r>
              <a:rPr lang="en-US" sz="2400" dirty="0" smtClean="0"/>
              <a:t>part</a:t>
            </a:r>
            <a:endParaRPr lang="en-US" sz="2400" dirty="0"/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Syntax: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Date(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year,month,day,hours,minutes,seconds,milliseconds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electionDay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Date(2018,10,6);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grandOpening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Date(2017,1,16,8);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departureTime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Date(2017,3,6,18,30);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Date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0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methods od the Date object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105400"/>
          </a:xfrm>
        </p:spPr>
        <p:txBody>
          <a:bodyPr/>
          <a:lstStyle/>
          <a:p>
            <a:r>
              <a:rPr lang="en-US" sz="2800" dirty="0" smtClean="0"/>
              <a:t>The formatting methods of a Date object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Examples of the formatting methods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birthday = new Date(2017,0,7,8,25); //Jan 7 2017 8:25am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birthday.toString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//”Sat Jan 07 2017 08:25:00 GMT +0700”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birthday.toDateString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	//”Sat Jan 07 2017”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birthday.toTimeString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	//”08:25:00 GMT-+0700”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81218"/>
              </p:ext>
            </p:extLst>
          </p:nvPr>
        </p:nvGraphicFramePr>
        <p:xfrm>
          <a:off x="304800" y="1905000"/>
          <a:ext cx="8721811" cy="1920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525479621"/>
                    </a:ext>
                  </a:extLst>
                </a:gridCol>
                <a:gridCol w="6512011">
                  <a:extLst>
                    <a:ext uri="{9D8B030D-6E8A-4147-A177-3AD203B41FA5}">
                      <a16:colId xmlns:a16="http://schemas.microsoft.com/office/drawing/2014/main" val="3584079116"/>
                    </a:ext>
                  </a:extLst>
                </a:gridCol>
              </a:tblGrid>
              <a:tr h="36960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33272"/>
                  </a:ext>
                </a:extLst>
              </a:tr>
              <a:tr h="485821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toString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a string containing the date and time in local time</a:t>
                      </a:r>
                      <a:r>
                        <a:rPr lang="en-US" sz="1600" baseline="0" dirty="0" smtClean="0"/>
                        <a:t> in the local time using the client’s time zone.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35360"/>
                  </a:ext>
                </a:extLst>
              </a:tr>
              <a:tr h="4858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toDateString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Returns a string representing just</a:t>
                      </a:r>
                      <a:r>
                        <a:rPr lang="en-US" sz="1600" baseline="0" dirty="0" smtClean="0"/>
                        <a:t> the date in local time.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532556"/>
                  </a:ext>
                </a:extLst>
              </a:tr>
              <a:tr h="4858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toTimeString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Returns a string representing just</a:t>
                      </a:r>
                      <a:r>
                        <a:rPr lang="en-US" sz="1600" baseline="0" dirty="0" smtClean="0"/>
                        <a:t> the time in local time.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711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29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600" dirty="0" smtClean="0"/>
              <a:t>The methods od the Date object (cont.)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48049" y="1083276"/>
            <a:ext cx="8686800" cy="5105400"/>
          </a:xfrm>
        </p:spPr>
        <p:txBody>
          <a:bodyPr/>
          <a:lstStyle/>
          <a:p>
            <a:r>
              <a:rPr lang="en-US" sz="2800" dirty="0" smtClean="0"/>
              <a:t>The get methods of a Date object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941771"/>
              </p:ext>
            </p:extLst>
          </p:nvPr>
        </p:nvGraphicFramePr>
        <p:xfrm>
          <a:off x="211094" y="1676400"/>
          <a:ext cx="8721811" cy="474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719">
                  <a:extLst>
                    <a:ext uri="{9D8B030D-6E8A-4147-A177-3AD203B41FA5}">
                      <a16:colId xmlns:a16="http://schemas.microsoft.com/office/drawing/2014/main" val="2525479621"/>
                    </a:ext>
                  </a:extLst>
                </a:gridCol>
                <a:gridCol w="6203092">
                  <a:extLst>
                    <a:ext uri="{9D8B030D-6E8A-4147-A177-3AD203B41FA5}">
                      <a16:colId xmlns:a16="http://schemas.microsoft.com/office/drawing/2014/main" val="3584079116"/>
                    </a:ext>
                  </a:extLst>
                </a:gridCol>
              </a:tblGrid>
              <a:tr h="36960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33272"/>
                  </a:ext>
                </a:extLst>
              </a:tr>
              <a:tr h="48582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getTime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the number of milliseconds since</a:t>
                      </a:r>
                      <a:r>
                        <a:rPr lang="en-US" sz="1600" baseline="0" dirty="0" smtClean="0"/>
                        <a:t> midnight, Jan 1, 1970.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35360"/>
                  </a:ext>
                </a:extLst>
              </a:tr>
              <a:tr h="48582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getFullYear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Returns the four-digit year in local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532556"/>
                  </a:ext>
                </a:extLst>
              </a:tr>
              <a:tr h="48582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getMonth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Returns</a:t>
                      </a:r>
                      <a:r>
                        <a:rPr lang="en-US" sz="1600" baseline="0" dirty="0" smtClean="0"/>
                        <a:t> month in local time, starting with 0 for January.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711660"/>
                  </a:ext>
                </a:extLst>
              </a:tr>
              <a:tr h="48582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getDate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Returns the day</a:t>
                      </a:r>
                      <a:r>
                        <a:rPr lang="en-US" sz="1600" baseline="0" dirty="0" smtClean="0"/>
                        <a:t> of the month in local time.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72835"/>
                  </a:ext>
                </a:extLst>
              </a:tr>
              <a:tr h="48582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getDay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Returns the day</a:t>
                      </a:r>
                      <a:r>
                        <a:rPr lang="en-US" sz="1600" baseline="0" dirty="0" smtClean="0"/>
                        <a:t> of the week (1=Sunday, 2=Monday…)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572458"/>
                  </a:ext>
                </a:extLst>
              </a:tr>
              <a:tr h="48582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getHours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Returns the</a:t>
                      </a:r>
                      <a:r>
                        <a:rPr lang="en-US" sz="1600" baseline="0" dirty="0" smtClean="0"/>
                        <a:t> hour in 24 hour format.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261251"/>
                  </a:ext>
                </a:extLst>
              </a:tr>
              <a:tr h="48582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getMinutes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Returns</a:t>
                      </a:r>
                      <a:r>
                        <a:rPr lang="en-US" sz="1600" baseline="0" dirty="0" smtClean="0"/>
                        <a:t> the minutes in local time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636235"/>
                  </a:ext>
                </a:extLst>
              </a:tr>
              <a:tr h="48582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getSeconds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Returns</a:t>
                      </a:r>
                      <a:r>
                        <a:rPr lang="en-US" sz="1600" baseline="0" dirty="0" smtClean="0"/>
                        <a:t> the seconds in local time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297643"/>
                  </a:ext>
                </a:extLst>
              </a:tr>
              <a:tr h="48582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getMilliseconds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Returns</a:t>
                      </a:r>
                      <a:r>
                        <a:rPr lang="en-US" sz="1600" baseline="0" dirty="0" smtClean="0"/>
                        <a:t> the milliseconds in local time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48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9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600" dirty="0" smtClean="0"/>
              <a:t>The methods od the Date object (cont.)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48049" y="1083276"/>
            <a:ext cx="8686800" cy="5105400"/>
          </a:xfrm>
        </p:spPr>
        <p:txBody>
          <a:bodyPr/>
          <a:lstStyle/>
          <a:p>
            <a:r>
              <a:rPr lang="en-US" sz="2800" dirty="0" smtClean="0"/>
              <a:t>The set methods of a Date object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113479"/>
              </p:ext>
            </p:extLst>
          </p:nvPr>
        </p:nvGraphicFramePr>
        <p:xfrm>
          <a:off x="269789" y="1716049"/>
          <a:ext cx="8721811" cy="3770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906">
                  <a:extLst>
                    <a:ext uri="{9D8B030D-6E8A-4147-A177-3AD203B41FA5}">
                      <a16:colId xmlns:a16="http://schemas.microsoft.com/office/drawing/2014/main" val="2525479621"/>
                    </a:ext>
                  </a:extLst>
                </a:gridCol>
                <a:gridCol w="5884905">
                  <a:extLst>
                    <a:ext uri="{9D8B030D-6E8A-4147-A177-3AD203B41FA5}">
                      <a16:colId xmlns:a16="http://schemas.microsoft.com/office/drawing/2014/main" val="3584079116"/>
                    </a:ext>
                  </a:extLst>
                </a:gridCol>
              </a:tblGrid>
              <a:tr h="36960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33272"/>
                  </a:ext>
                </a:extLst>
              </a:tr>
              <a:tr h="48582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setFullYear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(year)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the four-digit</a:t>
                      </a:r>
                      <a:r>
                        <a:rPr lang="en-US" baseline="0" dirty="0" smtClean="0"/>
                        <a:t> year in local time.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35360"/>
                  </a:ext>
                </a:extLst>
              </a:tr>
              <a:tr h="48582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setMonth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(month)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Sets the month</a:t>
                      </a:r>
                      <a:r>
                        <a:rPr lang="en-US" baseline="0" dirty="0" smtClean="0"/>
                        <a:t> in local time.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532556"/>
                  </a:ext>
                </a:extLst>
              </a:tr>
              <a:tr h="48582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setDate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(day)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Sets the date of the</a:t>
                      </a:r>
                      <a:r>
                        <a:rPr lang="en-US" baseline="0" dirty="0" smtClean="0"/>
                        <a:t> month in local time.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711660"/>
                  </a:ext>
                </a:extLst>
              </a:tr>
              <a:tr h="48582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setHours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(hour)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Sets the hour in 24-hour format</a:t>
                      </a:r>
                      <a:r>
                        <a:rPr lang="en-US" baseline="0" dirty="0" smtClean="0"/>
                        <a:t> in local time.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72835"/>
                  </a:ext>
                </a:extLst>
              </a:tr>
              <a:tr h="48582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setMinutes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(minute)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Sets the minutes</a:t>
                      </a:r>
                      <a:r>
                        <a:rPr lang="en-US" baseline="0" dirty="0" smtClean="0"/>
                        <a:t> in local time.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572458"/>
                  </a:ext>
                </a:extLst>
              </a:tr>
              <a:tr h="48582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setSeconds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(second)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Sets the seconds</a:t>
                      </a:r>
                      <a:r>
                        <a:rPr lang="en-US" baseline="0" dirty="0" smtClean="0"/>
                        <a:t> in local time.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261251"/>
                  </a:ext>
                </a:extLst>
              </a:tr>
              <a:tr h="48582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setMilliseconds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Sets the milliseconds</a:t>
                      </a:r>
                      <a:r>
                        <a:rPr lang="en-US" baseline="0" dirty="0" smtClean="0"/>
                        <a:t> in local time.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636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1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458200" cy="4525963"/>
          </a:xfrm>
        </p:spPr>
        <p:txBody>
          <a:bodyPr/>
          <a:lstStyle/>
          <a:p>
            <a:r>
              <a:rPr lang="en-US" sz="2400" dirty="0" smtClean="0"/>
              <a:t>Example 1: How to display the date in your own format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departTime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Date(2017,3,6,18,30);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year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departTime.getFullYear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month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departTime.getMonth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+1;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day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departTime.getDate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dateText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year + “-”;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if(month&lt;10){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month =“0” + month;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dateText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+=month + “-”;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if(day&lt;10){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day = “0” + day;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dateText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day +”-”; //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dateText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“2017-04-06”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working with 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41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686800" cy="5059363"/>
          </a:xfrm>
        </p:spPr>
        <p:txBody>
          <a:bodyPr/>
          <a:lstStyle/>
          <a:p>
            <a:r>
              <a:rPr lang="en-US" sz="2400" dirty="0" smtClean="0"/>
              <a:t>Example 2: How to calculate a due date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invoiceDate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Date();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dueDate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new Date(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invoiceDate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dueDate.setDate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dueDate.getDate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+ 21);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Example </a:t>
            </a:r>
            <a:r>
              <a:rPr lang="en-US" sz="2400" dirty="0" smtClean="0"/>
              <a:t>3: </a:t>
            </a:r>
            <a:r>
              <a:rPr lang="en-US" sz="2400" dirty="0"/>
              <a:t>How to </a:t>
            </a:r>
            <a:r>
              <a:rPr lang="en-US" sz="2400" dirty="0" smtClean="0"/>
              <a:t>find the end of the month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endOfMonth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new Date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//Set the month to next month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endOfMonth.setMonth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endOfMonth.getMonth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+ 1);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//Set the date to one day before the start of the month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endOfMonth.setDate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400" dirty="0" smtClean="0"/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458200" cy="914400"/>
          </a:xfrm>
        </p:spPr>
        <p:txBody>
          <a:bodyPr/>
          <a:lstStyle/>
          <a:p>
            <a:r>
              <a:rPr lang="en-US" sz="3600" dirty="0" smtClean="0"/>
              <a:t>Examples of working with dates (cont.)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7635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dirty="0" smtClean="0">
                <a:latin typeface="Impact" pitchFamily="34" charset="0"/>
              </a:rPr>
              <a:t>The Count Down application</a:t>
            </a:r>
            <a:endParaRPr lang="en-US" sz="4000" dirty="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01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dirty="0" smtClean="0">
                <a:latin typeface="Impact" pitchFamily="34" charset="0"/>
              </a:rPr>
              <a:t>How to work with numbers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The Count Down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sz="2400" dirty="0" smtClean="0"/>
              <a:t>The User Interface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81200"/>
            <a:ext cx="5781954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50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The Count Down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sz="2400" dirty="0" smtClean="0"/>
              <a:t>The HTML code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33600"/>
            <a:ext cx="7806121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66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The Count Down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sz="2400" dirty="0" smtClean="0"/>
              <a:t>The JavaScript code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4000"/>
            <a:ext cx="72199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14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The Count Down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sz="2400" dirty="0" smtClean="0"/>
              <a:t>The JavaScript code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1676400"/>
            <a:ext cx="77628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03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41437"/>
            <a:ext cx="8534400" cy="4525963"/>
          </a:xfrm>
        </p:spPr>
        <p:txBody>
          <a:bodyPr/>
          <a:lstStyle/>
          <a:p>
            <a:r>
              <a:rPr lang="en-US" sz="2400" dirty="0" smtClean="0"/>
              <a:t>To working with numeric data, you can use properties and methods of the Number and Math object.</a:t>
            </a:r>
          </a:p>
          <a:p>
            <a:r>
              <a:rPr lang="en-US" sz="2400" dirty="0" smtClean="0"/>
              <a:t>To </a:t>
            </a:r>
            <a:r>
              <a:rPr lang="en-US" sz="2400" dirty="0"/>
              <a:t>working with </a:t>
            </a:r>
            <a:r>
              <a:rPr lang="en-US" sz="2400" dirty="0" smtClean="0"/>
              <a:t>string </a:t>
            </a:r>
            <a:r>
              <a:rPr lang="en-US" sz="2400" dirty="0"/>
              <a:t>data, you can use properties and methods of the </a:t>
            </a:r>
            <a:r>
              <a:rPr lang="en-US" sz="2400" dirty="0" smtClean="0"/>
              <a:t>String </a:t>
            </a:r>
            <a:r>
              <a:rPr lang="en-US" sz="2400" dirty="0"/>
              <a:t>object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In JavaScript, dates are stored in Date objects, and they are represented by the number of milliseconds since midnight, Jan 1, 1970.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End.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495800"/>
          </a:xfrm>
          <a:solidFill>
            <a:schemeClr val="bg1"/>
          </a:solidFill>
        </p:spPr>
        <p:txBody>
          <a:bodyPr/>
          <a:lstStyle/>
          <a:p>
            <a:r>
              <a:rPr lang="en-US" sz="2800" smtClean="0"/>
              <a:t>JavaScript use Number and Math object to provide the properties and methods to working with number.</a:t>
            </a:r>
          </a:p>
          <a:p>
            <a:r>
              <a:rPr lang="en-US" sz="2800" smtClean="0"/>
              <a:t>Properties </a:t>
            </a:r>
            <a:r>
              <a:rPr lang="en-US" sz="2800" dirty="0" smtClean="0"/>
              <a:t>of the Number object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1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dirty="0" smtClean="0"/>
              <a:t>How to use the properties and methods of the Number object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90153"/>
              </p:ext>
            </p:extLst>
          </p:nvPr>
        </p:nvGraphicFramePr>
        <p:xfrm>
          <a:off x="228600" y="3307080"/>
          <a:ext cx="8534399" cy="2636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484">
                  <a:extLst>
                    <a:ext uri="{9D8B030D-6E8A-4147-A177-3AD203B41FA5}">
                      <a16:colId xmlns:a16="http://schemas.microsoft.com/office/drawing/2014/main" val="2525479621"/>
                    </a:ext>
                  </a:extLst>
                </a:gridCol>
                <a:gridCol w="1096161">
                  <a:extLst>
                    <a:ext uri="{9D8B030D-6E8A-4147-A177-3AD203B41FA5}">
                      <a16:colId xmlns:a16="http://schemas.microsoft.com/office/drawing/2014/main" val="2719240677"/>
                    </a:ext>
                  </a:extLst>
                </a:gridCol>
                <a:gridCol w="4149754">
                  <a:extLst>
                    <a:ext uri="{9D8B030D-6E8A-4147-A177-3AD203B41FA5}">
                      <a16:colId xmlns:a16="http://schemas.microsoft.com/office/drawing/2014/main" val="3584079116"/>
                    </a:ext>
                  </a:extLst>
                </a:gridCol>
              </a:tblGrid>
              <a:tr h="33920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Property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Shortcut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33272"/>
                  </a:ext>
                </a:extLst>
              </a:tr>
              <a:tr h="58589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Number.MAX_VALUE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The largest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positive value that can be represented.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35360"/>
                  </a:ext>
                </a:extLst>
              </a:tr>
              <a:tr h="5858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Number.MIN_VALUE</a:t>
                      </a:r>
                      <a:endParaRPr lang="en-US" sz="16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The smallest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positive value that can be represented.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532556"/>
                  </a:ext>
                </a:extLst>
              </a:tr>
              <a:tr h="3751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Number.POSITIVE_INFINITY</a:t>
                      </a:r>
                      <a:endParaRPr lang="en-US" sz="16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Infinity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Represents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positive infinity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202932"/>
                  </a:ext>
                </a:extLst>
              </a:tr>
              <a:tr h="3751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Number.NEGATIVE_INFINITY</a:t>
                      </a:r>
                      <a:endParaRPr lang="en-US" sz="16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Represents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negative infinity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91335"/>
                  </a:ext>
                </a:extLst>
              </a:tr>
              <a:tr h="37517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Number.NaN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Represents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a value that isn’t a number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345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04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686800" cy="1066800"/>
          </a:xfrm>
        </p:spPr>
        <p:txBody>
          <a:bodyPr/>
          <a:lstStyle/>
          <a:p>
            <a:r>
              <a:rPr lang="en-US" dirty="0" smtClean="0"/>
              <a:t>How to use the properties and methods of the </a:t>
            </a:r>
            <a:r>
              <a:rPr lang="en-US" smtClean="0"/>
              <a:t>Number object (cont.)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600" y="1447800"/>
            <a:ext cx="8763000" cy="4800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400" kern="0" smtClean="0"/>
              <a:t>Example 1: Testing for Infinity, - Infinity and NaN</a:t>
            </a:r>
          </a:p>
          <a:p>
            <a:pPr marL="0" indent="0">
              <a:buFontTx/>
              <a:buNone/>
            </a:pPr>
            <a:r>
              <a:rPr lang="en-US" sz="2000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If(result == Infinity){</a:t>
            </a:r>
          </a:p>
          <a:p>
            <a:pPr marL="0" indent="0">
              <a:buFontTx/>
              <a:buNone/>
            </a:pPr>
            <a:r>
              <a:rPr lang="en-US" sz="2000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	alert(“The result exceeds ” + Number.MAX_VALUE);</a:t>
            </a:r>
          </a:p>
          <a:p>
            <a:pPr marL="0" indent="0">
              <a:buFontTx/>
              <a:buNone/>
            </a:pPr>
            <a:r>
              <a:rPr lang="en-US" sz="2000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}else if (result == -Infinity){</a:t>
            </a:r>
          </a:p>
          <a:p>
            <a:pPr marL="0" indent="0">
              <a:buFontTx/>
              <a:buNone/>
            </a:pPr>
            <a:r>
              <a:rPr lang="en-US" sz="2000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	alert(“The result is below ” + Number.MIN_VALUE);</a:t>
            </a:r>
          </a:p>
          <a:p>
            <a:pPr marL="0" indent="0">
              <a:buFontTx/>
              <a:buNone/>
            </a:pPr>
            <a:r>
              <a:rPr lang="en-US" sz="2000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}else if(isNaN(result)){</a:t>
            </a:r>
          </a:p>
          <a:p>
            <a:pPr marL="0" indent="0">
              <a:buFontTx/>
              <a:buNone/>
            </a:pPr>
            <a:r>
              <a:rPr lang="en-US" sz="2000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	alert(“The result is not a number ”);</a:t>
            </a:r>
          </a:p>
          <a:p>
            <a:pPr marL="0" indent="0">
              <a:buFontTx/>
              <a:buNone/>
            </a:pPr>
            <a:r>
              <a:rPr lang="en-US" sz="2000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}else {alert(“The result is” + result);}</a:t>
            </a:r>
          </a:p>
          <a:p>
            <a:pPr marL="0" indent="0">
              <a:buFontTx/>
              <a:buNone/>
            </a:pPr>
            <a:endParaRPr lang="en-US" sz="2000" kern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/>
              <a:t>Example 2: Division by zero</a:t>
            </a:r>
          </a:p>
          <a:p>
            <a:pPr marL="400050" lvl="1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alert(0/0);		//Display NaN</a:t>
            </a:r>
          </a:p>
          <a:p>
            <a:pPr marL="400050" lvl="1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alert(10/0);		//Display Infinity</a:t>
            </a:r>
          </a:p>
          <a:p>
            <a:pPr marL="0" indent="0">
              <a:buFontTx/>
              <a:buNone/>
            </a:pPr>
            <a:endParaRPr lang="en-US" sz="2000" ker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US" sz="2000" kern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kern="0" smtClean="0"/>
          </a:p>
        </p:txBody>
      </p:sp>
    </p:spTree>
    <p:extLst>
      <p:ext uri="{BB962C8B-B14F-4D97-AF65-F5344CB8AC3E}">
        <p14:creationId xmlns:p14="http://schemas.microsoft.com/office/powerpoint/2010/main" val="39004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533400"/>
            <a:ext cx="8763000" cy="5364163"/>
          </a:xfrm>
          <a:solidFill>
            <a:schemeClr val="bg1"/>
          </a:solidFill>
        </p:spPr>
        <p:txBody>
          <a:bodyPr/>
          <a:lstStyle/>
          <a:p>
            <a:r>
              <a:rPr lang="en-US" sz="2400"/>
              <a:t>Methods of the Number object</a:t>
            </a:r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endParaRPr lang="en-US" sz="2400" smtClean="0"/>
          </a:p>
          <a:p>
            <a:r>
              <a:rPr lang="en-US" sz="2400" smtClean="0"/>
              <a:t>Example </a:t>
            </a:r>
            <a:r>
              <a:rPr lang="en-US" sz="2400" dirty="0" smtClean="0"/>
              <a:t>3: Using the </a:t>
            </a:r>
            <a:r>
              <a:rPr lang="en-US" sz="2400" dirty="0" err="1"/>
              <a:t>t</a:t>
            </a:r>
            <a:r>
              <a:rPr lang="en-US" sz="2400" dirty="0" err="1" smtClean="0"/>
              <a:t>oFixed</a:t>
            </a:r>
            <a:r>
              <a:rPr lang="en-US" sz="2400" dirty="0" smtClean="0"/>
              <a:t>() method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var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subtotal = 19.99, rate = 0.075;</a:t>
            </a: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var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tax = subtotal * rate;	//tax is 1.49925</a:t>
            </a: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tax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tax.toFixed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(2));	//tax is 1.5</a:t>
            </a:r>
          </a:p>
          <a:p>
            <a:pPr marL="0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alert(tax.toFixed(2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		//display 1.50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2400" dirty="0" smtClean="0"/>
              <a:t>Example 4: Implicit use of the </a:t>
            </a:r>
            <a:r>
              <a:rPr lang="en-US" sz="2400" dirty="0" err="1" smtClean="0"/>
              <a:t>toString</a:t>
            </a:r>
            <a:r>
              <a:rPr lang="en-US" sz="2400" dirty="0" smtClean="0"/>
              <a:t>() method for base 10 conversions</a:t>
            </a:r>
            <a:endParaRPr lang="en-US" sz="2400" dirty="0"/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age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(prompt(“Please enter your age.”));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lert(“Your age is ” + age);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937442"/>
              </p:ext>
            </p:extLst>
          </p:nvPr>
        </p:nvGraphicFramePr>
        <p:xfrm>
          <a:off x="457200" y="1066800"/>
          <a:ext cx="85344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622">
                  <a:extLst>
                    <a:ext uri="{9D8B030D-6E8A-4147-A177-3AD203B41FA5}">
                      <a16:colId xmlns:a16="http://schemas.microsoft.com/office/drawing/2014/main" val="2525479621"/>
                    </a:ext>
                  </a:extLst>
                </a:gridCol>
                <a:gridCol w="6321778">
                  <a:extLst>
                    <a:ext uri="{9D8B030D-6E8A-4147-A177-3AD203B41FA5}">
                      <a16:colId xmlns:a16="http://schemas.microsoft.com/office/drawing/2014/main" val="3584079116"/>
                    </a:ext>
                  </a:extLst>
                </a:gridCol>
              </a:tblGrid>
              <a:tr h="15807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3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toFixed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(digits)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a string</a:t>
                      </a:r>
                      <a:r>
                        <a:rPr lang="en-US" sz="1600" baseline="0" dirty="0" smtClean="0"/>
                        <a:t> with the number rounded to the specified decimal digits.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3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toString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(base)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Returns a string</a:t>
                      </a:r>
                      <a:r>
                        <a:rPr lang="en-US" sz="1600" baseline="0" dirty="0" smtClean="0"/>
                        <a:t> with the number in the give base. If basic is omitted, 10 is used.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532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28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678363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 smtClean="0"/>
              <a:t>One property of the Math object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1400" dirty="0" smtClean="0"/>
          </a:p>
          <a:p>
            <a:endParaRPr lang="en-US" sz="2400" dirty="0" smtClean="0"/>
          </a:p>
          <a:p>
            <a:r>
              <a:rPr lang="en-US" sz="2400" dirty="0" smtClean="0"/>
              <a:t>Example 1: The PI property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area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3 *3;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How to use the properties and methods of the Math object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526520"/>
              </p:ext>
            </p:extLst>
          </p:nvPr>
        </p:nvGraphicFramePr>
        <p:xfrm>
          <a:off x="381000" y="2006600"/>
          <a:ext cx="83058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301">
                  <a:extLst>
                    <a:ext uri="{9D8B030D-6E8A-4147-A177-3AD203B41FA5}">
                      <a16:colId xmlns:a16="http://schemas.microsoft.com/office/drawing/2014/main" val="2525479621"/>
                    </a:ext>
                  </a:extLst>
                </a:gridCol>
                <a:gridCol w="6819499">
                  <a:extLst>
                    <a:ext uri="{9D8B030D-6E8A-4147-A177-3AD203B41FA5}">
                      <a16:colId xmlns:a16="http://schemas.microsoft.com/office/drawing/2014/main" val="3584079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Property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3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Math.PI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Returns 3.141592.., which is the radio of the circumference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of a circle to its diameter.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35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7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678363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 smtClean="0"/>
              <a:t>Common methods </a:t>
            </a:r>
            <a:r>
              <a:rPr lang="en-US" sz="2400" dirty="0"/>
              <a:t>of the </a:t>
            </a:r>
            <a:r>
              <a:rPr lang="en-US" sz="2400" dirty="0" smtClean="0"/>
              <a:t>Math </a:t>
            </a:r>
            <a:r>
              <a:rPr lang="en-US" sz="2400" dirty="0"/>
              <a:t>object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How to use the properties and methods of the Math object(cont.)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015528"/>
              </p:ext>
            </p:extLst>
          </p:nvPr>
        </p:nvGraphicFramePr>
        <p:xfrm>
          <a:off x="457200" y="1981200"/>
          <a:ext cx="8569411" cy="4256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525479621"/>
                    </a:ext>
                  </a:extLst>
                </a:gridCol>
                <a:gridCol w="6207211">
                  <a:extLst>
                    <a:ext uri="{9D8B030D-6E8A-4147-A177-3AD203B41FA5}">
                      <a16:colId xmlns:a16="http://schemas.microsoft.com/office/drawing/2014/main" val="3584079116"/>
                    </a:ext>
                  </a:extLst>
                </a:gridCol>
              </a:tblGrid>
              <a:tr h="36960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33272"/>
                  </a:ext>
                </a:extLst>
              </a:tr>
              <a:tr h="485821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Math.abs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the absolute value of x.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35360"/>
                  </a:ext>
                </a:extLst>
              </a:tr>
              <a:tr h="4858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Math.round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Returns the value of x rounded to the closest integer value.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532556"/>
                  </a:ext>
                </a:extLst>
              </a:tr>
              <a:tr h="4858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Math.ceil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Returns the value</a:t>
                      </a:r>
                      <a:r>
                        <a:rPr lang="en-US" sz="1600" baseline="0" dirty="0" smtClean="0"/>
                        <a:t> of x rounded to the next higher integer value.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711660"/>
                  </a:ext>
                </a:extLst>
              </a:tr>
              <a:tr h="4858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Math.floor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Returns the value</a:t>
                      </a:r>
                      <a:r>
                        <a:rPr lang="en-US" sz="1600" baseline="0" dirty="0" smtClean="0"/>
                        <a:t> of x rounded to the next lower integer value.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027134"/>
                  </a:ext>
                </a:extLst>
              </a:tr>
              <a:tr h="4858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Math.pow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x,power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Returns the value</a:t>
                      </a:r>
                      <a:r>
                        <a:rPr lang="en-US" sz="1600" baseline="0" dirty="0" smtClean="0"/>
                        <a:t> of x raised to the power specified.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54275"/>
                  </a:ext>
                </a:extLst>
              </a:tr>
              <a:tr h="4858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Return</a:t>
                      </a:r>
                      <a:r>
                        <a:rPr lang="en-US" sz="1600" baseline="0" dirty="0" smtClean="0"/>
                        <a:t> the square root of x.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963511"/>
                  </a:ext>
                </a:extLst>
              </a:tr>
              <a:tr h="4858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Math.max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(x1,x2,…)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Returns the largest value from its parameters.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426545"/>
                  </a:ext>
                </a:extLst>
              </a:tr>
              <a:tr h="4858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Math.min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(x1,x2,…)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Returns the smallest value from its parameters.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157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99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46237"/>
            <a:ext cx="8763000" cy="4678363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 smtClean="0"/>
              <a:t>Example: The abs() method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result_2a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Math.abs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(-3.4);</a:t>
            </a:r>
          </a:p>
          <a:p>
            <a:r>
              <a:rPr lang="en-US" sz="2400" dirty="0"/>
              <a:t>Example: The </a:t>
            </a:r>
            <a:r>
              <a:rPr lang="en-US" sz="2400" dirty="0" smtClean="0"/>
              <a:t>round() </a:t>
            </a:r>
            <a:r>
              <a:rPr lang="en-US" sz="2400" dirty="0"/>
              <a:t>method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result_3a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Math.round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(12.5);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result_3b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Math.round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(-3.4);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Example: The </a:t>
            </a:r>
            <a:r>
              <a:rPr lang="en-US" sz="2400" dirty="0" smtClean="0"/>
              <a:t>floor() and ceil() methods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result_4a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(12.5);	//Return 12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result_4b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(12.5);   	//Return 13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result_4c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(-3.4);	//Return -3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result_4d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(-3.4);	//Return -4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How to use the properties and methods of the Math object(cont.)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1301</Words>
  <Application>Microsoft Office PowerPoint</Application>
  <PresentationFormat>On-screen Show (4:3)</PresentationFormat>
  <Paragraphs>363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Courier New</vt:lpstr>
      <vt:lpstr>Impact</vt:lpstr>
      <vt:lpstr>Default Design</vt:lpstr>
      <vt:lpstr>Chapter 7 – S10</vt:lpstr>
      <vt:lpstr>Objectives</vt:lpstr>
      <vt:lpstr>PowerPoint Presentation</vt:lpstr>
      <vt:lpstr>How to use the properties and methods of the Number object</vt:lpstr>
      <vt:lpstr>How to use the properties and methods of the Number object (cont.)</vt:lpstr>
      <vt:lpstr>PowerPoint Presentation</vt:lpstr>
      <vt:lpstr>How to use the properties and methods of the Math object</vt:lpstr>
      <vt:lpstr>How to use the properties and methods of the Math object(cont.)</vt:lpstr>
      <vt:lpstr>How to use the properties and methods of the Math object(cont.)</vt:lpstr>
      <vt:lpstr>How to use the properties and methods of the Math object(cont.)</vt:lpstr>
      <vt:lpstr>How to generate a random number</vt:lpstr>
      <vt:lpstr>PowerPoint Presentation</vt:lpstr>
      <vt:lpstr>The PIG application</vt:lpstr>
      <vt:lpstr>The PIG application</vt:lpstr>
      <vt:lpstr>The PIG application</vt:lpstr>
      <vt:lpstr>The PIG application</vt:lpstr>
      <vt:lpstr>PowerPoint Presentation</vt:lpstr>
      <vt:lpstr>How to use the properties and methods of the String object</vt:lpstr>
      <vt:lpstr>How to use the properties and methods of the String object (cont.)</vt:lpstr>
      <vt:lpstr>How to use the properties and methods of the String object (cont.)</vt:lpstr>
      <vt:lpstr>How to use the properties and methods of the String object (cont.)</vt:lpstr>
      <vt:lpstr>PowerPoint Presentation</vt:lpstr>
      <vt:lpstr>How to create Date objects</vt:lpstr>
      <vt:lpstr>The methods od the Date object</vt:lpstr>
      <vt:lpstr>The methods od the Date object (cont.)</vt:lpstr>
      <vt:lpstr>The methods od the Date object (cont.)</vt:lpstr>
      <vt:lpstr>Examples of working with dates</vt:lpstr>
      <vt:lpstr>Examples of working with dates (cont.)</vt:lpstr>
      <vt:lpstr>PowerPoint Presentation</vt:lpstr>
      <vt:lpstr>The Count Down application</vt:lpstr>
      <vt:lpstr>The Count Down application</vt:lpstr>
      <vt:lpstr>The Count Down application</vt:lpstr>
      <vt:lpstr>The Count Down application</vt:lpstr>
      <vt:lpstr>Summary</vt:lpstr>
      <vt:lpstr>The End.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Pdviet5073</cp:lastModifiedBy>
  <cp:revision>992</cp:revision>
  <dcterms:created xsi:type="dcterms:W3CDTF">2014-02-09T07:44:29Z</dcterms:created>
  <dcterms:modified xsi:type="dcterms:W3CDTF">2020-06-15T13:12:16Z</dcterms:modified>
</cp:coreProperties>
</file>