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63" r:id="rId4"/>
    <p:sldId id="262" r:id="rId5"/>
    <p:sldId id="265" r:id="rId6"/>
    <p:sldId id="264" r:id="rId7"/>
    <p:sldId id="266" r:id="rId8"/>
    <p:sldId id="289" r:id="rId9"/>
    <p:sldId id="267" r:id="rId10"/>
    <p:sldId id="268" r:id="rId11"/>
    <p:sldId id="269" r:id="rId12"/>
    <p:sldId id="290" r:id="rId13"/>
    <p:sldId id="270" r:id="rId14"/>
    <p:sldId id="271" r:id="rId15"/>
    <p:sldId id="291" r:id="rId16"/>
    <p:sldId id="272" r:id="rId17"/>
    <p:sldId id="273" r:id="rId18"/>
    <p:sldId id="274" r:id="rId19"/>
    <p:sldId id="293" r:id="rId20"/>
    <p:sldId id="294" r:id="rId21"/>
    <p:sldId id="277" r:id="rId22"/>
    <p:sldId id="292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60" r:id="rId35"/>
    <p:sldId id="261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6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5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1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4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Chapter </a:t>
            </a:r>
            <a:r>
              <a:rPr lang="en-US" dirty="0" smtClean="0"/>
              <a:t>11-S12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819400"/>
            <a:ext cx="6400800" cy="17526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working </a:t>
            </a:r>
            <a:r>
              <a:rPr lang="en-US" sz="4000" smtClean="0">
                <a:latin typeface="Impact"/>
                <a:cs typeface="Impact"/>
              </a:rPr>
              <a:t>with </a:t>
            </a:r>
            <a:r>
              <a:rPr lang="en-US" sz="4000">
                <a:latin typeface="Impact"/>
                <a:cs typeface="Impact"/>
              </a:rPr>
              <a:t>i</a:t>
            </a:r>
            <a:r>
              <a:rPr lang="en-US" sz="4000" smtClean="0">
                <a:latin typeface="Impact"/>
                <a:cs typeface="Impact"/>
              </a:rPr>
              <a:t>mages and icons</a:t>
            </a:r>
            <a:endParaRPr lang="en-US" sz="40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keywords for the vertically-align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</p:txBody>
      </p:sp>
      <p:pic>
        <p:nvPicPr>
          <p:cNvPr id="4" name="Picture 3" descr="Screen Shot 2014-04-19 at 7.22.5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8153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9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align an image </a:t>
            </a:r>
            <a:r>
              <a:rPr lang="en-US" dirty="0" smtClean="0"/>
              <a:t>vertically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Tahoma"/>
                <a:cs typeface="Tahoma"/>
              </a:rPr>
              <a:t>The images in a web browser before and after they are </a:t>
            </a:r>
            <a:r>
              <a:rPr lang="en-US" sz="2800" dirty="0" smtClean="0">
                <a:latin typeface="Tahoma"/>
                <a:cs typeface="Tahoma"/>
              </a:rPr>
              <a:t>apply vertical-align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5" name="Picture 4" descr="Screen Shot 2014-04-19 at 7.22.5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43200"/>
            <a:ext cx="785597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57400"/>
            <a:ext cx="597721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3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float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Use the same techniques to float an image 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properties for floating images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7.26.4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2743200"/>
            <a:ext cx="8510621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92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float an </a:t>
            </a:r>
            <a:r>
              <a:rPr lang="en-US" dirty="0" smtClean="0"/>
              <a:t>image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in a web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7.26.5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776635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0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600977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21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Advanced skills </a:t>
            </a:r>
            <a:br>
              <a:rPr lang="en-US" sz="4000" dirty="0" smtClean="0">
                <a:latin typeface="Impact"/>
                <a:cs typeface="Impact"/>
              </a:rPr>
            </a:br>
            <a:r>
              <a:rPr lang="en-US" sz="4000" dirty="0" smtClean="0">
                <a:latin typeface="Impact"/>
                <a:cs typeface="Impact"/>
              </a:rPr>
              <a:t>for working with images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636746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the HTML5 figure and fig caption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the figure and </a:t>
            </a:r>
            <a:r>
              <a:rPr lang="en-US" sz="2800" dirty="0" err="1" smtClean="0">
                <a:latin typeface="Tahoma"/>
                <a:cs typeface="Tahoma"/>
              </a:rPr>
              <a:t>figcaption</a:t>
            </a:r>
            <a:r>
              <a:rPr lang="en-US" sz="2800" dirty="0" smtClean="0">
                <a:latin typeface="Tahoma"/>
                <a:cs typeface="Tahoma"/>
              </a:rPr>
              <a:t> elements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7.32.0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0"/>
            <a:ext cx="8001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7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use the HTML5 figure and fig caption </a:t>
            </a:r>
            <a:r>
              <a:rPr lang="en-US" dirty="0" smtClean="0"/>
              <a:t>elements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web page that uses figure and </a:t>
            </a:r>
            <a:r>
              <a:rPr lang="en-US" sz="2800" dirty="0" err="1"/>
              <a:t>figcaption</a:t>
            </a:r>
            <a:r>
              <a:rPr lang="en-US" sz="2800" dirty="0"/>
              <a:t> elements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7.32.0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60" y="2438400"/>
            <a:ext cx="5520939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22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the picture element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smtClean="0"/>
              <a:t>Elements for adding multiple picture resource</a:t>
            </a:r>
          </a:p>
          <a:p>
            <a:endParaRPr lang="en-US" sz="2800" smtClean="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endParaRPr lang="en-US" sz="1600" smtClean="0"/>
          </a:p>
          <a:p>
            <a:r>
              <a:rPr lang="en-US" sz="2800" smtClean="0"/>
              <a:t>Attributes of the source element</a:t>
            </a:r>
          </a:p>
          <a:p>
            <a:pPr marL="0" indent="0">
              <a:buNone/>
            </a:pPr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42628"/>
              </p:ext>
            </p:extLst>
          </p:nvPr>
        </p:nvGraphicFramePr>
        <p:xfrm>
          <a:off x="579120" y="1803083"/>
          <a:ext cx="80772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475">
                  <a:extLst>
                    <a:ext uri="{9D8B030D-6E8A-4147-A177-3AD203B41FA5}">
                      <a16:colId xmlns:a16="http://schemas.microsoft.com/office/drawing/2014/main" val="1582388573"/>
                    </a:ext>
                  </a:extLst>
                </a:gridCol>
                <a:gridCol w="6562725">
                  <a:extLst>
                    <a:ext uri="{9D8B030D-6E8A-4147-A177-3AD203B41FA5}">
                      <a16:colId xmlns:a16="http://schemas.microsoft.com/office/drawing/2014/main" val="366479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Element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8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picture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The picture element contains one or more source elements and an img element.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37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source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Each source element refer to an image</a:t>
                      </a:r>
                      <a:r>
                        <a:rPr lang="en-US" baseline="0" smtClean="0"/>
                        <a:t> for a particular window size or in a particular format.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img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The image that’s used if none of the images</a:t>
                      </a:r>
                      <a:r>
                        <a:rPr lang="en-US" baseline="0" smtClean="0"/>
                        <a:t> on the source elements can be used.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9128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57377"/>
              </p:ext>
            </p:extLst>
          </p:nvPr>
        </p:nvGraphicFramePr>
        <p:xfrm>
          <a:off x="579120" y="4800600"/>
          <a:ext cx="807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1582388573"/>
                    </a:ext>
                  </a:extLst>
                </a:gridCol>
                <a:gridCol w="6360795">
                  <a:extLst>
                    <a:ext uri="{9D8B030D-6E8A-4147-A177-3AD203B41FA5}">
                      <a16:colId xmlns:a16="http://schemas.microsoft.com/office/drawing/2014/main" val="366479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Attribute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8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media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 query that determines when the image should be loaded by the browser.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37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scrset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The URL of</a:t>
                      </a:r>
                      <a:r>
                        <a:rPr lang="en-US" baseline="0" smtClean="0"/>
                        <a:t> the image to be loaded. Required.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The MIME type for the image to be loaded.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91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56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Tahoma"/>
                <a:cs typeface="Tahoma"/>
              </a:rPr>
              <a:t>Basic </a:t>
            </a:r>
            <a:r>
              <a:rPr lang="en-US" sz="2800" dirty="0">
                <a:latin typeface="Tahoma"/>
                <a:cs typeface="Tahoma"/>
              </a:rPr>
              <a:t>skills for working with </a:t>
            </a:r>
            <a:r>
              <a:rPr lang="en-US" sz="2800">
                <a:latin typeface="Tahoma"/>
                <a:cs typeface="Tahoma"/>
              </a:rPr>
              <a:t>images </a:t>
            </a:r>
            <a:endParaRPr lang="en-US" sz="2800" smtClean="0">
              <a:latin typeface="Tahoma"/>
              <a:cs typeface="Tahoma"/>
            </a:endParaRPr>
          </a:p>
          <a:p>
            <a:r>
              <a:rPr lang="en-US" sz="2800">
                <a:latin typeface="Tahoma"/>
                <a:cs typeface="Tahoma"/>
              </a:rPr>
              <a:t>Advanced </a:t>
            </a:r>
            <a:r>
              <a:rPr lang="en-US" sz="2800" dirty="0">
                <a:latin typeface="Tahoma"/>
                <a:cs typeface="Tahoma"/>
              </a:rPr>
              <a:t>skills for working </a:t>
            </a:r>
            <a:r>
              <a:rPr lang="en-US" sz="2800">
                <a:latin typeface="Tahoma"/>
                <a:cs typeface="Tahoma"/>
              </a:rPr>
              <a:t>images </a:t>
            </a:r>
            <a:endParaRPr lang="en-US" sz="2800" smtClean="0">
              <a:latin typeface="Tahoma"/>
              <a:cs typeface="Tahoma"/>
            </a:endParaRPr>
          </a:p>
          <a:p>
            <a:r>
              <a:rPr lang="en-US" sz="2800" smtClean="0">
                <a:latin typeface="Tahoma"/>
                <a:cs typeface="Tahoma"/>
              </a:rPr>
              <a:t>Related </a:t>
            </a:r>
            <a:r>
              <a:rPr lang="en-US" sz="2800" dirty="0">
                <a:latin typeface="Tahoma"/>
                <a:cs typeface="Tahoma"/>
              </a:rPr>
              <a:t>skills for working with images </a:t>
            </a:r>
          </a:p>
          <a:p>
            <a:pPr marL="400050" lvl="1" indent="0">
              <a:buNone/>
            </a:pPr>
            <a:endParaRPr lang="en-US"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r>
              <a:rPr lang="en-US" sz="4000"/>
              <a:t>How to use the picture </a:t>
            </a:r>
            <a:r>
              <a:rPr lang="en-US" sz="4000" smtClean="0"/>
              <a:t>element(cont.)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z="2400" smtClean="0"/>
              <a:t>HTML for displaying an image depending on the screen size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/>
              <a:t>HTML for displaying an image </a:t>
            </a:r>
            <a:r>
              <a:rPr lang="en-US" sz="2400" smtClean="0"/>
              <a:t>in an alternate format</a:t>
            </a:r>
            <a:endParaRPr lang="en-US" sz="2400"/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516327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953000"/>
            <a:ext cx="705812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31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do image rollovers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An image rollover is an image the gets changed when the mouse hovers over it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image has been rolled over because the mouse is hovering over its.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7.39.0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429000"/>
            <a:ext cx="3637722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34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 smtClean="0"/>
              <a:t>rollovers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36" y="1315954"/>
            <a:ext cx="5905664" cy="5542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982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create image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Use the map and area elements to define an image map that provides clickable areas for the image called </a:t>
            </a:r>
            <a:r>
              <a:rPr lang="en-US" sz="2800" dirty="0" err="1" smtClean="0">
                <a:latin typeface="Tahoma"/>
                <a:cs typeface="Tahoma"/>
              </a:rPr>
              <a:t>hostspots</a:t>
            </a: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attribute of the </a:t>
            </a:r>
            <a:r>
              <a:rPr lang="en-US" sz="2800" dirty="0" err="1" smtClean="0">
                <a:latin typeface="Tahoma"/>
                <a:cs typeface="Tahoma"/>
              </a:rPr>
              <a:t>img</a:t>
            </a:r>
            <a:r>
              <a:rPr lang="en-US" sz="2800" dirty="0" smtClean="0">
                <a:latin typeface="Tahoma"/>
                <a:cs typeface="Tahoma"/>
              </a:rPr>
              <a:t> element that identifies the related map element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>
                <a:latin typeface="Tahoma"/>
                <a:cs typeface="Tahoma"/>
              </a:rPr>
              <a:t>The attribute of the map element that gives it</a:t>
            </a:r>
            <a:r>
              <a:rPr lang="fr-FR" sz="2800" dirty="0">
                <a:latin typeface="Tahoma"/>
                <a:cs typeface="Tahoma"/>
              </a:rPr>
              <a:t>’</a:t>
            </a:r>
            <a:r>
              <a:rPr lang="en-US" sz="2800" dirty="0">
                <a:latin typeface="Tahoma"/>
                <a:cs typeface="Tahoma"/>
              </a:rPr>
              <a:t>s a name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7.44.5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6200"/>
            <a:ext cx="7835900" cy="1143000"/>
          </a:xfrm>
          <a:prstGeom prst="rect">
            <a:avLst/>
          </a:prstGeom>
        </p:spPr>
      </p:pic>
      <p:pic>
        <p:nvPicPr>
          <p:cNvPr id="5" name="Picture 4" descr="Screen Shot 2014-04-19 at 7.44.25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638800"/>
            <a:ext cx="4038600" cy="8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48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image </a:t>
            </a:r>
            <a:r>
              <a:rPr lang="en-US" dirty="0" smtClean="0"/>
              <a:t>maps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attribute of the area elements that create the image map</a:t>
            </a: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6" name="Picture 5" descr="Screen Shot 2014-04-19 at 7.44.3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7000"/>
            <a:ext cx="8496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18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image </a:t>
            </a:r>
            <a:r>
              <a:rPr lang="en-US" dirty="0" smtClean="0"/>
              <a:t>maps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An image in a web browser with hotspots create by an image map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7.44.3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86000"/>
            <a:ext cx="3377832" cy="23622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876800"/>
            <a:ext cx="72580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506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Related skills for working with images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317163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When to use an image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An image editor as it is used to change the size of an image 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7.52.2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272970"/>
            <a:ext cx="5537200" cy="417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78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an image </a:t>
            </a:r>
            <a:r>
              <a:rPr lang="en-US" dirty="0" smtClean="0"/>
              <a:t>editor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Typical editing operations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ahoma"/>
                <a:cs typeface="Tahoma"/>
              </a:rPr>
              <a:t>Change the size, image type, or quality of an image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ahoma"/>
                <a:cs typeface="Tahoma"/>
              </a:rPr>
              <a:t>Control the animation of an animated GIF file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ahoma"/>
                <a:cs typeface="Tahoma"/>
              </a:rPr>
              <a:t>Save image with transparency or a matte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ahoma"/>
                <a:cs typeface="Tahoma"/>
              </a:rPr>
              <a:t>Get the coordinates for an image map</a:t>
            </a: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18369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an image </a:t>
            </a:r>
            <a:r>
              <a:rPr lang="en-US" dirty="0" smtClean="0"/>
              <a:t>editor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An image without transparency and with transparency and matte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7.52.3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43200"/>
            <a:ext cx="5029200" cy="271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0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Basic skills for working with images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637621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get images and 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Many of the images and icons that are available from the Web are licensed under a Creative Commons license.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Creative Commons license conditions for images and icons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7.58.2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86200"/>
            <a:ext cx="7685468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6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create favicons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favicon is a small image that appears to the left of the URL in the browser’s address bar. It may also appear to the left of the title in a browser tab, and it may be used by the browser for a favorite or bookmark.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link element in the head section that links to the favicon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01.5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76800"/>
            <a:ext cx="8077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22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web page with favicons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01.4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85217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32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Popular programs and tools for creating favicons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02.0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8534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93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Tahoma"/>
                <a:cs typeface="Tahoma"/>
              </a:rPr>
              <a:t>Use the height and width attributes of an &lt;u=</a:t>
            </a:r>
            <a:r>
              <a:rPr lang="en-US" sz="2400" dirty="0" err="1" smtClean="0">
                <a:latin typeface="Tahoma"/>
                <a:cs typeface="Tahoma"/>
              </a:rPr>
              <a:t>img</a:t>
            </a:r>
            <a:r>
              <a:rPr lang="en-US" sz="2400" dirty="0" smtClean="0">
                <a:latin typeface="Tahoma"/>
                <a:cs typeface="Tahoma"/>
              </a:rPr>
              <a:t>&gt; tag</a:t>
            </a:r>
          </a:p>
          <a:p>
            <a:r>
              <a:rPr lang="en-US" sz="2400" dirty="0" smtClean="0">
                <a:latin typeface="Tahoma"/>
                <a:cs typeface="Tahoma"/>
              </a:rPr>
              <a:t>The HTML5 figure element can be used to treat an image as a figure that’s referred to outside of the figure.</a:t>
            </a:r>
          </a:p>
          <a:p>
            <a:r>
              <a:rPr lang="en-US" sz="2400" dirty="0" smtClean="0">
                <a:latin typeface="Tahoma"/>
                <a:cs typeface="Tahoma"/>
              </a:rPr>
              <a:t>A thumbnails is a small version of an image that is often used as a link to a page that display a large version of the image</a:t>
            </a:r>
          </a:p>
          <a:p>
            <a:r>
              <a:rPr lang="en-US" sz="2400" dirty="0" smtClean="0">
                <a:latin typeface="Tahoma"/>
                <a:cs typeface="Tahoma"/>
              </a:rPr>
              <a:t>An image rollover –occurs</a:t>
            </a:r>
          </a:p>
          <a:p>
            <a:r>
              <a:rPr lang="en-US" sz="2400" dirty="0" smtClean="0">
                <a:latin typeface="Tahoma"/>
                <a:cs typeface="Tahoma"/>
              </a:rPr>
              <a:t>An image map defines the clickable hotspots for an image</a:t>
            </a:r>
            <a:endParaRPr lang="en-US"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Types of images for the web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Image types 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2" name="Picture 1" descr="Screen Shot 2014-04-19 at 7.14.0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0"/>
            <a:ext cx="78994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images for the </a:t>
            </a:r>
            <a:r>
              <a:rPr lang="en-US" dirty="0" smtClean="0"/>
              <a:t>web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Typical JPEG images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Typical GIF images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7.14.0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5854700" cy="2057400"/>
          </a:xfrm>
          <a:prstGeom prst="rect">
            <a:avLst/>
          </a:prstGeom>
        </p:spPr>
      </p:pic>
      <p:pic>
        <p:nvPicPr>
          <p:cNvPr id="5" name="Picture 4" descr="Screen Shot 2014-04-19 at 7.14.10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610100"/>
            <a:ext cx="5359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2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resize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Use the height and width attributes of the &lt;</a:t>
            </a:r>
            <a:r>
              <a:rPr lang="en-US" sz="2800" dirty="0" err="1" smtClean="0">
                <a:latin typeface="Tahoma"/>
                <a:cs typeface="Tahoma"/>
              </a:rPr>
              <a:t>img</a:t>
            </a:r>
            <a:r>
              <a:rPr lang="en-US" sz="2800" dirty="0" smtClean="0">
                <a:latin typeface="Tahoma"/>
                <a:cs typeface="Tahoma"/>
              </a:rPr>
              <a:t>&gt; tag only to specify the size of the existing image.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of the &lt;</a:t>
            </a:r>
            <a:r>
              <a:rPr lang="en-US" sz="2800" dirty="0" err="1" smtClean="0">
                <a:latin typeface="Tahoma"/>
                <a:cs typeface="Tahoma"/>
              </a:rPr>
              <a:t>img</a:t>
            </a:r>
            <a:r>
              <a:rPr lang="en-US" sz="2800" dirty="0" smtClean="0">
                <a:latin typeface="Tahoma"/>
                <a:cs typeface="Tahoma"/>
              </a:rPr>
              <a:t>&gt; tag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7.16.5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00400"/>
            <a:ext cx="799580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2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resize an </a:t>
            </a:r>
            <a:r>
              <a:rPr lang="en-US" dirty="0" smtClean="0"/>
              <a:t>image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CSS properties for sizing an image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images in a web browser</a:t>
            </a:r>
          </a:p>
        </p:txBody>
      </p:sp>
      <p:pic>
        <p:nvPicPr>
          <p:cNvPr id="4" name="Picture 3" descr="Screen Shot 2014-04-19 at 7.17.0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7543800" cy="1511300"/>
          </a:xfrm>
          <a:prstGeom prst="rect">
            <a:avLst/>
          </a:prstGeom>
        </p:spPr>
      </p:pic>
      <p:pic>
        <p:nvPicPr>
          <p:cNvPr id="5" name="Picture 4" descr="Screen Shot 2014-04-19 at 7.17.08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114800"/>
            <a:ext cx="3886200" cy="215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7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643062"/>
            <a:ext cx="80676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4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align an image vertically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Use pixels, points, or ems to specify the value for the vertical-align property. 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property for aligning images vertically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Common keywords for the vertical-align property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7.22.4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8077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267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857</Words>
  <Application>Microsoft Office PowerPoint</Application>
  <PresentationFormat>On-screen Show (4:3)</PresentationFormat>
  <Paragraphs>134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Impact</vt:lpstr>
      <vt:lpstr>Tahoma</vt:lpstr>
      <vt:lpstr>Default Design</vt:lpstr>
      <vt:lpstr>Chapter 11-S12</vt:lpstr>
      <vt:lpstr>Objectives</vt:lpstr>
      <vt:lpstr>Basic skills for working with images</vt:lpstr>
      <vt:lpstr>Types of images for the web</vt:lpstr>
      <vt:lpstr>Types of images for the web (cont.)</vt:lpstr>
      <vt:lpstr>How to resize an image</vt:lpstr>
      <vt:lpstr>How to resize an image (cont.)</vt:lpstr>
      <vt:lpstr>Code Sample</vt:lpstr>
      <vt:lpstr>How to align an image vertically</vt:lpstr>
      <vt:lpstr>Common keywords for the vertically-align property</vt:lpstr>
      <vt:lpstr>How to align an image vertically (cont.)</vt:lpstr>
      <vt:lpstr>Code Sample</vt:lpstr>
      <vt:lpstr>How to float an image</vt:lpstr>
      <vt:lpstr>How to float an image (cont.)</vt:lpstr>
      <vt:lpstr>Code Sample</vt:lpstr>
      <vt:lpstr>Advanced skills  for working with images</vt:lpstr>
      <vt:lpstr>How to use the HTML5 figure and fig caption elements</vt:lpstr>
      <vt:lpstr>How to use the HTML5 figure and fig caption elements (cont.)</vt:lpstr>
      <vt:lpstr>How to use the picture element</vt:lpstr>
      <vt:lpstr>How to use the picture element(cont.)</vt:lpstr>
      <vt:lpstr>How to do image rollovers</vt:lpstr>
      <vt:lpstr>image rollovers code</vt:lpstr>
      <vt:lpstr>How to create image maps</vt:lpstr>
      <vt:lpstr>How to create image maps (cont.)</vt:lpstr>
      <vt:lpstr>How to create image maps (cont.)</vt:lpstr>
      <vt:lpstr>Related skills for working with images</vt:lpstr>
      <vt:lpstr>When to use an image editor</vt:lpstr>
      <vt:lpstr>When to use an image editor (cont.)</vt:lpstr>
      <vt:lpstr>When to use an image editor (cont.)</vt:lpstr>
      <vt:lpstr>How to get images and icon</vt:lpstr>
      <vt:lpstr>How to create favicons</vt:lpstr>
      <vt:lpstr>PowerPoint Presentation</vt:lpstr>
      <vt:lpstr>PowerPoint Presentation</vt:lpstr>
      <vt:lpstr>Summary</vt:lpstr>
      <vt:lpstr>Discussion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69</cp:revision>
  <dcterms:created xsi:type="dcterms:W3CDTF">2014-02-09T07:44:29Z</dcterms:created>
  <dcterms:modified xsi:type="dcterms:W3CDTF">2019-07-29T13:59:04Z</dcterms:modified>
</cp:coreProperties>
</file>