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301" r:id="rId4"/>
    <p:sldId id="259" r:id="rId5"/>
    <p:sldId id="263" r:id="rId6"/>
    <p:sldId id="302" r:id="rId7"/>
    <p:sldId id="266" r:id="rId8"/>
    <p:sldId id="267" r:id="rId9"/>
    <p:sldId id="268" r:id="rId10"/>
    <p:sldId id="269" r:id="rId11"/>
    <p:sldId id="270" r:id="rId12"/>
    <p:sldId id="303" r:id="rId13"/>
    <p:sldId id="273" r:id="rId14"/>
    <p:sldId id="274" r:id="rId15"/>
    <p:sldId id="275" r:id="rId16"/>
    <p:sldId id="276" r:id="rId17"/>
    <p:sldId id="277" r:id="rId18"/>
    <p:sldId id="278" r:id="rId19"/>
    <p:sldId id="306" r:id="rId20"/>
    <p:sldId id="282" r:id="rId21"/>
    <p:sldId id="283" r:id="rId22"/>
    <p:sldId id="307" r:id="rId23"/>
    <p:sldId id="304" r:id="rId24"/>
    <p:sldId id="284" r:id="rId25"/>
    <p:sldId id="285" r:id="rId26"/>
    <p:sldId id="286" r:id="rId27"/>
    <p:sldId id="287" r:id="rId28"/>
    <p:sldId id="288" r:id="rId29"/>
    <p:sldId id="308" r:id="rId30"/>
    <p:sldId id="289" r:id="rId31"/>
    <p:sldId id="294" r:id="rId32"/>
    <p:sldId id="295" r:id="rId33"/>
    <p:sldId id="296" r:id="rId34"/>
    <p:sldId id="297" r:id="rId35"/>
    <p:sldId id="305" r:id="rId36"/>
    <p:sldId id="298" r:id="rId37"/>
    <p:sldId id="299" r:id="rId38"/>
    <p:sldId id="300" r:id="rId39"/>
    <p:sldId id="26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1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3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3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9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Mô</a:t>
            </a:r>
            <a:r>
              <a:rPr lang="en-US" baseline="0" dirty="0" smtClean="0"/>
              <a:t> tả nội dung chi  tiết từng chuyên 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9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0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6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2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4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91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4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5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8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6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8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8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8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2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1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6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8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3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7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Mô</a:t>
            </a:r>
            <a:r>
              <a:rPr lang="en-US" baseline="0" dirty="0" smtClean="0"/>
              <a:t> tả nội dung chi  tiết từng chuyên đề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Trình tự trong đó các kiểu được áp 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9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smtClean="0"/>
              <a:t>Chapter 4 – S5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use </a:t>
            </a:r>
            <a:r>
              <a:rPr lang="en-US" sz="4000" err="1" smtClean="0">
                <a:latin typeface="Impact" pitchFamily="34" charset="0"/>
              </a:rPr>
              <a:t>CSS</a:t>
            </a:r>
            <a:r>
              <a:rPr lang="en-US" sz="4000" smtClean="0">
                <a:latin typeface="Impact" pitchFamily="34" charset="0"/>
              </a:rPr>
              <a:t> </a:t>
            </a:r>
          </a:p>
          <a:p>
            <a:r>
              <a:rPr lang="en-US" sz="4000" smtClean="0">
                <a:latin typeface="Impact" pitchFamily="34" charset="0"/>
              </a:rPr>
              <a:t>to </a:t>
            </a:r>
            <a:r>
              <a:rPr lang="en-US" sz="4000" dirty="0" smtClean="0">
                <a:latin typeface="Impact" pitchFamily="34" charset="0"/>
              </a:rPr>
              <a:t>format the elements of </a:t>
            </a:r>
            <a:r>
              <a:rPr lang="en-US" sz="4000" smtClean="0">
                <a:latin typeface="Impact" pitchFamily="34" charset="0"/>
              </a:rPr>
              <a:t>a  web </a:t>
            </a:r>
            <a:r>
              <a:rPr lang="en-US" sz="4000" dirty="0" smtClean="0">
                <a:latin typeface="Impact" pitchFamily="34" charset="0"/>
              </a:rPr>
              <a:t>page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3600" smtClean="0"/>
              <a:t>To specify colors</a:t>
            </a:r>
            <a:endParaRPr lang="en-US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All </a:t>
            </a:r>
            <a:r>
              <a:rPr lang="en-US" sz="2500" dirty="0" smtClean="0"/>
              <a:t>browser support the 16 color names shown above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smtClean="0"/>
          </a:p>
          <a:p>
            <a:pPr marL="0" indent="0">
              <a:buNone/>
            </a:pPr>
            <a:r>
              <a:rPr lang="en-US" sz="2500" smtClean="0"/>
              <a:t>Three </a:t>
            </a:r>
            <a:r>
              <a:rPr lang="en-US" sz="2500" dirty="0" smtClean="0"/>
              <a:t>ways to specify colors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3886200" cy="1436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43400"/>
            <a:ext cx="6255115" cy="21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To specify colors (cont.)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that uses hexadecimal values to specify colors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HTML in web browsers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87742"/>
            <a:ext cx="8235996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419600"/>
            <a:ext cx="722709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endParaRPr lang="en-US" sz="3600" b="1" dirty="0" smtClean="0">
              <a:latin typeface="Impact" pitchFamily="34" charset="0"/>
            </a:endParaRPr>
          </a:p>
          <a:p>
            <a:r>
              <a:rPr lang="en-US" sz="4000" dirty="0" smtClean="0">
                <a:latin typeface="Impact" pitchFamily="34" charset="0"/>
              </a:rPr>
              <a:t>How to code selectors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algn="l"/>
            <a:r>
              <a:rPr lang="en-US" sz="3600" dirty="0" smtClean="0"/>
              <a:t>   To code selectors for all elements, element types, ids, and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HTML </a:t>
            </a:r>
            <a:r>
              <a:rPr lang="en-US" sz="2500" dirty="0" smtClean="0"/>
              <a:t>that can be selected by element type, id or class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73757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 To code selectors for all elements, element types, ids, and classes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rule sets that select by element type id, and class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smtClean="0"/>
          </a:p>
          <a:p>
            <a:pPr marL="0" indent="0">
              <a:buNone/>
            </a:pPr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22011"/>
            <a:ext cx="4593082" cy="3806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112" y="4587240"/>
            <a:ext cx="4029648" cy="13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To code relational selectors</a:t>
            </a:r>
            <a:endParaRPr 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HTML </a:t>
            </a:r>
            <a:r>
              <a:rPr lang="en-US" sz="2500" dirty="0" smtClean="0"/>
              <a:t>that can be selected by relationship</a:t>
            </a:r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62200"/>
            <a:ext cx="703968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dirty="0" smtClean="0"/>
              <a:t>CSS rule sets with relational selectors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497915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To code attribute selectors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To code a selector for an element and class, code the element name, a period and the class name</a:t>
            </a:r>
          </a:p>
          <a:p>
            <a:pPr>
              <a:buFontTx/>
              <a:buChar char="-"/>
            </a:pPr>
            <a:r>
              <a:rPr lang="en-US" sz="2500" dirty="0" smtClean="0"/>
              <a:t>To code multiple selectors for the same rule set, use commas to separate the selector</a:t>
            </a:r>
          </a:p>
          <a:p>
            <a:pPr>
              <a:buFontTx/>
              <a:buChar char="-"/>
            </a:pPr>
            <a:r>
              <a:rPr lang="en-US" sz="2500" dirty="0" smtClean="0"/>
              <a:t>Combinations of selectors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4" y="4038600"/>
            <a:ext cx="7715036" cy="17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To code attribute selectors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Attribute selectors 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80652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How to work </a:t>
            </a:r>
            <a:br>
              <a:rPr lang="en-US" sz="4000" smtClean="0"/>
            </a:br>
            <a:r>
              <a:rPr lang="en-US" sz="4000" smtClean="0"/>
              <a:t>with Cascading Style Sheets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i="1" dirty="0" smtClean="0"/>
              <a:t>Cascading Style Sheets </a:t>
            </a:r>
            <a:r>
              <a:rPr lang="en-US" sz="2500" dirty="0" smtClean="0"/>
              <a:t>refer to fact that more than one style sheet can applied to a single web page.</a:t>
            </a:r>
          </a:p>
          <a:p>
            <a:pPr marL="0" indent="0">
              <a:buNone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rule is determine which takes precedence .</a:t>
            </a:r>
            <a:endParaRPr lang="en-US" sz="2500" dirty="0"/>
          </a:p>
          <a:p>
            <a:pPr lvl="1">
              <a:buFontTx/>
              <a:buChar char="-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3042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868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An introduction to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How to specify measurements and colors</a:t>
            </a:r>
          </a:p>
          <a:p>
            <a:pPr>
              <a:buFontTx/>
              <a:buChar char="-"/>
            </a:pPr>
            <a:r>
              <a:rPr lang="en-US" dirty="0" smtClean="0"/>
              <a:t>How to code selectors</a:t>
            </a:r>
          </a:p>
          <a:p>
            <a:pPr>
              <a:buFontTx/>
              <a:buChar char="-"/>
            </a:pPr>
            <a:r>
              <a:rPr lang="en-US" dirty="0" smtClean="0"/>
              <a:t>How to work with Cascading Style Sheets</a:t>
            </a:r>
          </a:p>
          <a:p>
            <a:pPr>
              <a:buFontTx/>
              <a:buChar char="-"/>
            </a:pPr>
            <a:r>
              <a:rPr lang="en-US" dirty="0" smtClean="0"/>
              <a:t>How to works with text</a:t>
            </a:r>
          </a:p>
          <a:p>
            <a:pPr>
              <a:buFontTx/>
              <a:buChar char="-"/>
            </a:pPr>
            <a:r>
              <a:rPr lang="en-US" dirty="0" smtClean="0"/>
              <a:t>A web page that uses an external style sheets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How the cascade rules work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How to identify a rule as important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cascade order for applying </a:t>
            </a:r>
            <a:r>
              <a:rPr lang="en-US" sz="2500" dirty="0" err="1" smtClean="0"/>
              <a:t>CSS</a:t>
            </a:r>
            <a:r>
              <a:rPr lang="en-US" sz="2500" dirty="0" smtClean="0"/>
              <a:t> rule sets</a:t>
            </a:r>
          </a:p>
          <a:p>
            <a:pPr lvl="1">
              <a:buFontTx/>
              <a:buChar char="-"/>
            </a:pPr>
            <a:r>
              <a:rPr lang="en-US" sz="2100" dirty="0" smtClean="0"/>
              <a:t>Important rules in a user style sheet</a:t>
            </a:r>
          </a:p>
          <a:p>
            <a:pPr lvl="1">
              <a:buFontTx/>
              <a:buChar char="-"/>
            </a:pPr>
            <a:r>
              <a:rPr lang="en-US" sz="2100" dirty="0"/>
              <a:t>Important rules in a </a:t>
            </a:r>
            <a:r>
              <a:rPr lang="en-US" sz="2100" dirty="0" smtClean="0"/>
              <a:t>web page</a:t>
            </a:r>
          </a:p>
          <a:p>
            <a:pPr lvl="1">
              <a:buFontTx/>
              <a:buChar char="-"/>
            </a:pPr>
            <a:r>
              <a:rPr lang="en-US" sz="2100" dirty="0" smtClean="0"/>
              <a:t>Normal rules in a web page</a:t>
            </a:r>
          </a:p>
          <a:p>
            <a:pPr lvl="1">
              <a:buFontTx/>
              <a:buChar char="-"/>
            </a:pPr>
            <a:r>
              <a:rPr lang="en-US" sz="2100" dirty="0" smtClean="0"/>
              <a:t>Normal rules in a user style sheet</a:t>
            </a:r>
          </a:p>
          <a:p>
            <a:pPr lvl="1">
              <a:buFontTx/>
              <a:buChar char="-"/>
            </a:pPr>
            <a:r>
              <a:rPr lang="en-US" sz="2100" dirty="0" smtClean="0"/>
              <a:t>Default rules in the web browser</a:t>
            </a:r>
            <a:endParaRPr lang="en-US" sz="2100" dirty="0"/>
          </a:p>
          <a:p>
            <a:pPr lvl="1">
              <a:buFontTx/>
              <a:buChar char="-"/>
            </a:pPr>
            <a:endParaRPr lang="en-US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42983"/>
            <a:ext cx="4564784" cy="8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How to determine the specificity of a selector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sz="2100" dirty="0" smtClean="0"/>
              <a:t>An id the most specific</a:t>
            </a:r>
          </a:p>
          <a:p>
            <a:pPr lvl="1">
              <a:buFontTx/>
              <a:buChar char="-"/>
            </a:pPr>
            <a:r>
              <a:rPr lang="en-US" sz="2100" dirty="0" smtClean="0"/>
              <a:t>A class, attribute selector, or pseudo-class selector is less specific</a:t>
            </a:r>
          </a:p>
          <a:p>
            <a:pPr lvl="1">
              <a:buFontTx/>
              <a:buChar char="-"/>
            </a:pPr>
            <a:r>
              <a:rPr lang="en-US" sz="2100" dirty="0" smtClean="0"/>
              <a:t>An element or pseudo-element selector is least specific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25963"/>
          </a:xfrm>
        </p:spPr>
        <p:txBody>
          <a:bodyPr/>
          <a:lstStyle/>
          <a:p>
            <a:r>
              <a:rPr lang="en-US" sz="2800" smtClean="0"/>
              <a:t>Press F12 key to display the panel for tools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3600" dirty="0" smtClean="0"/>
              <a:t>How to use the developer tools to inspect the styles that have been applied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5579269" cy="44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endParaRPr lang="en-US" sz="3600" b="1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How to work text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algn="l"/>
            <a:r>
              <a:rPr lang="en-US" sz="4000" smtClean="0"/>
              <a:t>To set the font family and font size</a:t>
            </a:r>
            <a:endParaRPr 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five generic font families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None/>
            </a:pPr>
            <a:endParaRPr lang="en-US" sz="1600" dirty="0" smtClean="0"/>
          </a:p>
          <a:p>
            <a:pPr>
              <a:buFontTx/>
              <a:buChar char="-"/>
            </a:pPr>
            <a:r>
              <a:rPr lang="en-US" sz="2500" dirty="0" smtClean="0"/>
              <a:t>Example 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629400" cy="2005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26353"/>
            <a:ext cx="5638800" cy="17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To set the font family and font size (cont.)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How to specify a font family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500" dirty="0" smtClean="0"/>
              <a:t>How to specify the font size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500" dirty="0" smtClean="0"/>
              <a:t>A font family rule in the body element that is inherited by all descendent</a:t>
            </a:r>
          </a:p>
          <a:p>
            <a:pPr>
              <a:buFontTx/>
              <a:buChar char="-"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771215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7653"/>
            <a:ext cx="7892130" cy="6657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69902"/>
            <a:ext cx="5715000" cy="8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686800" cy="1143000"/>
          </a:xfrm>
        </p:spPr>
        <p:txBody>
          <a:bodyPr/>
          <a:lstStyle/>
          <a:p>
            <a:pPr algn="l"/>
            <a:r>
              <a:rPr lang="en-US" sz="3200" smtClean="0"/>
              <a:t>To set the other properties for styling fonts</a:t>
            </a:r>
            <a:endParaRPr 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Other properties for styling fonts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How to specify font styles and variants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42839"/>
            <a:ext cx="6925642" cy="2048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05" y="4953000"/>
            <a:ext cx="58898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To set the other properties for styling fonts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How to specify font weights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1000" smtClean="0"/>
          </a:p>
          <a:p>
            <a:pPr>
              <a:buFontTx/>
              <a:buChar char="-"/>
            </a:pPr>
            <a:r>
              <a:rPr lang="en-US" sz="2400" smtClean="0"/>
              <a:t>How </a:t>
            </a:r>
            <a:r>
              <a:rPr lang="en-US" sz="2400" dirty="0" smtClean="0"/>
              <a:t>to specify line height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1200" smtClean="0"/>
          </a:p>
          <a:p>
            <a:pPr>
              <a:buFontTx/>
              <a:buChar char="-"/>
            </a:pPr>
            <a:r>
              <a:rPr lang="en-US" sz="2400" smtClean="0"/>
              <a:t>The </a:t>
            </a:r>
            <a:r>
              <a:rPr lang="en-US" sz="2400" dirty="0" smtClean="0"/>
              <a:t>syntax for the shorthand font property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r>
              <a:rPr lang="en-US" sz="2400" dirty="0" smtClean="0"/>
              <a:t>How to use the shorthand font properties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" y="1981200"/>
            <a:ext cx="7850459" cy="1036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49314"/>
            <a:ext cx="6312439" cy="1022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63477"/>
            <a:ext cx="8229600" cy="270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67400"/>
            <a:ext cx="64293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How to indent and align text</a:t>
            </a:r>
            <a:endParaRPr 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text-indent and text-align properties are often used with text, and the vertical-align property is often used with table</a:t>
            </a:r>
          </a:p>
          <a:p>
            <a:pPr>
              <a:buFontTx/>
              <a:buChar char="-"/>
            </a:pPr>
            <a:r>
              <a:rPr lang="en-US" sz="2500" dirty="0" smtClean="0"/>
              <a:t>Properties for indenting, aligning and decorating text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429000"/>
            <a:ext cx="716340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How to indent and align text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HTML for a web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smtClean="0"/>
          </a:p>
          <a:p>
            <a:pPr marL="0" indent="0">
              <a:buNone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81200"/>
            <a:ext cx="765687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1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An introduction to CSS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How to indent and align text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CSS </a:t>
            </a:r>
            <a:r>
              <a:rPr lang="en-US" sz="2500" dirty="0" smtClean="0"/>
              <a:t>that specifies a text indent and </a:t>
            </a:r>
            <a:r>
              <a:rPr lang="en-US" sz="2500" smtClean="0"/>
              <a:t>horizontal alignment</a:t>
            </a:r>
          </a:p>
          <a:p>
            <a:pPr>
              <a:buFontTx/>
              <a:buChar char="-"/>
            </a:pPr>
            <a:endParaRPr lang="en-US" sz="2500"/>
          </a:p>
          <a:p>
            <a:pPr>
              <a:buFontTx/>
              <a:buChar char="-"/>
            </a:pPr>
            <a:endParaRPr lang="en-US" sz="2500" smtClean="0"/>
          </a:p>
          <a:p>
            <a:pPr>
              <a:buFontTx/>
              <a:buChar char="-"/>
            </a:pPr>
            <a:endParaRPr lang="en-US" sz="2500"/>
          </a:p>
          <a:p>
            <a:pPr>
              <a:buFontTx/>
              <a:buChar char="-"/>
            </a:pPr>
            <a:endParaRPr lang="en-US" sz="2500" smtClean="0"/>
          </a:p>
          <a:p>
            <a:pPr>
              <a:buFontTx/>
              <a:buChar char="-"/>
            </a:pPr>
            <a:endParaRPr lang="en-US" sz="2500" smtClean="0"/>
          </a:p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/>
              <a:t>HTML in a web browser</a:t>
            </a:r>
          </a:p>
          <a:p>
            <a:pPr>
              <a:buFontTx/>
              <a:buChar char="-"/>
            </a:pPr>
            <a:endParaRPr lang="en-US" sz="250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4173268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935299"/>
            <a:ext cx="6818054" cy="16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To use CSS3 to add shadows to text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syntax of the text-shadow property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smtClean="0"/>
          </a:p>
          <a:p>
            <a:pPr>
              <a:buFontTx/>
              <a:buChar char="-"/>
            </a:pPr>
            <a:r>
              <a:rPr lang="en-US" sz="2500" smtClean="0"/>
              <a:t>Two </a:t>
            </a:r>
            <a:r>
              <a:rPr lang="en-US" sz="2500" dirty="0" smtClean="0"/>
              <a:t>examples</a:t>
            </a:r>
          </a:p>
          <a:p>
            <a:pPr>
              <a:buFontTx/>
              <a:buChar char="-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1" y="1982609"/>
            <a:ext cx="7848600" cy="379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429000"/>
            <a:ext cx="651221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To use CSS3 to add shadows to text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Different </a:t>
            </a:r>
            <a:r>
              <a:rPr lang="en-US" sz="2500" dirty="0" err="1" smtClean="0"/>
              <a:t>CSS</a:t>
            </a:r>
            <a:r>
              <a:rPr lang="en-US" sz="2500" dirty="0" smtClean="0"/>
              <a:t> for the same h1 element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54033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algn="l"/>
            <a:r>
              <a:rPr lang="en-US" sz="3600" smtClean="0"/>
              <a:t>To float an image so text flows around it</a:t>
            </a:r>
            <a:endParaRPr 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smtClean="0"/>
              <a:t>- </a:t>
            </a:r>
            <a:r>
              <a:rPr lang="en-US" sz="2500" dirty="0" smtClean="0"/>
              <a:t>An image that has been floated to the left of the headings that follow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67000"/>
            <a:ext cx="66779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z="3600" smtClean="0"/>
              <a:t>To float an image so text flows around it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page if the width of the image is reduced to 60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property that will stop the floating before a subsequent element</a:t>
            </a:r>
          </a:p>
          <a:p>
            <a:pPr marL="457200" lvl="1" indent="0">
              <a:buNone/>
            </a:pPr>
            <a:r>
              <a:rPr lang="en-US" sz="2100" dirty="0" smtClean="0"/>
              <a:t>Section { clear: left ;}</a:t>
            </a:r>
            <a:endParaRPr lang="en-US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133600"/>
            <a:ext cx="5687219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67000"/>
            <a:ext cx="8077200" cy="1752600"/>
          </a:xfrm>
        </p:spPr>
        <p:txBody>
          <a:bodyPr/>
          <a:lstStyle/>
          <a:p>
            <a:endParaRPr lang="en-US" sz="3600" b="1" smtClean="0">
              <a:latin typeface="Impact" pitchFamily="34" charset="0"/>
            </a:endParaRPr>
          </a:p>
          <a:p>
            <a:r>
              <a:rPr lang="en-US" sz="4000" b="1" smtClean="0">
                <a:latin typeface="Impact" pitchFamily="34" charset="0"/>
              </a:rPr>
              <a:t>A web page that uses </a:t>
            </a:r>
          </a:p>
          <a:p>
            <a:r>
              <a:rPr lang="en-US" sz="4000" b="1" smtClean="0">
                <a:latin typeface="Impact" pitchFamily="34" charset="0"/>
              </a:rPr>
              <a:t>an external style sheet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The page layout</a:t>
            </a:r>
            <a:endParaRPr lang="en-US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71" y="2133600"/>
            <a:ext cx="4086796" cy="3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The HTML file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5867400" cy="43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The CSS file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599"/>
            <a:ext cx="4876800" cy="41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External style sheet and using style attribute of an inline element</a:t>
            </a:r>
          </a:p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rule set </a:t>
            </a:r>
          </a:p>
          <a:p>
            <a:pPr>
              <a:buFontTx/>
              <a:buChar char="-"/>
            </a:pPr>
            <a:r>
              <a:rPr lang="en-US" sz="2500" dirty="0" smtClean="0"/>
              <a:t>Most graphic designer</a:t>
            </a:r>
          </a:p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selectors for element type, id, class, relations and attribute</a:t>
            </a:r>
          </a:p>
          <a:p>
            <a:pPr>
              <a:buFontTx/>
              <a:buChar char="-"/>
            </a:pPr>
            <a:r>
              <a:rPr lang="en-US" sz="2500" dirty="0" smtClean="0"/>
              <a:t>Pseudo-class selector and Pseudo-elements selector</a:t>
            </a:r>
          </a:p>
          <a:p>
            <a:pPr>
              <a:buFontTx/>
              <a:buChar char="-"/>
            </a:pPr>
            <a:r>
              <a:rPr lang="en-US" sz="2500" dirty="0" smtClean="0"/>
              <a:t>Shorthand properties</a:t>
            </a:r>
          </a:p>
          <a:p>
            <a:pPr>
              <a:buFontTx/>
              <a:buChar char="-"/>
            </a:pPr>
            <a:r>
              <a:rPr lang="en-US" sz="2500" dirty="0" smtClean="0"/>
              <a:t>Use indent, align, transform and decorate the text properties</a:t>
            </a:r>
          </a:p>
          <a:p>
            <a:pPr>
              <a:buFontTx/>
              <a:buChar char="-"/>
            </a:pPr>
            <a:r>
              <a:rPr lang="en-US" sz="2500" dirty="0" smtClean="0"/>
              <a:t>Float properties</a:t>
            </a:r>
            <a:endParaRPr lang="en-US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The ways to provide CSS style for a web page</a:t>
            </a:r>
            <a:endParaRPr lang="en-US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ways to provide style</a:t>
            </a:r>
          </a:p>
          <a:p>
            <a:pPr lvl="1">
              <a:buFontTx/>
              <a:buChar char="-"/>
            </a:pPr>
            <a:r>
              <a:rPr lang="en-US" sz="2100" dirty="0" smtClean="0"/>
              <a:t>Use an external style sheet by coding a link element in the head section</a:t>
            </a:r>
          </a:p>
          <a:p>
            <a:pPr lvl="1">
              <a:buFontTx/>
              <a:buChar char="-"/>
            </a:pPr>
            <a:endParaRPr lang="en-US" sz="2100" dirty="0"/>
          </a:p>
          <a:p>
            <a:pPr lvl="1">
              <a:buFontTx/>
              <a:buChar char="-"/>
            </a:pPr>
            <a:r>
              <a:rPr lang="en-US" sz="2100" dirty="0" smtClean="0"/>
              <a:t>Embed the styles in the head section</a:t>
            </a:r>
          </a:p>
          <a:p>
            <a:pPr lvl="1">
              <a:buFontTx/>
              <a:buChar char="-"/>
            </a:pPr>
            <a:endParaRPr lang="en-US" sz="2100" dirty="0"/>
          </a:p>
          <a:p>
            <a:pPr lvl="1">
              <a:buFontTx/>
              <a:buChar char="-"/>
            </a:pPr>
            <a:endParaRPr lang="en-US" sz="2100" dirty="0" smtClean="0"/>
          </a:p>
          <a:p>
            <a:pPr lvl="1">
              <a:buFontTx/>
              <a:buChar char="-"/>
            </a:pPr>
            <a:endParaRPr lang="en-US" sz="2100" dirty="0"/>
          </a:p>
          <a:p>
            <a:pPr lvl="1">
              <a:buFontTx/>
              <a:buChar char="-"/>
            </a:pPr>
            <a:endParaRPr lang="en-US" sz="2100" dirty="0" smtClean="0"/>
          </a:p>
          <a:p>
            <a:pPr lvl="1">
              <a:buFontTx/>
              <a:buChar char="-"/>
            </a:pPr>
            <a:endParaRPr lang="en-US" sz="2100" smtClean="0"/>
          </a:p>
          <a:p>
            <a:pPr lvl="1">
              <a:buFontTx/>
              <a:buChar char="-"/>
            </a:pPr>
            <a:r>
              <a:rPr lang="en-US" sz="2100" smtClean="0"/>
              <a:t>Use </a:t>
            </a:r>
            <a:r>
              <a:rPr lang="en-US" sz="2100" dirty="0" smtClean="0"/>
              <a:t>the style attribute to apply styles to a single element</a:t>
            </a:r>
            <a:endParaRPr lang="en-US" sz="2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19400"/>
            <a:ext cx="6400800" cy="382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52" y="3581400"/>
            <a:ext cx="6380748" cy="156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953726"/>
            <a:ext cx="7391400" cy="294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The ways to provide CSS style for a web page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A head element that includes two style sheets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The sequence in which styles are applied</a:t>
            </a:r>
          </a:p>
          <a:p>
            <a:pPr lvl="1">
              <a:buFontTx/>
              <a:buChar char="-"/>
            </a:pPr>
            <a:r>
              <a:rPr lang="en-US" sz="2100" dirty="0" smtClean="0"/>
              <a:t>From the first external style sheet to the last</a:t>
            </a:r>
          </a:p>
          <a:p>
            <a:pPr>
              <a:buFontTx/>
              <a:buChar char="-"/>
            </a:pPr>
            <a:r>
              <a:rPr lang="en-US" sz="2500" dirty="0" smtClean="0"/>
              <a:t>How to specify the medium that an external; style is for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674895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34988"/>
            <a:ext cx="7620000" cy="3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667000"/>
            <a:ext cx="88392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 dirty="0" smtClean="0">
                <a:latin typeface="Impact" pitchFamily="34" charset="0"/>
              </a:rPr>
              <a:t>to specify </a:t>
            </a:r>
            <a:r>
              <a:rPr lang="en-US" sz="4000" smtClean="0">
                <a:latin typeface="Impact" pitchFamily="34" charset="0"/>
              </a:rPr>
              <a:t>measurements </a:t>
            </a:r>
          </a:p>
          <a:p>
            <a:r>
              <a:rPr lang="en-US" sz="4000" smtClean="0">
                <a:latin typeface="Impact" pitchFamily="34" charset="0"/>
              </a:rPr>
              <a:t>and </a:t>
            </a:r>
            <a:r>
              <a:rPr lang="en-US" sz="4000" dirty="0" smtClean="0">
                <a:latin typeface="Impact" pitchFamily="34" charset="0"/>
              </a:rPr>
              <a:t>colors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To specify measurements</a:t>
            </a:r>
            <a:endParaRPr lang="en-US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You use units of measure to specify a variety of CSS properties, including font-size, line-height, width, margin, and padding</a:t>
            </a:r>
          </a:p>
          <a:p>
            <a:pPr>
              <a:buFontTx/>
              <a:buChar char="-"/>
            </a:pPr>
            <a:r>
              <a:rPr lang="en-US" sz="2500" dirty="0" smtClean="0"/>
              <a:t>Common units of measure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5200"/>
            <a:ext cx="8229600" cy="2057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50383"/>
              </p:ext>
            </p:extLst>
          </p:nvPr>
        </p:nvGraphicFramePr>
        <p:xfrm>
          <a:off x="838200" y="5514022"/>
          <a:ext cx="807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625907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571040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3006172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9603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rems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One rem is equal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the font size for the root element.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To specify measurements (cont.)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HTML for a web page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1981200"/>
            <a:ext cx="808968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To specify measurements (cont.)</a:t>
            </a:r>
            <a:endParaRPr 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-The CSS that uses relative units of measure with a fixed border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web page in a web browser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85840"/>
            <a:ext cx="4495800" cy="2533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953000"/>
            <a:ext cx="6324600" cy="14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0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1191</Words>
  <Application>Microsoft Office PowerPoint</Application>
  <PresentationFormat>On-screen Show (4:3)</PresentationFormat>
  <Paragraphs>262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Impact</vt:lpstr>
      <vt:lpstr>Default Design</vt:lpstr>
      <vt:lpstr>Chapter 4 – S5</vt:lpstr>
      <vt:lpstr>Objectives</vt:lpstr>
      <vt:lpstr>PowerPoint Presentation</vt:lpstr>
      <vt:lpstr>The ways to provide CSS style for a web page</vt:lpstr>
      <vt:lpstr>The ways to provide CSS style for a web page</vt:lpstr>
      <vt:lpstr>PowerPoint Presentation</vt:lpstr>
      <vt:lpstr>To specify measurements</vt:lpstr>
      <vt:lpstr>To specify measurements (cont.)</vt:lpstr>
      <vt:lpstr>To specify measurements (cont.)</vt:lpstr>
      <vt:lpstr>To specify colors</vt:lpstr>
      <vt:lpstr>To specify colors (cont.)</vt:lpstr>
      <vt:lpstr>PowerPoint Presentation</vt:lpstr>
      <vt:lpstr>   To code selectors for all elements, element types, ids, and classes</vt:lpstr>
      <vt:lpstr> To code selectors for all elements, element types, ids, and classes (cont.)</vt:lpstr>
      <vt:lpstr>To code relational selectors</vt:lpstr>
      <vt:lpstr>CSS rule sets with relational selectors</vt:lpstr>
      <vt:lpstr>To code attribute selectors</vt:lpstr>
      <vt:lpstr>To code attribute selectors (cont.)</vt:lpstr>
      <vt:lpstr>How to work  with Cascading Style Sheets</vt:lpstr>
      <vt:lpstr>How the cascade rules work</vt:lpstr>
      <vt:lpstr>How to determine the specificity of a selector</vt:lpstr>
      <vt:lpstr>How to use the developer tools to inspect the styles that have been applied</vt:lpstr>
      <vt:lpstr>PowerPoint Presentation</vt:lpstr>
      <vt:lpstr>To set the font family and font size</vt:lpstr>
      <vt:lpstr>To set the font family and font size (cont.)</vt:lpstr>
      <vt:lpstr>To set the other properties for styling fonts</vt:lpstr>
      <vt:lpstr>To set the other properties for styling fonts (cont.)</vt:lpstr>
      <vt:lpstr>How to indent and align text</vt:lpstr>
      <vt:lpstr>How to indent and align text (cont.)</vt:lpstr>
      <vt:lpstr>How to indent and align text (cont.)</vt:lpstr>
      <vt:lpstr>To use CSS3 to add shadows to text</vt:lpstr>
      <vt:lpstr>To use CSS3 to add shadows to text (cont.)</vt:lpstr>
      <vt:lpstr>To float an image so text flows around it</vt:lpstr>
      <vt:lpstr>To float an image so text flows around it</vt:lpstr>
      <vt:lpstr>PowerPoint Presentation</vt:lpstr>
      <vt:lpstr>The page layout</vt:lpstr>
      <vt:lpstr>The HTML file</vt:lpstr>
      <vt:lpstr>The CSS file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126</cp:revision>
  <dcterms:created xsi:type="dcterms:W3CDTF">2014-02-09T07:44:29Z</dcterms:created>
  <dcterms:modified xsi:type="dcterms:W3CDTF">2020-07-24T11:26:59Z</dcterms:modified>
</cp:coreProperties>
</file>