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303" r:id="rId4"/>
    <p:sldId id="259" r:id="rId5"/>
    <p:sldId id="262" r:id="rId6"/>
    <p:sldId id="263" r:id="rId7"/>
    <p:sldId id="264" r:id="rId8"/>
    <p:sldId id="265" r:id="rId9"/>
    <p:sldId id="30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305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306" r:id="rId35"/>
    <p:sldId id="290" r:id="rId36"/>
    <p:sldId id="291" r:id="rId37"/>
    <p:sldId id="292" r:id="rId38"/>
    <p:sldId id="308" r:id="rId39"/>
    <p:sldId id="294" r:id="rId40"/>
    <p:sldId id="295" r:id="rId41"/>
    <p:sldId id="296" r:id="rId42"/>
    <p:sldId id="297" r:id="rId43"/>
    <p:sldId id="298" r:id="rId44"/>
    <p:sldId id="299" r:id="rId45"/>
    <p:sldId id="307" r:id="rId46"/>
    <p:sldId id="300" r:id="rId47"/>
    <p:sldId id="301" r:id="rId48"/>
    <p:sldId id="302" r:id="rId49"/>
    <p:sldId id="260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82" autoAdjust="0"/>
  </p:normalViewPr>
  <p:slideViewPr>
    <p:cSldViewPr>
      <p:cViewPr varScale="1">
        <p:scale>
          <a:sx n="54" d="100"/>
          <a:sy n="54" d="100"/>
        </p:scale>
        <p:origin x="18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2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61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0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Nên</a:t>
            </a:r>
            <a:r>
              <a:rPr lang="en-US" baseline="0" smtClean="0"/>
              <a:t> trình bày hình ảnh cho sinh động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87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err="1" smtClean="0"/>
              <a:t>môn</a:t>
            </a:r>
            <a:r>
              <a:rPr lang="en-US" baseline="0" smtClean="0"/>
              <a:t> học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38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7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2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5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- Nên</a:t>
            </a:r>
            <a:r>
              <a:rPr lang="en-US" baseline="0" smtClean="0"/>
              <a:t> có một slide chứa 01 trang Web và phân tích các thành phần trước khi đi vào chi tiết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3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92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Cần</a:t>
            </a:r>
            <a:r>
              <a:rPr lang="en-US" baseline="0" smtClean="0"/>
              <a:t> trình bày cái này đơn giản hơn, ít chữ hơn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78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20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620000" cy="1470025"/>
          </a:xfrm>
        </p:spPr>
        <p:txBody>
          <a:bodyPr/>
          <a:lstStyle/>
          <a:p>
            <a:pPr algn="l"/>
            <a:r>
              <a:rPr lang="en-US" sz="4000" dirty="0" smtClean="0"/>
              <a:t>Chapter </a:t>
            </a:r>
            <a:r>
              <a:rPr lang="en-US" sz="4000" dirty="0" smtClean="0"/>
              <a:t>3 </a:t>
            </a:r>
            <a:r>
              <a:rPr lang="vi-VN" sz="4000"/>
              <a:t>S3 +4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0"/>
            <a:ext cx="8763000" cy="17526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How to use </a:t>
            </a:r>
            <a:r>
              <a:rPr lang="en-US" sz="4000" smtClean="0">
                <a:latin typeface="Impact" pitchFamily="34" charset="0"/>
              </a:rPr>
              <a:t>HTML </a:t>
            </a:r>
          </a:p>
          <a:p>
            <a:r>
              <a:rPr lang="en-US" sz="4000" smtClean="0">
                <a:latin typeface="Impact" pitchFamily="34" charset="0"/>
              </a:rPr>
              <a:t>to </a:t>
            </a:r>
            <a:r>
              <a:rPr lang="en-US" sz="4000" dirty="0" smtClean="0">
                <a:latin typeface="Impact" pitchFamily="34" charset="0"/>
              </a:rPr>
              <a:t>structure a web page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Headings and paragraphs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sz="2500" smtClean="0"/>
              <a:t>- </a:t>
            </a:r>
            <a:r>
              <a:rPr lang="en-US" sz="2500" dirty="0" smtClean="0"/>
              <a:t>Common block elements for headings and paragraphs</a:t>
            </a:r>
          </a:p>
          <a:p>
            <a:pPr marL="457200" indent="-457200">
              <a:buNone/>
            </a:pPr>
            <a:endParaRPr lang="en-US" sz="2500" dirty="0"/>
          </a:p>
        </p:txBody>
      </p:sp>
      <p:pic>
        <p:nvPicPr>
          <p:cNvPr id="4" name="Picture 3" descr="h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799" y="2362200"/>
            <a:ext cx="7931095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dirty="0" smtClean="0"/>
              <a:t>HTML that uses the block elements</a:t>
            </a:r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r>
              <a:rPr lang="en-US" sz="2800" dirty="0" smtClean="0"/>
              <a:t>The block elements in a web browser</a:t>
            </a:r>
            <a:endParaRPr lang="en-US" sz="2800" dirty="0"/>
          </a:p>
        </p:txBody>
      </p:sp>
      <p:pic>
        <p:nvPicPr>
          <p:cNvPr id="4" name="Picture 3" descr="h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828800"/>
            <a:ext cx="8077200" cy="2133600"/>
          </a:xfrm>
          <a:prstGeom prst="rect">
            <a:avLst/>
          </a:prstGeom>
        </p:spPr>
      </p:pic>
      <p:pic>
        <p:nvPicPr>
          <p:cNvPr id="5" name="Picture 4" descr="h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4729440"/>
            <a:ext cx="4239313" cy="19761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Headings and paragraphs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Block </a:t>
            </a:r>
            <a:r>
              <a:rPr lang="en-US" sz="2500" dirty="0" smtClean="0"/>
              <a:t>elements for special types of text</a:t>
            </a:r>
          </a:p>
          <a:p>
            <a:pPr>
              <a:buNone/>
            </a:pPr>
            <a:endParaRPr lang="en-US" sz="2500" dirty="0"/>
          </a:p>
        </p:txBody>
      </p:sp>
      <p:pic>
        <p:nvPicPr>
          <p:cNvPr id="4" name="Picture 3" descr="h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514600"/>
            <a:ext cx="8064502" cy="2362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Special blocks of text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HTML that uses the block elements</a:t>
            </a:r>
          </a:p>
          <a:p>
            <a:pPr>
              <a:buNone/>
            </a:pPr>
            <a:endParaRPr lang="en-US" sz="2500" dirty="0"/>
          </a:p>
        </p:txBody>
      </p:sp>
      <p:pic>
        <p:nvPicPr>
          <p:cNvPr id="4" name="Picture 3" descr="h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209800"/>
            <a:ext cx="8410607" cy="33528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Special blocks of text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500" dirty="0" smtClean="0"/>
              <a:t>- The block elements in a web browser</a:t>
            </a:r>
            <a:endParaRPr lang="en-US" sz="2500" dirty="0"/>
          </a:p>
        </p:txBody>
      </p:sp>
      <p:pic>
        <p:nvPicPr>
          <p:cNvPr id="4" name="Picture 3" descr="h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999" y="2133600"/>
            <a:ext cx="7871411" cy="40386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Special blocks of text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An </a:t>
            </a:r>
            <a:r>
              <a:rPr lang="en-US" sz="2500" dirty="0" smtClean="0"/>
              <a:t>inline element is coded within a block and doesn’t begin on a new </a:t>
            </a:r>
            <a:r>
              <a:rPr lang="en-US" sz="2500" smtClean="0"/>
              <a:t>line.</a:t>
            </a:r>
          </a:p>
          <a:p>
            <a:pPr>
              <a:buFontTx/>
              <a:buChar char="-"/>
            </a:pPr>
            <a:r>
              <a:rPr lang="en-US" sz="2500" smtClean="0"/>
              <a:t>Inline </a:t>
            </a:r>
            <a:r>
              <a:rPr lang="en-US" sz="2500" dirty="0" smtClean="0"/>
              <a:t>elements for formatting text</a:t>
            </a:r>
          </a:p>
          <a:p>
            <a:pPr>
              <a:buNone/>
            </a:pPr>
            <a:endParaRPr lang="en-US" sz="2500" dirty="0"/>
          </a:p>
        </p:txBody>
      </p:sp>
      <p:pic>
        <p:nvPicPr>
          <p:cNvPr id="4" name="Picture 3" descr="h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3124200"/>
            <a:ext cx="6771410" cy="25908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Inline elements for formatting and identifying text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Inline elements for identifying content</a:t>
            </a:r>
          </a:p>
          <a:p>
            <a:pPr>
              <a:buNone/>
            </a:pPr>
            <a:endParaRPr lang="en-US" sz="2500" dirty="0"/>
          </a:p>
        </p:txBody>
      </p:sp>
      <p:pic>
        <p:nvPicPr>
          <p:cNvPr id="4" name="Picture 3" descr="h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209800"/>
            <a:ext cx="8087161" cy="3505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600" smtClean="0"/>
              <a:t>Inline elements for formatting and identifying text (cont.)</a:t>
            </a:r>
            <a:endParaRPr lang="en-US" sz="3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HTML that uses some of the inline elements</a:t>
            </a:r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- The inline elements in a web browser</a:t>
            </a:r>
            <a:endParaRPr lang="en-US" sz="2500" dirty="0"/>
          </a:p>
        </p:txBody>
      </p:sp>
      <p:pic>
        <p:nvPicPr>
          <p:cNvPr id="4" name="Picture 3" descr="h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057400"/>
            <a:ext cx="8305801" cy="1524000"/>
          </a:xfrm>
          <a:prstGeom prst="rect">
            <a:avLst/>
          </a:prstGeom>
        </p:spPr>
      </p:pic>
      <p:pic>
        <p:nvPicPr>
          <p:cNvPr id="5" name="Picture 4" descr="h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4191000"/>
            <a:ext cx="4648200" cy="227295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Inline elements for formatting and identifying text (cont.)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Character entities can be used to display special character is an HTML document</a:t>
            </a:r>
          </a:p>
          <a:p>
            <a:pPr>
              <a:buFontTx/>
              <a:buChar char="-"/>
            </a:pPr>
            <a:r>
              <a:rPr lang="en-US" sz="2500" dirty="0" smtClean="0"/>
              <a:t>Common HTML character entities</a:t>
            </a:r>
            <a:endParaRPr lang="en-US" sz="25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Character entities</a:t>
            </a:r>
            <a:endParaRPr lang="en-US" sz="3600" b="1" dirty="0"/>
          </a:p>
        </p:txBody>
      </p:sp>
      <p:pic>
        <p:nvPicPr>
          <p:cNvPr id="5" name="Picture 4" descr="h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657453"/>
            <a:ext cx="4038600" cy="4200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</p:txBody>
      </p:sp>
      <p:pic>
        <p:nvPicPr>
          <p:cNvPr id="4" name="Picture 3" descr="h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981200"/>
            <a:ext cx="8610602" cy="28956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Example of character entites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code the head section</a:t>
            </a:r>
          </a:p>
          <a:p>
            <a:r>
              <a:rPr lang="en-US" dirty="0" smtClean="0"/>
              <a:t>How to code text elements</a:t>
            </a:r>
          </a:p>
          <a:p>
            <a:r>
              <a:rPr lang="en-US" dirty="0" smtClean="0"/>
              <a:t>How to structure to content of a page</a:t>
            </a:r>
          </a:p>
          <a:p>
            <a:r>
              <a:rPr lang="en-US" dirty="0" smtClean="0"/>
              <a:t>How to code links, lists, and images</a:t>
            </a:r>
          </a:p>
          <a:p>
            <a:r>
              <a:rPr lang="en-US" dirty="0" smtClean="0"/>
              <a:t>A structured web page.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999" y="2133600"/>
            <a:ext cx="8068351" cy="2667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smtClean="0"/>
              <a:t>The character entities in a web browser</a:t>
            </a:r>
            <a:endParaRPr lang="en-US" sz="3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Core </a:t>
            </a:r>
            <a:r>
              <a:rPr lang="en-US" sz="2500" dirty="0" smtClean="0"/>
              <a:t>HTML attributes</a:t>
            </a:r>
          </a:p>
          <a:p>
            <a:pPr>
              <a:buNone/>
            </a:pPr>
            <a:endParaRPr lang="en-US" sz="2500" dirty="0"/>
          </a:p>
        </p:txBody>
      </p:sp>
      <p:pic>
        <p:nvPicPr>
          <p:cNvPr id="4" name="Picture 3" descr="h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286000"/>
            <a:ext cx="7627221" cy="25146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The core attributes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676400"/>
            <a:ext cx="8279075" cy="3505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HTML that uses these attributes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828800"/>
            <a:ext cx="7507797" cy="3581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500" b="1" smtClean="0"/>
              <a:t>Result on browser</a:t>
            </a:r>
            <a:endParaRPr lang="en-US" sz="3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0"/>
            <a:ext cx="8763000" cy="1752600"/>
          </a:xfrm>
        </p:spPr>
        <p:txBody>
          <a:bodyPr/>
          <a:lstStyle/>
          <a:p>
            <a:r>
              <a:rPr lang="en-US" sz="4000" b="1" smtClean="0">
                <a:latin typeface="Impact" pitchFamily="34" charset="0"/>
              </a:rPr>
              <a:t>How to structure the content of a page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sz="2500" smtClean="0"/>
              <a:t>A </a:t>
            </a:r>
            <a:r>
              <a:rPr lang="en-US" sz="2500" dirty="0" smtClean="0"/>
              <a:t>block element for structure a web page</a:t>
            </a:r>
          </a:p>
          <a:p>
            <a:pPr marL="457200" indent="-457200">
              <a:buFontTx/>
              <a:buChar char="-"/>
            </a:pPr>
            <a:endParaRPr lang="en-US" sz="2500" dirty="0" smtClean="0"/>
          </a:p>
          <a:p>
            <a:pPr marL="457200" indent="-457200">
              <a:buFontTx/>
              <a:buChar char="-"/>
            </a:pPr>
            <a:endParaRPr lang="en-US" sz="2500" dirty="0" smtClean="0"/>
          </a:p>
          <a:p>
            <a:pPr marL="457200" indent="-457200">
              <a:buFontTx/>
              <a:buChar char="-"/>
            </a:pPr>
            <a:endParaRPr lang="en-US" sz="2500" dirty="0" smtClean="0"/>
          </a:p>
          <a:p>
            <a:pPr marL="457200" indent="-457200">
              <a:buFontTx/>
              <a:buChar char="-"/>
            </a:pPr>
            <a:endParaRPr lang="en-US" sz="2500" smtClean="0"/>
          </a:p>
          <a:p>
            <a:pPr marL="457200" indent="-457200">
              <a:buFontTx/>
              <a:buChar char="-"/>
            </a:pPr>
            <a:r>
              <a:rPr lang="en-US" sz="2500" smtClean="0"/>
              <a:t>An </a:t>
            </a:r>
            <a:r>
              <a:rPr lang="en-US" sz="2500" dirty="0" smtClean="0"/>
              <a:t>inline element for formatting text</a:t>
            </a:r>
            <a:endParaRPr lang="en-US" sz="2500" dirty="0"/>
          </a:p>
        </p:txBody>
      </p:sp>
      <p:pic>
        <p:nvPicPr>
          <p:cNvPr id="4" name="Picture 3" descr="h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199" y="2133600"/>
            <a:ext cx="7020229" cy="1295400"/>
          </a:xfrm>
          <a:prstGeom prst="rect">
            <a:avLst/>
          </a:prstGeom>
        </p:spPr>
      </p:pic>
      <p:pic>
        <p:nvPicPr>
          <p:cNvPr id="5" name="Picture 4" descr="h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000"/>
            <a:ext cx="6451598" cy="9144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Div and span elements</a:t>
            </a:r>
            <a:endParaRPr 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A page that’s structured with div and span elements</a:t>
            </a:r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</p:txBody>
      </p:sp>
      <p:pic>
        <p:nvPicPr>
          <p:cNvPr id="4" name="Picture 3" descr="h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286000"/>
            <a:ext cx="7869494" cy="28956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600" smtClean="0"/>
              <a:t>Div and span elements sample</a:t>
            </a:r>
            <a:endParaRPr lang="en-US" sz="3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500" dirty="0" smtClean="0"/>
              <a:t>The page displayed in a web browser</a:t>
            </a:r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endParaRPr lang="en-US" sz="2500" dirty="0" smtClean="0"/>
          </a:p>
        </p:txBody>
      </p:sp>
      <p:pic>
        <p:nvPicPr>
          <p:cNvPr id="4" name="Picture 3" descr="h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057400"/>
            <a:ext cx="5715000" cy="231754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Result on browser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HTML5 </a:t>
            </a:r>
            <a:r>
              <a:rPr lang="en-US" sz="2500" dirty="0" smtClean="0"/>
              <a:t>provide new semantic elements that you should use to structure contents of web page</a:t>
            </a:r>
            <a:r>
              <a:rPr lang="en-US" sz="2500" smtClean="0"/>
              <a:t>. </a:t>
            </a:r>
          </a:p>
          <a:p>
            <a:pPr>
              <a:buFontTx/>
              <a:buChar char="-"/>
            </a:pPr>
            <a:r>
              <a:rPr lang="en-US" sz="2500" smtClean="0"/>
              <a:t>Using </a:t>
            </a:r>
            <a:r>
              <a:rPr lang="en-US" sz="2500" dirty="0" smtClean="0"/>
              <a:t>these elements can be referred to as HTML5 </a:t>
            </a:r>
            <a:r>
              <a:rPr lang="en-US" sz="2500" smtClean="0"/>
              <a:t>semantic.</a:t>
            </a:r>
          </a:p>
          <a:p>
            <a:pPr>
              <a:buFontTx/>
              <a:buChar char="-"/>
            </a:pPr>
            <a:r>
              <a:rPr lang="en-US" sz="2500" smtClean="0"/>
              <a:t>The </a:t>
            </a:r>
            <a:r>
              <a:rPr lang="en-US" sz="2500" dirty="0" smtClean="0"/>
              <a:t>primary HTML5 semantic elements</a:t>
            </a:r>
          </a:p>
          <a:p>
            <a:pPr>
              <a:buNone/>
            </a:pPr>
            <a:endParaRPr lang="en-US" sz="25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600" smtClean="0"/>
              <a:t>Structure a page with the HTML5 semantic elements</a:t>
            </a:r>
            <a:endParaRPr lang="en-US" sz="35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63181"/>
            <a:ext cx="6677817" cy="2262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- A page that’s structure with header, section and footer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202073" cy="28956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Sample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9751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0"/>
            <a:ext cx="8763000" cy="17526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code the head section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The page displayed in a web browser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r>
              <a:rPr lang="en-US" sz="2500" dirty="0" smtClean="0"/>
              <a:t>Use the HTML5 semantic elements to indicate the structure of your pages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599"/>
            <a:ext cx="5715000" cy="224650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Result on browser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4192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sz="2500" smtClean="0"/>
              <a:t>Although </a:t>
            </a:r>
            <a:r>
              <a:rPr lang="en-US" sz="2500" dirty="0" smtClean="0"/>
              <a:t>there are other HTML5 semantic elements, these are the most useful ones that are currently supported by modern browser.</a:t>
            </a:r>
          </a:p>
          <a:p>
            <a:pPr>
              <a:buFontTx/>
              <a:buChar char="-"/>
            </a:pPr>
            <a:r>
              <a:rPr lang="en-US" sz="2500" dirty="0" smtClean="0"/>
              <a:t>Other HTML5 semantic elements</a:t>
            </a:r>
            <a:endParaRPr lang="en-US" sz="25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Some of the other HTML5 semantic elements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702291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7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The attributes of the time element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r>
              <a:rPr lang="en-US" sz="2500" dirty="0" smtClean="0"/>
              <a:t>A time element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40" y="1981200"/>
            <a:ext cx="8207828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40" y="4648200"/>
            <a:ext cx="7443762" cy="61316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600" smtClean="0"/>
              <a:t>Some of the other HTML5 semantic elements (cont.)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406088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The figure and </a:t>
            </a:r>
            <a:r>
              <a:rPr lang="en-US" sz="2500" dirty="0" err="1" smtClean="0"/>
              <a:t>figcaption</a:t>
            </a:r>
            <a:r>
              <a:rPr lang="en-US" sz="2500" dirty="0" smtClean="0"/>
              <a:t> elements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r>
              <a:rPr lang="en-US" sz="2500" dirty="0" smtClean="0"/>
              <a:t>The code displayed in a browser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399"/>
            <a:ext cx="7391400" cy="2257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" y="4800600"/>
            <a:ext cx="5240867" cy="163476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600" smtClean="0"/>
              <a:t>Some of the other HTML5 semantic elements (cont.)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2295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0"/>
            <a:ext cx="8763000" cy="1752600"/>
          </a:xfrm>
        </p:spPr>
        <p:txBody>
          <a:bodyPr/>
          <a:lstStyle/>
          <a:p>
            <a:r>
              <a:rPr lang="en-US" sz="4000" b="1" smtClean="0">
                <a:latin typeface="Impact" pitchFamily="34" charset="0"/>
              </a:rPr>
              <a:t>How to code links, list and images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Absolute and relative URLs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Absolute </a:t>
            </a:r>
            <a:r>
              <a:rPr lang="en-US" sz="2500" dirty="0" smtClean="0"/>
              <a:t>URL, you code the complete URL including the domain name for the site. Absolute URLs let you display pages at </a:t>
            </a:r>
            <a:r>
              <a:rPr lang="en-US" sz="2500" smtClean="0"/>
              <a:t>other websites.</a:t>
            </a:r>
            <a:endParaRPr lang="en-US" sz="2500" dirty="0" smtClean="0"/>
          </a:p>
          <a:p>
            <a:pPr>
              <a:buFontTx/>
              <a:buChar char="-"/>
            </a:pPr>
            <a:r>
              <a:rPr lang="en-US" sz="2500" dirty="0" smtClean="0"/>
              <a:t>Relative URL, you base it on the current folder, which is the folder that contains the current page.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886200"/>
            <a:ext cx="4629796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54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19102"/>
            <a:ext cx="8359782" cy="377209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600" smtClean="0"/>
              <a:t>Absolute and relative URLs - Example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2690621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The </a:t>
            </a:r>
            <a:r>
              <a:rPr lang="en-US" sz="2500" dirty="0" smtClean="0"/>
              <a:t>&lt;a&gt; element is an inline element that creates a link that load another web page. The </a:t>
            </a:r>
            <a:r>
              <a:rPr lang="en-US" sz="2500" dirty="0" err="1" smtClean="0"/>
              <a:t>href</a:t>
            </a:r>
            <a:r>
              <a:rPr lang="en-US" sz="2500" dirty="0" smtClean="0"/>
              <a:t> attribute of this element identifies the page to be loaded.</a:t>
            </a:r>
          </a:p>
          <a:p>
            <a:pPr>
              <a:buFontTx/>
              <a:buChar char="-"/>
            </a:pPr>
            <a:r>
              <a:rPr lang="en-US" sz="2500" dirty="0" smtClean="0"/>
              <a:t>Basic attribute of the &lt;a&gt; element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29000"/>
            <a:ext cx="6867936" cy="108773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Links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09008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05" y="1676400"/>
            <a:ext cx="792018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78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dirty="0" smtClean="0"/>
              <a:t>- The link in a web browser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09800"/>
            <a:ext cx="7295225" cy="28956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b="1" smtClean="0"/>
              <a:t>Result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1102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smtClean="0"/>
              <a:t>The Title element and Link to a favion</a:t>
            </a:r>
            <a:endParaRPr lang="en-US" sz="3200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sz="2500" dirty="0" smtClean="0"/>
              <a:t>1. Title element</a:t>
            </a:r>
          </a:p>
          <a:p>
            <a:pPr marL="457200" indent="-457200">
              <a:buNone/>
            </a:pPr>
            <a:r>
              <a:rPr lang="en-US" sz="2500" dirty="0" smtClean="0"/>
              <a:t>    The head section of every page should include a unique title element that describes the content of the page. This title is used by search engines for search engine optimization, and it appears in the results of a search to help the user decide whether they want to go to that page.</a:t>
            </a:r>
          </a:p>
          <a:p>
            <a:pPr marL="457200" indent="-457200">
              <a:buNone/>
            </a:pPr>
            <a:r>
              <a:rPr lang="en-US" sz="2500" dirty="0" smtClean="0"/>
              <a:t>2. Link to a </a:t>
            </a:r>
            <a:r>
              <a:rPr lang="en-US" sz="2500" dirty="0" err="1" smtClean="0"/>
              <a:t>favicon</a:t>
            </a:r>
            <a:endParaRPr lang="en-US" sz="2500" dirty="0" smtClean="0"/>
          </a:p>
          <a:p>
            <a:pPr marL="457200" indent="-457200">
              <a:buFontTx/>
              <a:buChar char="-"/>
            </a:pPr>
            <a:r>
              <a:rPr lang="en-US" sz="2500" dirty="0" smtClean="0"/>
              <a:t>A browser that shows the title and </a:t>
            </a:r>
            <a:r>
              <a:rPr lang="en-US" sz="2500" dirty="0" err="1" smtClean="0"/>
              <a:t>favicon</a:t>
            </a:r>
            <a:endParaRPr lang="en-US" sz="2500" dirty="0" smtClean="0"/>
          </a:p>
          <a:p>
            <a:pPr marL="457200" indent="-457200">
              <a:buNone/>
            </a:pP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The </a:t>
            </a:r>
            <a:r>
              <a:rPr lang="en-US" sz="2500" dirty="0" smtClean="0"/>
              <a:t>two basic type of lists are unordered lists and ordered list</a:t>
            </a:r>
            <a:r>
              <a:rPr lang="en-US" sz="2500" smtClean="0"/>
              <a:t>. </a:t>
            </a:r>
          </a:p>
          <a:p>
            <a:pPr>
              <a:buFontTx/>
              <a:buChar char="-"/>
            </a:pPr>
            <a:r>
              <a:rPr lang="en-US" sz="2500" smtClean="0"/>
              <a:t>By </a:t>
            </a:r>
            <a:r>
              <a:rPr lang="en-US" sz="2500" dirty="0" smtClean="0"/>
              <a:t>default, an unordered list is displayed as a bulleted list and an ordered list is displayed as a numbered list.</a:t>
            </a:r>
          </a:p>
          <a:p>
            <a:pPr>
              <a:buFontTx/>
              <a:buChar char="-"/>
            </a:pPr>
            <a:r>
              <a:rPr lang="en-US" sz="2500" dirty="0" smtClean="0"/>
              <a:t>Elements that create ordered and unordered lists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8600"/>
            <a:ext cx="7883522" cy="1981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indent="0" algn="l"/>
            <a:r>
              <a:rPr lang="en-US" sz="4000" smtClean="0"/>
              <a:t>Lists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152428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dirty="0" smtClean="0"/>
              <a:t>- HTML that creates two lists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133600"/>
            <a:ext cx="7738587" cy="3581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Lists - Example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13527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dirty="0" smtClean="0"/>
              <a:t>- The lists in a web browser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81200"/>
            <a:ext cx="5410200" cy="414613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600" smtClean="0"/>
              <a:t>Lists – Example (cont.)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296547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The </a:t>
            </a:r>
            <a:r>
              <a:rPr lang="en-US" sz="2500" dirty="0" err="1" smtClean="0">
                <a:latin typeface="Calibri" pitchFamily="34" charset="0"/>
                <a:cs typeface="Calibri" pitchFamily="34" charset="0"/>
              </a:rPr>
              <a:t>img</a:t>
            </a:r>
            <a:r>
              <a:rPr lang="en-US" sz="2500" dirty="0" smtClean="0"/>
              <a:t> element is an inline element that is used to display an image that’s identified by the </a:t>
            </a:r>
            <a:r>
              <a:rPr lang="en-US" sz="2500" dirty="0" err="1">
                <a:latin typeface="Calibri" pitchFamily="34" charset="0"/>
                <a:cs typeface="Calibri" pitchFamily="34" charset="0"/>
              </a:rPr>
              <a:t>src</a:t>
            </a:r>
            <a:r>
              <a:rPr lang="en-US" sz="2500" dirty="0" smtClean="0"/>
              <a:t> attribute</a:t>
            </a:r>
          </a:p>
          <a:p>
            <a:pPr>
              <a:buFontTx/>
              <a:buChar char="-"/>
            </a:pPr>
            <a:r>
              <a:rPr lang="en-US" sz="2500" dirty="0" smtClean="0"/>
              <a:t>Attributes of the &lt;</a:t>
            </a:r>
            <a:r>
              <a:rPr lang="en-US" sz="2500" dirty="0" err="1">
                <a:latin typeface="Calibri" pitchFamily="34" charset="0"/>
                <a:cs typeface="Calibri" pitchFamily="34" charset="0"/>
              </a:rPr>
              <a:t>img</a:t>
            </a:r>
            <a:r>
              <a:rPr lang="en-US" sz="2500" dirty="0" smtClean="0"/>
              <a:t>&gt; element</a:t>
            </a: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r>
              <a:rPr lang="en-US" sz="2500" dirty="0" smtClean="0"/>
              <a:t>An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  <a:cs typeface="Calibri" pitchFamily="34" charset="0"/>
              </a:rPr>
              <a:t>img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smtClean="0"/>
              <a:t>element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25349"/>
            <a:ext cx="8458200" cy="2027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5791200"/>
            <a:ext cx="8371837" cy="609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indent="0" algn="l"/>
            <a:r>
              <a:rPr lang="en-US" sz="4000" smtClean="0"/>
              <a:t> Include images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90951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The image in a web browser</a:t>
            </a:r>
          </a:p>
          <a:p>
            <a:pPr>
              <a:buNone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r>
              <a:rPr lang="en-US" sz="2500" dirty="0" smtClean="0"/>
              <a:t>The image formats that are supported by most browsers</a:t>
            </a:r>
          </a:p>
          <a:p>
            <a:pPr lvl="1">
              <a:buFontTx/>
              <a:buChar char="-"/>
            </a:pPr>
            <a:r>
              <a:rPr lang="en-US" sz="2100" dirty="0" smtClean="0"/>
              <a:t>JPEG, GIF, </a:t>
            </a:r>
            <a:r>
              <a:rPr lang="en-US" sz="2100" dirty="0" err="1" smtClean="0"/>
              <a:t>PNG</a:t>
            </a:r>
            <a:endParaRPr lang="en-US" sz="2100" dirty="0" smtClean="0"/>
          </a:p>
          <a:p>
            <a:pPr>
              <a:buFontTx/>
              <a:buChar char="-"/>
            </a:pPr>
            <a:r>
              <a:rPr lang="en-US" sz="2500" dirty="0" smtClean="0"/>
              <a:t>Accessibility guidelines</a:t>
            </a:r>
          </a:p>
          <a:p>
            <a:pPr lvl="1">
              <a:buFontTx/>
              <a:buChar char="-"/>
            </a:pPr>
            <a:r>
              <a:rPr lang="en-US" sz="2100" dirty="0" smtClean="0"/>
              <a:t>For images with useful content, always code an alt attribute that describes the image</a:t>
            </a:r>
          </a:p>
          <a:p>
            <a:pPr lvl="1">
              <a:buFontTx/>
              <a:buChar char="-"/>
            </a:pPr>
            <a:r>
              <a:rPr lang="en-US" sz="2100" dirty="0" smtClean="0"/>
              <a:t>For image that are used for decoration, code the alt attribute with no value(“”)</a:t>
            </a:r>
          </a:p>
          <a:p>
            <a:pPr lvl="1">
              <a:buFontTx/>
              <a:buChar char="-"/>
            </a:pPr>
            <a:endParaRPr lang="en-US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70344"/>
            <a:ext cx="4800600" cy="178245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 Include images (cont.)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06652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0"/>
            <a:ext cx="8763000" cy="1752600"/>
          </a:xfrm>
        </p:spPr>
        <p:txBody>
          <a:bodyPr/>
          <a:lstStyle/>
          <a:p>
            <a:r>
              <a:rPr lang="en-US" sz="4000" b="1" smtClean="0">
                <a:latin typeface="Impact" pitchFamily="34" charset="0"/>
              </a:rPr>
              <a:t>A structure web page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The page layout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smtClean="0"/>
              <a:t>- </a:t>
            </a:r>
            <a:r>
              <a:rPr lang="en-US" sz="2500" dirty="0" smtClean="0"/>
              <a:t>A web page that uses some of the HTML presented in this chapter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8927"/>
            <a:ext cx="4982335" cy="376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67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89065"/>
            <a:ext cx="6324600" cy="445453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The HTML file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94734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7081297" cy="32766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The HTML file (cont.)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52295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Head section of an HTML document</a:t>
            </a:r>
          </a:p>
          <a:p>
            <a:pPr>
              <a:buFontTx/>
              <a:buChar char="-"/>
            </a:pPr>
            <a:r>
              <a:rPr lang="en-US" sz="2500" dirty="0" smtClean="0"/>
              <a:t>Metadata elements in the head section provide metadata that is related to the page.</a:t>
            </a:r>
          </a:p>
          <a:p>
            <a:pPr>
              <a:buFontTx/>
              <a:buChar char="-"/>
            </a:pPr>
            <a:r>
              <a:rPr lang="en-US" sz="2500" dirty="0" smtClean="0"/>
              <a:t>Block element and Inline elements</a:t>
            </a:r>
          </a:p>
          <a:p>
            <a:pPr>
              <a:buFontTx/>
              <a:buChar char="-"/>
            </a:pPr>
            <a:r>
              <a:rPr lang="en-US" sz="2500" dirty="0" smtClean="0"/>
              <a:t>Character entities</a:t>
            </a:r>
          </a:p>
          <a:p>
            <a:pPr>
              <a:buFontTx/>
              <a:buChar char="-"/>
            </a:pPr>
            <a:r>
              <a:rPr lang="en-US" sz="2500" dirty="0" smtClean="0"/>
              <a:t>Core attribute that common used for HTML</a:t>
            </a:r>
          </a:p>
          <a:p>
            <a:pPr>
              <a:buFontTx/>
              <a:buChar char="-"/>
            </a:pPr>
            <a:r>
              <a:rPr lang="en-US" sz="2500" dirty="0" smtClean="0"/>
              <a:t>HTML5 semantic elements</a:t>
            </a:r>
          </a:p>
          <a:p>
            <a:pPr>
              <a:buFontTx/>
              <a:buChar char="-"/>
            </a:pPr>
            <a:r>
              <a:rPr lang="en-US" sz="2500" dirty="0" smtClean="0"/>
              <a:t>Absolute and Relative URL</a:t>
            </a:r>
          </a:p>
          <a:p>
            <a:pPr>
              <a:buFontTx/>
              <a:buChar char="-"/>
            </a:pPr>
            <a:r>
              <a:rPr lang="en-US" sz="2500" dirty="0" smtClean="0"/>
              <a:t>Links and List elements</a:t>
            </a:r>
          </a:p>
          <a:p>
            <a:pPr>
              <a:buFontTx/>
              <a:buChar char="-"/>
            </a:pPr>
            <a:r>
              <a:rPr lang="en-US" sz="2500" dirty="0" err="1" smtClean="0"/>
              <a:t>Img</a:t>
            </a:r>
            <a:r>
              <a:rPr lang="en-US" sz="2500" dirty="0" smtClean="0"/>
              <a:t> element to display image file in HTML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 algn="l"/>
            <a:r>
              <a:rPr lang="en-US" sz="3200" dirty="0" smtClean="0"/>
              <a:t>The Title element and Link to a favicon (Cont.)</a:t>
            </a:r>
            <a:endParaRPr lang="en-US" sz="3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A head section that specifies a title and links to a </a:t>
            </a:r>
            <a:r>
              <a:rPr lang="en-US" sz="2500" dirty="0" err="1" smtClean="0"/>
              <a:t>favicon</a:t>
            </a:r>
            <a:endParaRPr lang="en-US" sz="2500" dirty="0" smtClean="0"/>
          </a:p>
          <a:p>
            <a:pPr>
              <a:buNone/>
            </a:pPr>
            <a:endParaRPr lang="en-US" sz="2500" dirty="0"/>
          </a:p>
        </p:txBody>
      </p:sp>
      <p:pic>
        <p:nvPicPr>
          <p:cNvPr id="4" name="Picture 3" descr="h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600200"/>
            <a:ext cx="8151741" cy="1600200"/>
          </a:xfrm>
          <a:prstGeom prst="rect">
            <a:avLst/>
          </a:prstGeom>
        </p:spPr>
      </p:pic>
      <p:pic>
        <p:nvPicPr>
          <p:cNvPr id="5" name="Picture 4" descr="h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4419599"/>
            <a:ext cx="8077200" cy="1371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0037"/>
            <a:ext cx="85344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Always </a:t>
            </a:r>
            <a:r>
              <a:rPr lang="en-US" sz="2500" dirty="0" smtClean="0"/>
              <a:t>code a title tag in the head section</a:t>
            </a:r>
          </a:p>
          <a:p>
            <a:pPr>
              <a:buFontTx/>
              <a:buChar char="-"/>
            </a:pPr>
            <a:r>
              <a:rPr lang="en-US" sz="2500" dirty="0" smtClean="0"/>
              <a:t>The title should accurately describe the page’s content, and it should include the one or two keywords that you want the page ranked for</a:t>
            </a:r>
          </a:p>
          <a:p>
            <a:pPr>
              <a:buFontTx/>
              <a:buChar char="-"/>
            </a:pPr>
            <a:r>
              <a:rPr lang="en-US" sz="2500" dirty="0" smtClean="0"/>
              <a:t>The title should be interesting enough to entice the reader to click on it when it’s shown in the search results for a search engine</a:t>
            </a:r>
          </a:p>
          <a:p>
            <a:pPr>
              <a:buFontTx/>
              <a:buChar char="-"/>
            </a:pPr>
            <a:r>
              <a:rPr lang="en-US" sz="2500" dirty="0" smtClean="0"/>
              <a:t>The title should be unique for each page in your web site</a:t>
            </a:r>
          </a:p>
          <a:p>
            <a:pPr>
              <a:buFontTx/>
              <a:buChar char="-"/>
            </a:pPr>
            <a:r>
              <a:rPr lang="en-US" sz="2500" dirty="0" smtClean="0"/>
              <a:t>Limit the length of your titles to around 65 character because most search engine don’t display more than that in their results.</a:t>
            </a:r>
            <a:endParaRPr lang="en-US" sz="29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SEO guidelines for the title tag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The </a:t>
            </a:r>
            <a:r>
              <a:rPr lang="en-US" sz="2500" dirty="0" smtClean="0"/>
              <a:t>meta data element provides information about the HTML document that’s called metadata.</a:t>
            </a:r>
          </a:p>
          <a:p>
            <a:pPr>
              <a:buFontTx/>
              <a:buChar char="-"/>
            </a:pPr>
            <a:r>
              <a:rPr lang="en-US" sz="2500" dirty="0" smtClean="0"/>
              <a:t>A head section that include metadata</a:t>
            </a:r>
          </a:p>
          <a:p>
            <a:pPr>
              <a:buNone/>
            </a:pPr>
            <a:endParaRPr lang="en-US" sz="2500" dirty="0"/>
          </a:p>
        </p:txBody>
      </p:sp>
      <p:pic>
        <p:nvPicPr>
          <p:cNvPr id="4" name="Picture 3" descr="h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352800"/>
            <a:ext cx="8229600" cy="21336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Include Metadata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500" dirty="0" smtClean="0"/>
              <a:t>- Three attributes of the &lt;meta&gt; tag.</a:t>
            </a:r>
            <a:endParaRPr lang="en-US" sz="2500" dirty="0"/>
          </a:p>
        </p:txBody>
      </p:sp>
      <p:pic>
        <p:nvPicPr>
          <p:cNvPr id="4" name="Picture 3" descr="h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209800"/>
            <a:ext cx="7972656" cy="25908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Include Metadata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0"/>
            <a:ext cx="8763000" cy="1752600"/>
          </a:xfrm>
        </p:spPr>
        <p:txBody>
          <a:bodyPr/>
          <a:lstStyle/>
          <a:p>
            <a:r>
              <a:rPr lang="en-US" sz="4000" b="1" smtClean="0">
                <a:latin typeface="Impact" pitchFamily="34" charset="0"/>
              </a:rPr>
              <a:t>How to code text elements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1118</Words>
  <Application>Microsoft Office PowerPoint</Application>
  <PresentationFormat>On-screen Show (4:3)</PresentationFormat>
  <Paragraphs>198</Paragraphs>
  <Slides>49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Impact</vt:lpstr>
      <vt:lpstr>Times New Roman</vt:lpstr>
      <vt:lpstr>Default Design</vt:lpstr>
      <vt:lpstr>Chapter 3 S3 +4</vt:lpstr>
      <vt:lpstr>Objectives</vt:lpstr>
      <vt:lpstr>PowerPoint Presentation</vt:lpstr>
      <vt:lpstr>The Title element and Link to a favion</vt:lpstr>
      <vt:lpstr>The Title element and Link to a favicon (Cont.)</vt:lpstr>
      <vt:lpstr>SEO guidelines for the title tag</vt:lpstr>
      <vt:lpstr>Include Metadata</vt:lpstr>
      <vt:lpstr>Include Metadata</vt:lpstr>
      <vt:lpstr>PowerPoint Presentation</vt:lpstr>
      <vt:lpstr>Headings and paragraphs</vt:lpstr>
      <vt:lpstr>Headings and paragraphs</vt:lpstr>
      <vt:lpstr>Special blocks of text</vt:lpstr>
      <vt:lpstr>Special blocks of text</vt:lpstr>
      <vt:lpstr>Special blocks of text</vt:lpstr>
      <vt:lpstr>Inline elements for formatting and identifying text</vt:lpstr>
      <vt:lpstr>Inline elements for formatting and identifying text (cont.)</vt:lpstr>
      <vt:lpstr>Inline elements for formatting and identifying text (cont.)</vt:lpstr>
      <vt:lpstr>Character entities</vt:lpstr>
      <vt:lpstr>Example of character entites</vt:lpstr>
      <vt:lpstr>The character entities in a web browser</vt:lpstr>
      <vt:lpstr>The core attributes</vt:lpstr>
      <vt:lpstr>HTML that uses these attributes</vt:lpstr>
      <vt:lpstr>Result on browser</vt:lpstr>
      <vt:lpstr>PowerPoint Presentation</vt:lpstr>
      <vt:lpstr>Div and span elements</vt:lpstr>
      <vt:lpstr>Div and span elements sample</vt:lpstr>
      <vt:lpstr>Result on browser</vt:lpstr>
      <vt:lpstr>Structure a page with the HTML5 semantic elements</vt:lpstr>
      <vt:lpstr>Sample</vt:lpstr>
      <vt:lpstr>Result on browser</vt:lpstr>
      <vt:lpstr>Some of the other HTML5 semantic elements</vt:lpstr>
      <vt:lpstr>Some of the other HTML5 semantic elements (cont.)</vt:lpstr>
      <vt:lpstr>Some of the other HTML5 semantic elements (cont.)</vt:lpstr>
      <vt:lpstr>PowerPoint Presentation</vt:lpstr>
      <vt:lpstr>Absolute and relative URLs</vt:lpstr>
      <vt:lpstr>Absolute and relative URLs - Example</vt:lpstr>
      <vt:lpstr>Links</vt:lpstr>
      <vt:lpstr>Example</vt:lpstr>
      <vt:lpstr>Result</vt:lpstr>
      <vt:lpstr>Lists</vt:lpstr>
      <vt:lpstr>Lists - Example</vt:lpstr>
      <vt:lpstr>Lists – Example (cont.)</vt:lpstr>
      <vt:lpstr> Include images</vt:lpstr>
      <vt:lpstr> Include images (cont.)</vt:lpstr>
      <vt:lpstr>PowerPoint Presentation</vt:lpstr>
      <vt:lpstr>The page layout</vt:lpstr>
      <vt:lpstr>The HTML file</vt:lpstr>
      <vt:lpstr>The HTML file (cont.)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110</cp:revision>
  <dcterms:created xsi:type="dcterms:W3CDTF">2014-02-09T07:44:29Z</dcterms:created>
  <dcterms:modified xsi:type="dcterms:W3CDTF">2019-11-04T12:01:28Z</dcterms:modified>
</cp:coreProperties>
</file>