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04" r:id="rId4"/>
    <p:sldId id="259" r:id="rId5"/>
    <p:sldId id="305" r:id="rId6"/>
    <p:sldId id="264" r:id="rId7"/>
    <p:sldId id="266" r:id="rId8"/>
    <p:sldId id="306" r:id="rId9"/>
    <p:sldId id="267" r:id="rId10"/>
    <p:sldId id="268" r:id="rId11"/>
    <p:sldId id="270" r:id="rId12"/>
    <p:sldId id="271" r:id="rId13"/>
    <p:sldId id="307" r:id="rId14"/>
    <p:sldId id="277" r:id="rId15"/>
    <p:sldId id="279" r:id="rId16"/>
    <p:sldId id="280" r:id="rId17"/>
    <p:sldId id="281" r:id="rId18"/>
    <p:sldId id="282" r:id="rId19"/>
    <p:sldId id="315" r:id="rId20"/>
    <p:sldId id="283" r:id="rId21"/>
    <p:sldId id="308" r:id="rId22"/>
    <p:sldId id="285" r:id="rId23"/>
    <p:sldId id="287" r:id="rId24"/>
    <p:sldId id="288" r:id="rId25"/>
    <p:sldId id="312" r:id="rId26"/>
    <p:sldId id="313" r:id="rId27"/>
    <p:sldId id="297" r:id="rId28"/>
    <p:sldId id="299" r:id="rId29"/>
    <p:sldId id="301" r:id="rId30"/>
    <p:sldId id="302" r:id="rId31"/>
    <p:sldId id="311" r:id="rId32"/>
    <p:sldId id="314" r:id="rId33"/>
    <p:sldId id="26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smtClean="0"/>
              <a:t>Chapter </a:t>
            </a:r>
            <a:r>
              <a:rPr lang="en-US" sz="4000" b="1" dirty="0" smtClean="0"/>
              <a:t>1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dirty="0" smtClean="0">
                <a:latin typeface="Impact" pitchFamily="34" charset="0"/>
              </a:rPr>
              <a:t>Introduction to web development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181050"/>
            <a:ext cx="6961921" cy="231475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143000"/>
          </a:xfrm>
        </p:spPr>
        <p:txBody>
          <a:bodyPr/>
          <a:lstStyle/>
          <a:p>
            <a:pPr algn="l"/>
            <a:r>
              <a:rPr lang="en-US" smtClean="0"/>
              <a:t>Static web pages are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3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200" smtClean="0"/>
              <a:t>A </a:t>
            </a:r>
            <a:r>
              <a:rPr lang="en-US" sz="2200" dirty="0" smtClean="0"/>
              <a:t>dynamic web page is a web page that’s generated by a server – side program or script.</a:t>
            </a:r>
          </a:p>
          <a:p>
            <a:pPr>
              <a:buFontTx/>
              <a:buChar char="-"/>
            </a:pPr>
            <a:r>
              <a:rPr lang="en-US" sz="2200" dirty="0" smtClean="0"/>
              <a:t>A dynamic web page at amazon.com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00400"/>
            <a:ext cx="4753724" cy="309034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/>
          <a:lstStyle/>
          <a:p>
            <a:pPr algn="l"/>
            <a:r>
              <a:rPr lang="en-US" smtClean="0"/>
              <a:t>Dynamic web pages are processed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438400"/>
            <a:ext cx="7315535" cy="28194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Web server processes a dynamic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An introduction to HTML and CSS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</a:t>
            </a:r>
            <a:r>
              <a:rPr lang="en-US" smtClean="0"/>
              <a:t>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smtClean="0"/>
              <a:t>HTML </a:t>
            </a:r>
            <a:r>
              <a:rPr lang="en-US" sz="2800" dirty="0" smtClean="0"/>
              <a:t>(Hypertext Markup Language) is used to define the structure and content of a web page</a:t>
            </a:r>
          </a:p>
          <a:p>
            <a:pPr>
              <a:buNone/>
            </a:pPr>
            <a:endParaRPr lang="en-US" sz="25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43200"/>
            <a:ext cx="7772400" cy="372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324600" cy="490156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Char char="-"/>
            </a:pPr>
            <a:r>
              <a:rPr lang="en-US" sz="2800" smtClean="0"/>
              <a:t>Cascading </a:t>
            </a:r>
            <a:r>
              <a:rPr lang="en-US" sz="2800" dirty="0" smtClean="0"/>
              <a:t>Style Sheets (</a:t>
            </a:r>
            <a:r>
              <a:rPr lang="en-US" sz="2800" dirty="0" err="1" smtClean="0"/>
              <a:t>CSS</a:t>
            </a:r>
            <a:r>
              <a:rPr lang="en-US" sz="2800" dirty="0" smtClean="0"/>
              <a:t>) are used to control how web pages are displayed by specifying the fonts, colors, borders, spacing, and layout of the pages.</a:t>
            </a:r>
          </a:p>
          <a:p>
            <a:pPr>
              <a:buFontTx/>
              <a:buChar char="-"/>
            </a:pPr>
            <a:r>
              <a:rPr lang="en-US" sz="2800" dirty="0" smtClean="0"/>
              <a:t>The element in the head section of the HTML file that links it to the </a:t>
            </a:r>
            <a:r>
              <a:rPr lang="en-US" sz="2800" err="1" smtClean="0"/>
              <a:t>CSS</a:t>
            </a:r>
            <a:r>
              <a:rPr lang="en-US" sz="2800" smtClean="0"/>
              <a:t> file:</a:t>
            </a:r>
          </a:p>
          <a:p>
            <a:pPr>
              <a:buFontTx/>
              <a:buChar char="-"/>
            </a:pPr>
            <a:endParaRPr lang="en-US" sz="2800" smtClean="0"/>
          </a:p>
          <a:p>
            <a:pPr marL="0" indent="0">
              <a:buNone/>
            </a:pPr>
            <a:r>
              <a:rPr lang="en-US" sz="2800" smtClean="0"/>
              <a:t>	</a:t>
            </a:r>
            <a:r>
              <a:rPr lang="en-US" sz="2800" i="1" smtClean="0">
                <a:latin typeface="Microsoft Sans Serif" pitchFamily="34" charset="0"/>
                <a:cs typeface="Microsoft Sans Serif" pitchFamily="34" charset="0"/>
              </a:rPr>
              <a:t>&lt;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link </a:t>
            </a:r>
            <a:r>
              <a:rPr lang="en-US" sz="2800" i="1" dirty="0" err="1" smtClean="0">
                <a:latin typeface="Microsoft Sans Serif" pitchFamily="34" charset="0"/>
                <a:cs typeface="Microsoft Sans Serif" pitchFamily="34" charset="0"/>
              </a:rPr>
              <a:t>rel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=“</a:t>
            </a:r>
            <a:r>
              <a:rPr lang="en-US" sz="2800" i="1" dirty="0" err="1" smtClean="0">
                <a:latin typeface="Microsoft Sans Serif" pitchFamily="34" charset="0"/>
                <a:cs typeface="Microsoft Sans Serif" pitchFamily="34" charset="0"/>
              </a:rPr>
              <a:t>stylesheet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” </a:t>
            </a:r>
            <a:r>
              <a:rPr lang="en-US" sz="2800" i="1" dirty="0" err="1" smtClean="0">
                <a:latin typeface="Microsoft Sans Serif" pitchFamily="34" charset="0"/>
                <a:cs typeface="Microsoft Sans Serif" pitchFamily="34" charset="0"/>
              </a:rPr>
              <a:t>href</a:t>
            </a:r>
            <a:r>
              <a:rPr lang="en-US" sz="2800" i="1" dirty="0" smtClean="0">
                <a:latin typeface="Microsoft Sans Serif" pitchFamily="34" charset="0"/>
                <a:cs typeface="Microsoft Sans Serif" pitchFamily="34" charset="0"/>
              </a:rPr>
              <a:t>=“book.css”&gt;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An Introduction </a:t>
            </a:r>
            <a:r>
              <a:rPr lang="en-US" smtClean="0"/>
              <a:t>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6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3999"/>
            <a:ext cx="5334000" cy="49259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CSS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676400"/>
            <a:ext cx="6831725" cy="4191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Web page using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80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839200" cy="1143000"/>
          </a:xfrm>
        </p:spPr>
        <p:txBody>
          <a:bodyPr/>
          <a:lstStyle/>
          <a:p>
            <a:pPr algn="l"/>
            <a:r>
              <a:rPr lang="en-US" smtClean="0"/>
              <a:t>Highlights in the development of the HTML standards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752600"/>
            <a:ext cx="806026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web application work</a:t>
            </a:r>
          </a:p>
          <a:p>
            <a:r>
              <a:rPr lang="en-US" dirty="0" smtClean="0"/>
              <a:t>An introduction to HTML and CSS</a:t>
            </a:r>
          </a:p>
          <a:p>
            <a:r>
              <a:rPr lang="en-US" dirty="0" smtClean="0"/>
              <a:t>Tools for web development</a:t>
            </a:r>
          </a:p>
          <a:p>
            <a:r>
              <a:rPr lang="en-US" dirty="0" smtClean="0"/>
              <a:t>How to view deployed web pages</a:t>
            </a:r>
          </a:p>
          <a:p>
            <a:r>
              <a:rPr lang="en-US" dirty="0" smtClean="0"/>
              <a:t>Five critical web development issues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/>
              <a:t>Highlights in the development of the </a:t>
            </a:r>
            <a:r>
              <a:rPr lang="en-US" smtClean="0"/>
              <a:t>CSS </a:t>
            </a:r>
            <a:r>
              <a:rPr lang="en-US"/>
              <a:t>standards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8" y="2057400"/>
            <a:ext cx="80929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47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Tools for web development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Text editors for HTML and CSS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500" smtClean="0"/>
              <a:t>A </a:t>
            </a:r>
            <a:r>
              <a:rPr lang="en-US" sz="2500" dirty="0" smtClean="0"/>
              <a:t>text editor lets you enter and edit the HTML and </a:t>
            </a:r>
            <a:r>
              <a:rPr lang="en-US" sz="2500" dirty="0" err="1" smtClean="0"/>
              <a:t>CSS</a:t>
            </a:r>
            <a:r>
              <a:rPr lang="en-US" sz="2500" dirty="0" smtClean="0"/>
              <a:t> files for a web application.</a:t>
            </a:r>
          </a:p>
          <a:p>
            <a:pPr>
              <a:buFontTx/>
              <a:buChar char="-"/>
            </a:pPr>
            <a:r>
              <a:rPr lang="en-US" sz="2500" smtClean="0"/>
              <a:t>Introduction Brackets text editor</a:t>
            </a:r>
            <a:endParaRPr lang="en-US" sz="2500" dirty="0"/>
          </a:p>
        </p:txBody>
      </p:sp>
      <p:pic>
        <p:nvPicPr>
          <p:cNvPr id="1026" name="Picture 2" descr="Káº¿t quáº£ hÃ¬nh áº£nh cho Bracket text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5181600" cy="38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US" sz="2500" smtClean="0"/>
              <a:t>An </a:t>
            </a:r>
            <a:r>
              <a:rPr lang="en-US" sz="2500" dirty="0" smtClean="0"/>
              <a:t>Integrated Development Environment (IDE) goes beyond text editing to provide other features for the development of </a:t>
            </a:r>
            <a:r>
              <a:rPr lang="en-US" sz="2500" smtClean="0"/>
              <a:t>web site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500" smtClean="0"/>
              <a:t>Popular IDEs for web development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IDEs for web development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73975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5980652" cy="44196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sz="3600" smtClean="0"/>
              <a:t>IDEs for web development (Cont..)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01466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500" b="1" dirty="0" smtClean="0"/>
              <a:t>User and Usability</a:t>
            </a:r>
          </a:p>
          <a:p>
            <a:pPr lvl="1"/>
            <a:r>
              <a:rPr lang="en-US" sz="2400" dirty="0"/>
              <a:t>Usability refers to how easy it is to use a web site, and usability is a critical requirement for an effective web site</a:t>
            </a:r>
          </a:p>
          <a:p>
            <a:pPr lvl="1"/>
            <a:r>
              <a:rPr lang="en-US" sz="2400" dirty="0"/>
              <a:t>What website users want</a:t>
            </a:r>
          </a:p>
          <a:p>
            <a:pPr lvl="1"/>
            <a:r>
              <a:rPr lang="en-US" sz="2400" dirty="0"/>
              <a:t>How web site users use a web page</a:t>
            </a:r>
            <a:endParaRPr lang="en-US" sz="2100" dirty="0" smtClean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96214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cs typeface="Tahoma"/>
              </a:rPr>
              <a:t>A web site that is easy to use</a:t>
            </a:r>
            <a:endParaRPr lang="en-US" dirty="0"/>
          </a:p>
        </p:txBody>
      </p:sp>
      <p:pic>
        <p:nvPicPr>
          <p:cNvPr id="4" name="Picture 3" descr="Screen Shot 2014-04-20 at 8.33.1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490817"/>
            <a:ext cx="6019800" cy="475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7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2. Cross-browser compatibility</a:t>
            </a:r>
          </a:p>
          <a:p>
            <a:pPr>
              <a:buFontTx/>
              <a:buChar char="-"/>
            </a:pPr>
            <a:r>
              <a:rPr lang="en-US" sz="2500" dirty="0" smtClean="0"/>
              <a:t>As a web developer you want your web pages to work on as many different web browser as possible. This is referred to as cross-browser compatibility.</a:t>
            </a:r>
          </a:p>
          <a:p>
            <a:pPr>
              <a:buFontTx/>
              <a:buChar char="-"/>
            </a:pPr>
            <a:r>
              <a:rPr lang="en-US" sz="2500" dirty="0" smtClean="0"/>
              <a:t>The current browser and their HTML5 ratings </a:t>
            </a:r>
          </a:p>
          <a:p>
            <a:pPr marL="0" indent="0">
              <a:buNone/>
            </a:pP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038600"/>
            <a:ext cx="5614825" cy="20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78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/>
              <a:t>3</a:t>
            </a:r>
            <a:r>
              <a:rPr lang="en-US" sz="2500" b="1" dirty="0" smtClean="0"/>
              <a:t>. User accessibility</a:t>
            </a:r>
          </a:p>
          <a:p>
            <a:pPr marL="0" indent="0">
              <a:buNone/>
            </a:pPr>
            <a:r>
              <a:rPr lang="en-US" sz="2500" dirty="0" smtClean="0"/>
              <a:t>-  Accessibility refers to the qualities that make a web site accessible to user, especially disabled users.</a:t>
            </a:r>
          </a:p>
          <a:p>
            <a:pPr>
              <a:buFontTx/>
              <a:buChar char="-"/>
            </a:pPr>
            <a:r>
              <a:rPr lang="en-US" sz="2500" dirty="0" smtClean="0"/>
              <a:t>The Articles tab of the </a:t>
            </a:r>
            <a:r>
              <a:rPr lang="en-US" sz="2500" dirty="0" err="1" smtClean="0"/>
              <a:t>WebAIM</a:t>
            </a:r>
            <a:r>
              <a:rPr lang="en-US" sz="2500" dirty="0" smtClean="0"/>
              <a:t> site</a:t>
            </a:r>
          </a:p>
          <a:p>
            <a:pPr>
              <a:buFontTx/>
              <a:buChar char="-"/>
            </a:pP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8999"/>
            <a:ext cx="4972744" cy="28578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85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/>
              <a:t>4</a:t>
            </a:r>
            <a:r>
              <a:rPr lang="en-US" sz="2500" b="1" dirty="0" smtClean="0"/>
              <a:t>. Search engine optimization</a:t>
            </a:r>
          </a:p>
          <a:p>
            <a:pPr algn="just">
              <a:buFontTx/>
              <a:buChar char="-"/>
            </a:pPr>
            <a:r>
              <a:rPr lang="en-US" sz="2500" dirty="0" smtClean="0"/>
              <a:t>Search engine optimization (</a:t>
            </a:r>
            <a:r>
              <a:rPr lang="en-US" sz="2500" dirty="0" err="1" smtClean="0"/>
              <a:t>SEO</a:t>
            </a:r>
            <a:r>
              <a:rPr lang="en-US" sz="2500" dirty="0" smtClean="0"/>
              <a:t>) refers to the goal of optimizing your web site so its page will rank high in the search engines that are to access them.</a:t>
            </a:r>
          </a:p>
          <a:p>
            <a:pPr>
              <a:buFontTx/>
              <a:buChar char="-"/>
            </a:pPr>
            <a:r>
              <a:rPr lang="en-US" sz="2500" dirty="0" smtClean="0"/>
              <a:t>The most popular search engines</a:t>
            </a:r>
          </a:p>
          <a:p>
            <a:pPr lvl="1">
              <a:buFontTx/>
              <a:buChar char="-"/>
            </a:pPr>
            <a:r>
              <a:rPr lang="en-US" sz="2100" dirty="0" smtClean="0"/>
              <a:t>Google, Yahoo, Bing</a:t>
            </a:r>
          </a:p>
          <a:p>
            <a:pPr>
              <a:buFontTx/>
              <a:buChar char="-"/>
            </a:pPr>
            <a:r>
              <a:rPr lang="en-US" sz="2500" dirty="0" smtClean="0"/>
              <a:t>The Google search results for “HTML5 documentation”</a:t>
            </a:r>
            <a:endParaRPr lang="en-US" sz="2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3152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How web application work?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686747" cy="4267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5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5. Responsive Web Design</a:t>
            </a:r>
          </a:p>
          <a:p>
            <a:pPr algn="just">
              <a:buFontTx/>
              <a:buChar char="-"/>
            </a:pPr>
            <a:r>
              <a:rPr lang="en-US" sz="2800" i="1" dirty="0" smtClean="0"/>
              <a:t>Responsive Web Design</a:t>
            </a:r>
            <a:r>
              <a:rPr lang="en-US" sz="2800" dirty="0" smtClean="0"/>
              <a:t>  refers to websites that are designed to adapt gracefully to the screen size.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Media queries, scalable images and flexible layouts are the backbone of Responsive Web Design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Five critical web development issues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02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84414"/>
            <a:ext cx="8569037" cy="494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1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Web application consist  of client , a web server and network</a:t>
            </a:r>
          </a:p>
          <a:p>
            <a:pPr>
              <a:buFontTx/>
              <a:buChar char="-"/>
            </a:pPr>
            <a:r>
              <a:rPr lang="en-US" sz="2400" dirty="0" smtClean="0"/>
              <a:t>A local area network (LAN) and a wide area network (WAN)</a:t>
            </a:r>
          </a:p>
          <a:p>
            <a:pPr>
              <a:buFontTx/>
              <a:buChar char="-"/>
            </a:pPr>
            <a:r>
              <a:rPr lang="en-US" sz="2400" dirty="0" smtClean="0"/>
              <a:t>HTTP request and HTTP response</a:t>
            </a:r>
          </a:p>
          <a:p>
            <a:pPr>
              <a:buFontTx/>
              <a:buChar char="-"/>
            </a:pPr>
            <a:r>
              <a:rPr lang="en-US" sz="2400" dirty="0" smtClean="0"/>
              <a:t>A static web page and dynamic web page</a:t>
            </a:r>
          </a:p>
          <a:p>
            <a:pPr>
              <a:buFontTx/>
              <a:buChar char="-"/>
            </a:pPr>
            <a:r>
              <a:rPr lang="en-US" sz="2400" dirty="0" smtClean="0"/>
              <a:t>JavaScript engine of a web browser</a:t>
            </a:r>
          </a:p>
          <a:p>
            <a:pPr>
              <a:buFontTx/>
              <a:buChar char="-"/>
            </a:pPr>
            <a:r>
              <a:rPr lang="en-US" sz="2400" dirty="0" smtClean="0"/>
              <a:t>Hypertext Markup Language</a:t>
            </a:r>
            <a:r>
              <a:rPr lang="en-US" sz="2400" dirty="0"/>
              <a:t> </a:t>
            </a:r>
            <a:r>
              <a:rPr lang="en-US" sz="2400" dirty="0" smtClean="0"/>
              <a:t>and Cascading style </a:t>
            </a:r>
            <a:r>
              <a:rPr lang="en-US" sz="2400" dirty="0" smtClean="0"/>
              <a:t>sheets</a:t>
            </a:r>
          </a:p>
          <a:p>
            <a:pPr marL="0" indent="0">
              <a:buNone/>
            </a:pPr>
            <a:r>
              <a:rPr lang="en-US" sz="2400" dirty="0" smtClean="0"/>
              <a:t>-  Five </a:t>
            </a:r>
            <a:r>
              <a:rPr lang="en-US" sz="2400" dirty="0"/>
              <a:t>critical web development issues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Definitions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smtClean="0"/>
              <a:t>World Wide Web (Web)</a:t>
            </a:r>
            <a:endParaRPr lang="en-US" sz="2400" b="1" dirty="0"/>
          </a:p>
          <a:p>
            <a:pPr marL="400050" lvl="1" indent="0" algn="just">
              <a:buFontTx/>
              <a:buChar char="-"/>
            </a:pPr>
            <a:r>
              <a:rPr lang="en-US" sz="2200" smtClean="0"/>
              <a:t> WWW </a:t>
            </a:r>
            <a:r>
              <a:rPr lang="en-US" sz="2200" dirty="0" smtClean="0"/>
              <a:t>consist of all the public Web sites connected to the Internet worldwide, including the client devices that access Web content</a:t>
            </a:r>
            <a:r>
              <a:rPr lang="en-US" sz="2200" smtClean="0"/>
              <a:t>. </a:t>
            </a:r>
          </a:p>
          <a:p>
            <a:pPr marL="400050" lvl="1" indent="0" algn="just">
              <a:buFontTx/>
              <a:buChar char="-"/>
            </a:pPr>
            <a:r>
              <a:rPr lang="en-US" sz="2200" smtClean="0"/>
              <a:t> The </a:t>
            </a:r>
            <a:r>
              <a:rPr lang="en-US" sz="2200" dirty="0" smtClean="0"/>
              <a:t>WWW is just one of many applications of the Internet and computer networks</a:t>
            </a:r>
            <a:r>
              <a:rPr lang="en-US" sz="2200" smtClean="0"/>
              <a:t>. </a:t>
            </a:r>
          </a:p>
          <a:p>
            <a:pPr marL="400050" lvl="1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400" b="1" dirty="0"/>
              <a:t>2</a:t>
            </a:r>
            <a:r>
              <a:rPr lang="en-US" sz="2400" b="1"/>
              <a:t>. </a:t>
            </a:r>
            <a:r>
              <a:rPr lang="en-US" sz="2400" b="1" smtClean="0"/>
              <a:t>Web Application</a:t>
            </a:r>
            <a:endParaRPr lang="en-US" sz="2400" b="1" dirty="0"/>
          </a:p>
          <a:p>
            <a:pPr marL="400050" lvl="1" indent="0">
              <a:buFontTx/>
              <a:buChar char="-"/>
            </a:pPr>
            <a:r>
              <a:rPr lang="en-US" sz="2200" smtClean="0"/>
              <a:t>  </a:t>
            </a:r>
            <a:r>
              <a:rPr lang="en-US" sz="2200" b="1" smtClean="0"/>
              <a:t>Web Application</a:t>
            </a:r>
            <a:r>
              <a:rPr lang="en-US" sz="2200" smtClean="0"/>
              <a:t> includes Client and Server</a:t>
            </a:r>
          </a:p>
          <a:p>
            <a:pPr marL="400050" lvl="1" indent="0">
              <a:buFontTx/>
              <a:buChar char="-"/>
            </a:pPr>
            <a:r>
              <a:rPr lang="en-US" sz="2200" smtClean="0"/>
              <a:t>  </a:t>
            </a:r>
            <a:r>
              <a:rPr lang="en-US" sz="2200" b="1" smtClean="0"/>
              <a:t>Clients</a:t>
            </a:r>
            <a:r>
              <a:rPr lang="en-US" sz="2200" smtClean="0"/>
              <a:t> </a:t>
            </a:r>
            <a:r>
              <a:rPr lang="en-US" sz="2200" dirty="0"/>
              <a:t>are the computer, tablets and mobiles devices that use the web applications.</a:t>
            </a:r>
          </a:p>
          <a:p>
            <a:pPr marL="400050" lvl="1" indent="0">
              <a:buFontTx/>
              <a:buChar char="-"/>
            </a:pPr>
            <a:r>
              <a:rPr lang="en-US" sz="2200" smtClean="0"/>
              <a:t>  </a:t>
            </a:r>
            <a:r>
              <a:rPr lang="en-US" sz="2200" b="1" smtClean="0"/>
              <a:t>Web </a:t>
            </a:r>
            <a:r>
              <a:rPr lang="en-US" sz="2200" b="1" dirty="0"/>
              <a:t>server</a:t>
            </a:r>
            <a:r>
              <a:rPr lang="en-US" sz="2200" dirty="0"/>
              <a:t> holds the files that make up a web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Definitions (cont)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FontTx/>
              <a:buChar char="-"/>
            </a:pPr>
            <a:r>
              <a:rPr lang="en-US" sz="2400" dirty="0" smtClean="0"/>
              <a:t>Network 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LAN: Local Area Network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WAN: Wide Area Network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ISP: Internet Service Provider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IXP: Internet Exchange Points</a:t>
            </a:r>
          </a:p>
          <a:p>
            <a:pPr marL="514350" indent="-514350">
              <a:buFontTx/>
              <a:buChar char="-"/>
            </a:pPr>
            <a:r>
              <a:rPr lang="en-US" sz="2400" dirty="0" smtClean="0"/>
              <a:t>IP: Internet Protocol</a:t>
            </a:r>
            <a:endParaRPr lang="en-US" sz="2400" dirty="0"/>
          </a:p>
          <a:p>
            <a:pPr marL="400050" lvl="1" indent="0"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07" y="1524000"/>
            <a:ext cx="5302493" cy="334962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Components of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599"/>
            <a:ext cx="7086600" cy="4241015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The architech of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0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z="4000" smtClean="0"/>
              <a:t>Web Page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458200" cy="4525963"/>
          </a:xfrm>
        </p:spPr>
        <p:txBody>
          <a:bodyPr/>
          <a:lstStyle/>
          <a:p>
            <a:pPr marL="514350" indent="-514350">
              <a:buFontTx/>
              <a:buChar char="-"/>
            </a:pPr>
            <a:r>
              <a:rPr lang="en-US" sz="2800" dirty="0" smtClean="0"/>
              <a:t>Web page is a page content display on web browser</a:t>
            </a:r>
          </a:p>
          <a:p>
            <a:pPr marL="514350" indent="-514350">
              <a:buFontTx/>
              <a:buChar char="-"/>
            </a:pPr>
            <a:r>
              <a:rPr lang="en-US" sz="2800" dirty="0" smtClean="0"/>
              <a:t>Web page include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Static web page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Dynamic web page</a:t>
            </a:r>
            <a:endParaRPr lang="en-US" sz="2400" dirty="0"/>
          </a:p>
          <a:p>
            <a:pPr marL="400050" lvl="1" indent="0">
              <a:buNone/>
            </a:pPr>
            <a:endParaRPr lang="en-US" sz="21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2400" y="5486400"/>
            <a:ext cx="200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web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04707"/>
            <a:ext cx="6781800" cy="4258081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smtClean="0"/>
              <a:t>A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4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828</Words>
  <Application>Microsoft Office PowerPoint</Application>
  <PresentationFormat>On-screen Show (4:3)</PresentationFormat>
  <Paragraphs>117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Impact</vt:lpstr>
      <vt:lpstr>Microsoft Sans Serif</vt:lpstr>
      <vt:lpstr>Tahoma</vt:lpstr>
      <vt:lpstr>Wingdings</vt:lpstr>
      <vt:lpstr>Default Design</vt:lpstr>
      <vt:lpstr>Chapter 1</vt:lpstr>
      <vt:lpstr>Objectives</vt:lpstr>
      <vt:lpstr>PowerPoint Presentation</vt:lpstr>
      <vt:lpstr>Definitions</vt:lpstr>
      <vt:lpstr>Definitions (cont)</vt:lpstr>
      <vt:lpstr>Components of Web application</vt:lpstr>
      <vt:lpstr>The architech of the Internet</vt:lpstr>
      <vt:lpstr>Web Page</vt:lpstr>
      <vt:lpstr>A web page</vt:lpstr>
      <vt:lpstr>Static web pages are processed</vt:lpstr>
      <vt:lpstr>Dynamic web pages are processed</vt:lpstr>
      <vt:lpstr>Web server processes a dynamic web page</vt:lpstr>
      <vt:lpstr>PowerPoint Presentation</vt:lpstr>
      <vt:lpstr>An Introduction to HTML</vt:lpstr>
      <vt:lpstr>A web page</vt:lpstr>
      <vt:lpstr>An Introduction to CSS</vt:lpstr>
      <vt:lpstr>CSS Sample</vt:lpstr>
      <vt:lpstr>Web page using CSS</vt:lpstr>
      <vt:lpstr>Highlights in the development of the HTML standards</vt:lpstr>
      <vt:lpstr>Highlights in the development of the CSS standards</vt:lpstr>
      <vt:lpstr>PowerPoint Presentation</vt:lpstr>
      <vt:lpstr>Text editors for HTML and CSS</vt:lpstr>
      <vt:lpstr>IDEs for web development</vt:lpstr>
      <vt:lpstr>IDEs for web development (Cont..)</vt:lpstr>
      <vt:lpstr>Five critical web development issues</vt:lpstr>
      <vt:lpstr>A web site that is easy to use</vt:lpstr>
      <vt:lpstr>Five critical web development issues</vt:lpstr>
      <vt:lpstr>Five critical web development issues (cont.)</vt:lpstr>
      <vt:lpstr>Five critical web development issues (cont.)</vt:lpstr>
      <vt:lpstr>Five critical web development issues (cont.)</vt:lpstr>
      <vt:lpstr>Five critical web development issues (cont.)</vt:lpstr>
      <vt:lpstr>Responsive Design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118</cp:revision>
  <dcterms:created xsi:type="dcterms:W3CDTF">2014-02-09T07:44:29Z</dcterms:created>
  <dcterms:modified xsi:type="dcterms:W3CDTF">2020-04-22T12:09:52Z</dcterms:modified>
</cp:coreProperties>
</file>