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92" r:id="rId4"/>
    <p:sldId id="259" r:id="rId5"/>
    <p:sldId id="263" r:id="rId6"/>
    <p:sldId id="264" r:id="rId7"/>
    <p:sldId id="265" r:id="rId8"/>
    <p:sldId id="293" r:id="rId9"/>
    <p:sldId id="266" r:id="rId10"/>
    <p:sldId id="267" r:id="rId11"/>
    <p:sldId id="295" r:id="rId12"/>
    <p:sldId id="269" r:id="rId13"/>
    <p:sldId id="270" r:id="rId14"/>
    <p:sldId id="271" r:id="rId15"/>
    <p:sldId id="272" r:id="rId16"/>
    <p:sldId id="296" r:id="rId17"/>
    <p:sldId id="298" r:id="rId18"/>
    <p:sldId id="297" r:id="rId19"/>
    <p:sldId id="286" r:id="rId20"/>
    <p:sldId id="287" r:id="rId21"/>
    <p:sldId id="288" r:id="rId22"/>
    <p:sldId id="290" r:id="rId23"/>
    <p:sldId id="291" r:id="rId24"/>
    <p:sldId id="260" r:id="rId25"/>
    <p:sldId id="26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6" autoAdjust="0"/>
    <p:restoredTop sz="86022" autoAdjust="0"/>
  </p:normalViewPr>
  <p:slideViewPr>
    <p:cSldViewPr>
      <p:cViewPr varScale="1">
        <p:scale>
          <a:sx n="63" d="100"/>
          <a:sy n="63" d="100"/>
        </p:scale>
        <p:origin x="14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igsaw.w3.org/css-validato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smtClean="0"/>
              <a:t>Chapter </a:t>
            </a:r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839200" cy="1752600"/>
          </a:xfrm>
        </p:spPr>
        <p:txBody>
          <a:bodyPr/>
          <a:lstStyle/>
          <a:p>
            <a:r>
              <a:rPr lang="en-US" sz="4000" dirty="0">
                <a:latin typeface="Impact" pitchFamily="34" charset="0"/>
              </a:rPr>
              <a:t>How to code, test</a:t>
            </a:r>
            <a:r>
              <a:rPr lang="en-US" sz="4000">
                <a:latin typeface="Impact" pitchFamily="34" charset="0"/>
              </a:rPr>
              <a:t>, </a:t>
            </a:r>
            <a:endParaRPr lang="en-US" sz="4000" smtClean="0">
              <a:latin typeface="Impact" pitchFamily="34" charset="0"/>
            </a:endParaRPr>
          </a:p>
          <a:p>
            <a:r>
              <a:rPr lang="en-US" sz="4000" smtClean="0">
                <a:latin typeface="Impact" pitchFamily="34" charset="0"/>
              </a:rPr>
              <a:t>and </a:t>
            </a:r>
            <a:r>
              <a:rPr lang="en-US" sz="4000" dirty="0">
                <a:latin typeface="Impact" pitchFamily="34" charset="0"/>
              </a:rPr>
              <a:t>validate a web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Comments and whitespace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300" smtClean="0"/>
              <a:t>An </a:t>
            </a:r>
            <a:r>
              <a:rPr lang="en-US" sz="2300" dirty="0" smtClean="0"/>
              <a:t>HTML comment is text that appears between the &lt;!– and </a:t>
            </a:r>
            <a:r>
              <a:rPr lang="en-US" sz="2300" dirty="0" smtClean="0">
                <a:sym typeface="Wingdings" pitchFamily="2" charset="2"/>
              </a:rPr>
              <a:t> characters</a:t>
            </a:r>
            <a:r>
              <a:rPr lang="en-US" sz="2300" smtClean="0">
                <a:sym typeface="Wingdings" pitchFamily="2" charset="2"/>
              </a:rPr>
              <a:t>. </a:t>
            </a: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pPr>
              <a:buFontTx/>
              <a:buChar char="-"/>
            </a:pP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82844"/>
            <a:ext cx="6400800" cy="43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839200" cy="17526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CSS Syntax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CSS rule sets and comments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smtClean="0"/>
              <a:t>A </a:t>
            </a:r>
            <a:r>
              <a:rPr lang="en-US" sz="2400" dirty="0" err="1" smtClean="0"/>
              <a:t>CSS</a:t>
            </a:r>
            <a:r>
              <a:rPr lang="en-US" sz="2400" dirty="0" smtClean="0"/>
              <a:t> rule set consist of a selector and a declaration </a:t>
            </a:r>
            <a:r>
              <a:rPr lang="en-US" sz="2400" smtClean="0"/>
              <a:t>block.</a:t>
            </a:r>
          </a:p>
          <a:p>
            <a:pPr>
              <a:buFontTx/>
              <a:buChar char="-"/>
            </a:pPr>
            <a:r>
              <a:rPr lang="en-US" sz="2400" smtClean="0"/>
              <a:t>A </a:t>
            </a:r>
            <a:r>
              <a:rPr lang="en-US" sz="2400" dirty="0" err="1" smtClean="0"/>
              <a:t>seclector</a:t>
            </a:r>
            <a:r>
              <a:rPr lang="en-US" sz="2400" dirty="0" smtClean="0"/>
              <a:t> consist of the identifiers that are at the beginning  of the rule set.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83287"/>
            <a:ext cx="5181600" cy="18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CSS rule sets and comments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en-US" sz="2300" smtClean="0"/>
              <a:t> CSS </a:t>
            </a:r>
            <a:r>
              <a:rPr lang="en-US" sz="2300" dirty="0" smtClean="0"/>
              <a:t>comments begin with the characters /* and end characters </a:t>
            </a:r>
            <a:r>
              <a:rPr lang="en-US" sz="2300" smtClean="0"/>
              <a:t>*/. </a:t>
            </a:r>
          </a:p>
          <a:p>
            <a:pPr marL="0" indent="0">
              <a:buFontTx/>
              <a:buChar char="-"/>
            </a:pPr>
            <a:r>
              <a:rPr lang="en-US" sz="2300" smtClean="0"/>
              <a:t>  A </a:t>
            </a:r>
            <a:r>
              <a:rPr lang="en-US" sz="2300" dirty="0" err="1" smtClean="0"/>
              <a:t>CSS</a:t>
            </a:r>
            <a:r>
              <a:rPr lang="en-US" sz="2300" dirty="0" smtClean="0"/>
              <a:t> comment can be coded on a single line, or it can multiple lines.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2743200"/>
            <a:ext cx="62519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4000" smtClean="0"/>
              <a:t>Basic selector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smtClean="0"/>
              <a:t>- </a:t>
            </a:r>
            <a:r>
              <a:rPr lang="en-US" sz="2300" dirty="0" smtClean="0"/>
              <a:t>HTML elements that can be selected by element type, id or class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824441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Basic selector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 smtClean="0"/>
              <a:t>- </a:t>
            </a:r>
            <a:r>
              <a:rPr lang="en-US" sz="2300" dirty="0" err="1" smtClean="0"/>
              <a:t>CSS</a:t>
            </a:r>
            <a:r>
              <a:rPr lang="en-US" sz="2300" dirty="0" smtClean="0"/>
              <a:t> rule sets that select by element type, id and class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9815"/>
            <a:ext cx="4572000" cy="436098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800600" y="35814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48" y="3095398"/>
            <a:ext cx="3057952" cy="1629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2449324"/>
            <a:ext cx="35044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The element in a browser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7045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839200" cy="1752600"/>
          </a:xfrm>
        </p:spPr>
        <p:txBody>
          <a:bodyPr/>
          <a:lstStyle/>
          <a:p>
            <a:r>
              <a:rPr lang="en-US" sz="4000" b="1" smtClean="0">
                <a:latin typeface="Impact" pitchFamily="34" charset="0"/>
              </a:rPr>
              <a:t>How to </a:t>
            </a:r>
            <a:r>
              <a:rPr lang="en-US" sz="4000" b="1">
                <a:latin typeface="Impact" pitchFamily="34" charset="0"/>
              </a:rPr>
              <a:t>u</a:t>
            </a:r>
            <a:r>
              <a:rPr lang="en-US" sz="4000" b="1" smtClean="0">
                <a:latin typeface="Impact" pitchFamily="34" charset="0"/>
              </a:rPr>
              <a:t>se Brackets </a:t>
            </a:r>
            <a:endParaRPr lang="en-US" sz="4000" b="1" smtClean="0">
              <a:latin typeface="Impact" pitchFamily="34" charset="0"/>
            </a:endParaRPr>
          </a:p>
          <a:p>
            <a:r>
              <a:rPr lang="en-US" sz="4000" b="1" smtClean="0">
                <a:latin typeface="Impact" pitchFamily="34" charset="0"/>
              </a:rPr>
              <a:t>to work with HTML and CSS files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How to use Brackets </a:t>
            </a:r>
            <a:br>
              <a:rPr lang="en-US" sz="4000"/>
            </a:br>
            <a:r>
              <a:rPr lang="en-US" sz="4000"/>
              <a:t>to work with HTML and CSS </a:t>
            </a:r>
            <a:r>
              <a:rPr lang="en-US" sz="4000"/>
              <a:t>files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and close the folder for a website</a:t>
            </a:r>
          </a:p>
          <a:p>
            <a:r>
              <a:rPr lang="en-US" smtClean="0"/>
              <a:t>Open, close and display files</a:t>
            </a:r>
          </a:p>
          <a:p>
            <a:r>
              <a:rPr lang="en-US" smtClean="0"/>
              <a:t>Start new HTML file</a:t>
            </a:r>
          </a:p>
          <a:p>
            <a:r>
              <a:rPr lang="en-US" smtClean="0"/>
              <a:t>Edit an HTML file</a:t>
            </a:r>
          </a:p>
          <a:p>
            <a:r>
              <a:rPr lang="en-US" smtClean="0"/>
              <a:t>Start and edit a CSS file</a:t>
            </a:r>
          </a:p>
          <a:p>
            <a:r>
              <a:rPr lang="en-US" smtClean="0"/>
              <a:t>Preview an HTML file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839200" cy="1752600"/>
          </a:xfrm>
        </p:spPr>
        <p:txBody>
          <a:bodyPr/>
          <a:lstStyle/>
          <a:p>
            <a:r>
              <a:rPr lang="en-US" sz="4000" b="1" smtClean="0">
                <a:latin typeface="Impact" pitchFamily="34" charset="0"/>
              </a:rPr>
              <a:t>How to test, debug</a:t>
            </a:r>
          </a:p>
          <a:p>
            <a:r>
              <a:rPr lang="en-US" sz="4000" b="1" smtClean="0">
                <a:latin typeface="Impact" pitchFamily="34" charset="0"/>
              </a:rPr>
              <a:t>and Validate HTML and CSS files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Test and debug a web page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HTML file displayed in </a:t>
            </a:r>
            <a:r>
              <a:rPr lang="en-US" sz="2500" smtClean="0"/>
              <a:t>the </a:t>
            </a:r>
            <a:r>
              <a:rPr lang="en-US" sz="2500" smtClean="0"/>
              <a:t>Firefox </a:t>
            </a:r>
            <a:r>
              <a:rPr lang="en-US" sz="2500" dirty="0" smtClean="0"/>
              <a:t>browser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558658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HTML syntax </a:t>
            </a:r>
          </a:p>
          <a:p>
            <a:r>
              <a:rPr lang="en-US" dirty="0" smtClean="0"/>
              <a:t>The </a:t>
            </a:r>
            <a:r>
              <a:rPr lang="en-US" dirty="0" err="1"/>
              <a:t>CSS</a:t>
            </a:r>
            <a:r>
              <a:rPr lang="en-US" dirty="0"/>
              <a:t> syntax </a:t>
            </a:r>
          </a:p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/>
              <a:t>use </a:t>
            </a:r>
            <a:r>
              <a:rPr lang="en-US" smtClean="0"/>
              <a:t>Brackets </a:t>
            </a:r>
            <a:r>
              <a:rPr lang="en-US" dirty="0"/>
              <a:t>to work with HTML and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smtClean="0"/>
              <a:t>files 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test, debug, and validate HTML and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smtClean="0"/>
              <a:t>files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Test and debug a web page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Three way to run a web page that’s on an intranet or your own computer</a:t>
            </a:r>
          </a:p>
          <a:p>
            <a:pPr lvl="1">
              <a:buFontTx/>
              <a:buChar char="-"/>
            </a:pPr>
            <a:r>
              <a:rPr lang="en-US" sz="2100" dirty="0" smtClean="0"/>
              <a:t>Browser</a:t>
            </a:r>
          </a:p>
          <a:p>
            <a:pPr lvl="1">
              <a:buFontTx/>
              <a:buChar char="-"/>
            </a:pPr>
            <a:r>
              <a:rPr lang="en-US" sz="2100" dirty="0" smtClean="0"/>
              <a:t>Window system</a:t>
            </a:r>
          </a:p>
          <a:p>
            <a:pPr lvl="1">
              <a:buFontTx/>
              <a:buChar char="-"/>
            </a:pPr>
            <a:r>
              <a:rPr lang="en-US" sz="2100" smtClean="0"/>
              <a:t>Brackets</a:t>
            </a:r>
            <a:endParaRPr lang="en-US" sz="2100" dirty="0" smtClean="0"/>
          </a:p>
          <a:p>
            <a:pPr>
              <a:buFontTx/>
              <a:buChar char="-"/>
            </a:pPr>
            <a:r>
              <a:rPr lang="en-US" sz="2500" dirty="0" smtClean="0"/>
              <a:t>Rerun a web page from a browser after you change it source code</a:t>
            </a:r>
          </a:p>
          <a:p>
            <a:pPr>
              <a:buFontTx/>
              <a:buChar char="-"/>
            </a:pPr>
            <a:r>
              <a:rPr lang="en-US" sz="2500" dirty="0" smtClean="0"/>
              <a:t>Test a web page</a:t>
            </a:r>
          </a:p>
          <a:p>
            <a:pPr>
              <a:buFontTx/>
              <a:buChar char="-"/>
            </a:pPr>
            <a:r>
              <a:rPr lang="en-US" sz="2500" dirty="0" smtClean="0"/>
              <a:t>Debug a web page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955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4000" smtClean="0"/>
              <a:t>Validate an HTML file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To </a:t>
            </a:r>
            <a:r>
              <a:rPr lang="en-US" sz="2500" dirty="0" smtClean="0"/>
              <a:t>validate the HTML for a page, you can use program or website for that purpose. One of the most popular web sites is the W3C Markup Validation Service.</a:t>
            </a:r>
          </a:p>
          <a:p>
            <a:pPr>
              <a:buFontTx/>
              <a:buChar char="-"/>
            </a:pPr>
            <a:r>
              <a:rPr lang="en-US" sz="2500" dirty="0" smtClean="0"/>
              <a:t>Use the W3C Markup Validation Service</a:t>
            </a:r>
            <a:r>
              <a:rPr lang="en-US" sz="2100" dirty="0" smtClean="0"/>
              <a:t>:</a:t>
            </a:r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dirty="0" smtClean="0">
                <a:hlinkClick r:id="rId2"/>
              </a:rPr>
              <a:t>http://validator.w3.org/</a:t>
            </a:r>
            <a:endParaRPr lang="en-US" sz="2100" dirty="0" smtClean="0"/>
          </a:p>
          <a:p>
            <a:pPr>
              <a:buFontTx/>
              <a:buChar char="-"/>
            </a:pPr>
            <a:r>
              <a:rPr lang="en-US" sz="2500" dirty="0" smtClean="0"/>
              <a:t>Validate an HTML file from </a:t>
            </a:r>
            <a:r>
              <a:rPr lang="en-US" sz="2500" dirty="0" err="1" smtClean="0"/>
              <a:t>Aptana</a:t>
            </a:r>
            <a:endParaRPr lang="en-US" sz="2500" dirty="0" smtClean="0"/>
          </a:p>
          <a:p>
            <a:pPr lvl="1">
              <a:buFontTx/>
              <a:buChar char="-"/>
            </a:pPr>
            <a:r>
              <a:rPr lang="en-US" sz="2100" dirty="0" smtClean="0"/>
              <a:t>Commands -&gt; HTML -&gt; Validate Syntax (W3C)</a:t>
            </a:r>
          </a:p>
        </p:txBody>
      </p:sp>
    </p:spTree>
    <p:extLst>
      <p:ext uri="{BB962C8B-B14F-4D97-AF65-F5344CB8AC3E}">
        <p14:creationId xmlns:p14="http://schemas.microsoft.com/office/powerpoint/2010/main" val="3604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/>
            <a:r>
              <a:rPr lang="en-US" sz="4000" smtClean="0"/>
              <a:t>Validate a CSS file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smtClean="0"/>
              <a:t>- </a:t>
            </a:r>
            <a:r>
              <a:rPr lang="en-US" sz="2500" dirty="0" smtClean="0"/>
              <a:t>The </a:t>
            </a:r>
            <a:r>
              <a:rPr lang="en-US" sz="2500" dirty="0" err="1" smtClean="0"/>
              <a:t>CSS</a:t>
            </a:r>
            <a:r>
              <a:rPr lang="en-US" sz="2500" dirty="0" smtClean="0"/>
              <a:t> validation Service with errors displayed.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53338"/>
            <a:ext cx="5815484" cy="36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Validate a CSS file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Use the W3C </a:t>
            </a:r>
            <a:r>
              <a:rPr lang="en-US" sz="2500" dirty="0" err="1" smtClean="0"/>
              <a:t>CSS</a:t>
            </a:r>
            <a:r>
              <a:rPr lang="en-US" sz="2500" dirty="0" smtClean="0"/>
              <a:t> Validation Service</a:t>
            </a:r>
          </a:p>
          <a:p>
            <a:pPr lvl="1">
              <a:buFontTx/>
              <a:buChar char="-"/>
            </a:pPr>
            <a:r>
              <a:rPr lang="en-US" sz="2100" dirty="0" smtClean="0">
                <a:hlinkClick r:id="rId2"/>
              </a:rPr>
              <a:t>http://jigsaw.w3.org/css-validator/</a:t>
            </a:r>
            <a:endParaRPr lang="en-US" sz="2100" dirty="0" smtClean="0"/>
          </a:p>
          <a:p>
            <a:pPr>
              <a:buFontTx/>
              <a:buChar char="-"/>
            </a:pPr>
            <a:r>
              <a:rPr lang="en-US" sz="2500" dirty="0" smtClean="0"/>
              <a:t>Validate a </a:t>
            </a:r>
            <a:r>
              <a:rPr lang="en-US" sz="2500" dirty="0" err="1" smtClean="0"/>
              <a:t>CSS</a:t>
            </a:r>
            <a:r>
              <a:rPr lang="en-US" sz="2500" dirty="0" smtClean="0"/>
              <a:t> file from </a:t>
            </a:r>
            <a:r>
              <a:rPr lang="en-US" sz="2500" dirty="0" err="1" smtClean="0"/>
              <a:t>Aptana</a:t>
            </a:r>
            <a:endParaRPr lang="en-US" sz="2500" dirty="0" smtClean="0"/>
          </a:p>
          <a:p>
            <a:pPr lvl="1">
              <a:buFontTx/>
              <a:buChar char="-"/>
            </a:pPr>
            <a:r>
              <a:rPr lang="en-US" sz="2100" dirty="0" smtClean="0"/>
              <a:t>Commands -&gt; </a:t>
            </a:r>
            <a:r>
              <a:rPr lang="en-US" sz="2100" dirty="0" err="1" smtClean="0"/>
              <a:t>CSS</a:t>
            </a:r>
            <a:r>
              <a:rPr lang="en-US" sz="2100" dirty="0" smtClean="0"/>
              <a:t> -&gt; Validate Selected </a:t>
            </a:r>
            <a:r>
              <a:rPr lang="en-US" sz="2100" dirty="0" err="1" smtClean="0"/>
              <a:t>CSS</a:t>
            </a:r>
            <a:r>
              <a:rPr lang="en-US" sz="2100" dirty="0" smtClean="0"/>
              <a:t> (W3C) command.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968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HTML document, syntax</a:t>
            </a:r>
            <a:r>
              <a:rPr lang="en-US" sz="2500" smtClean="0"/>
              <a:t>, attribute</a:t>
            </a: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err="1" smtClean="0"/>
              <a:t>CSS</a:t>
            </a:r>
            <a:r>
              <a:rPr lang="en-US" sz="2500" dirty="0" smtClean="0"/>
              <a:t> rule set, Selector, comment work like HTML document </a:t>
            </a:r>
          </a:p>
          <a:p>
            <a:pPr>
              <a:buFontTx/>
              <a:buChar char="-"/>
            </a:pPr>
            <a:r>
              <a:rPr lang="en-US" sz="2500" dirty="0" smtClean="0"/>
              <a:t>Test and run HTML file on browser</a:t>
            </a:r>
          </a:p>
          <a:p>
            <a:pPr>
              <a:buFontTx/>
              <a:buChar char="-"/>
            </a:pPr>
            <a:r>
              <a:rPr lang="en-US" sz="2500" dirty="0" smtClean="0"/>
              <a:t>Validate </a:t>
            </a:r>
            <a:r>
              <a:rPr lang="en-US" sz="2500" smtClean="0"/>
              <a:t>an CSS </a:t>
            </a:r>
            <a:r>
              <a:rPr lang="en-US" sz="2500" dirty="0" smtClean="0"/>
              <a:t>or </a:t>
            </a:r>
            <a:r>
              <a:rPr lang="en-US" sz="2500" smtClean="0"/>
              <a:t>HTML file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Why we should use CSS for web page?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839200" cy="17526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HTML Syntax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915400" cy="1143000"/>
          </a:xfrm>
        </p:spPr>
        <p:txBody>
          <a:bodyPr/>
          <a:lstStyle/>
          <a:p>
            <a:pPr algn="l"/>
            <a:r>
              <a:rPr lang="en-US" sz="4000" smtClean="0"/>
              <a:t>Basic structure of an HTML document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endParaRPr lang="en-US" sz="2300" smtClean="0"/>
          </a:p>
          <a:p>
            <a:pPr>
              <a:buNone/>
            </a:pPr>
            <a:r>
              <a:rPr lang="en-US" sz="2300" smtClean="0"/>
              <a:t>	An </a:t>
            </a:r>
            <a:r>
              <a:rPr lang="en-US" sz="2300" dirty="0" smtClean="0"/>
              <a:t>HTML document contains HTML element that define the content and structure of a web page.</a:t>
            </a:r>
          </a:p>
          <a:p>
            <a:pPr marL="0" indent="0">
              <a:buNone/>
            </a:pPr>
            <a:endParaRPr lang="en-US" sz="2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2667000"/>
            <a:ext cx="6540725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A simple HTML5 document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1" y="2057400"/>
            <a:ext cx="835750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Code elements and tags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300" smtClean="0"/>
              <a:t>Most </a:t>
            </a:r>
            <a:r>
              <a:rPr lang="en-US" sz="2300" dirty="0" smtClean="0"/>
              <a:t>HTML element have an opening tag, content, and a closing tag. Each tag is coded within a set of brackets (&lt;&gt;)</a:t>
            </a:r>
          </a:p>
          <a:p>
            <a:pPr>
              <a:buFontTx/>
              <a:buChar char="-"/>
            </a:pPr>
            <a:r>
              <a:rPr lang="en-US" sz="2300" dirty="0" smtClean="0"/>
              <a:t>Two elements with opening and closing tags</a:t>
            </a:r>
          </a:p>
          <a:p>
            <a:pPr>
              <a:buFontTx/>
              <a:buChar char="-"/>
            </a:pPr>
            <a:endParaRPr lang="en-US" sz="2300" dirty="0"/>
          </a:p>
          <a:p>
            <a:pPr>
              <a:buFontTx/>
              <a:buChar char="-"/>
            </a:pPr>
            <a:endParaRPr lang="en-US" sz="2300" dirty="0" smtClean="0"/>
          </a:p>
          <a:p>
            <a:pPr>
              <a:buNone/>
            </a:pPr>
            <a:endParaRPr lang="en-US" sz="2300" smtClean="0"/>
          </a:p>
          <a:p>
            <a:pPr>
              <a:buFontTx/>
              <a:buChar char="-"/>
            </a:pPr>
            <a:r>
              <a:rPr lang="en-US" sz="2300" smtClean="0"/>
              <a:t>Two </a:t>
            </a:r>
            <a:r>
              <a:rPr lang="en-US" sz="2300" dirty="0" smtClean="0"/>
              <a:t>empty tags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71800"/>
            <a:ext cx="6163241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24400"/>
            <a:ext cx="722946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Code elements and tags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Correct and incorrect nesting of tags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sz="2300" dirty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69989"/>
            <a:ext cx="5827346" cy="17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How to code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300" smtClean="0"/>
              <a:t>Attributes </a:t>
            </a:r>
            <a:r>
              <a:rPr lang="en-US" sz="2300" dirty="0" smtClean="0"/>
              <a:t>can be coded within opening or empty tags to optional values</a:t>
            </a:r>
          </a:p>
          <a:p>
            <a:pPr>
              <a:buFontTx/>
              <a:buChar char="-"/>
            </a:pPr>
            <a:r>
              <a:rPr lang="en-US" sz="2300" dirty="0" smtClean="0"/>
              <a:t>Opening tag with attributes</a:t>
            </a:r>
          </a:p>
          <a:p>
            <a:pPr lvl="1">
              <a:buFontTx/>
              <a:buChar char="-"/>
            </a:pPr>
            <a:r>
              <a:rPr lang="en-US" sz="2300" dirty="0" smtClean="0"/>
              <a:t>One attribute</a:t>
            </a:r>
            <a:r>
              <a:rPr lang="en-US" sz="2300" smtClean="0"/>
              <a:t>: </a:t>
            </a:r>
          </a:p>
          <a:p>
            <a:pPr lvl="1">
              <a:buNone/>
            </a:pPr>
            <a:r>
              <a:rPr lang="en-US" sz="2300" i="1" smtClean="0">
                <a:latin typeface="Microsoft Sans Serif" pitchFamily="34" charset="0"/>
                <a:cs typeface="Microsoft Sans Serif" pitchFamily="34" charset="0"/>
              </a:rPr>
              <a:t>			</a:t>
            </a:r>
            <a:r>
              <a:rPr lang="en-US" sz="2000" i="1" smtClean="0">
                <a:latin typeface="Microsoft Sans Serif" pitchFamily="34" charset="0"/>
                <a:cs typeface="Microsoft Sans Serif" pitchFamily="34" charset="0"/>
              </a:rPr>
              <a:t>&lt;</a:t>
            </a:r>
            <a:r>
              <a:rPr lang="en-US" sz="2000" i="1" dirty="0" smtClean="0">
                <a:latin typeface="Microsoft Sans Serif" pitchFamily="34" charset="0"/>
                <a:cs typeface="Microsoft Sans Serif" pitchFamily="34" charset="0"/>
              </a:rPr>
              <a:t>a </a:t>
            </a:r>
            <a:r>
              <a:rPr lang="en-US" sz="2000" i="1" dirty="0" err="1" smtClean="0">
                <a:latin typeface="Microsoft Sans Serif" pitchFamily="34" charset="0"/>
                <a:cs typeface="Microsoft Sans Serif" pitchFamily="34" charset="0"/>
              </a:rPr>
              <a:t>href</a:t>
            </a:r>
            <a:r>
              <a:rPr lang="en-US" sz="2000" i="1" dirty="0" smtClean="0">
                <a:latin typeface="Microsoft Sans Serif" pitchFamily="34" charset="0"/>
                <a:cs typeface="Microsoft Sans Serif" pitchFamily="34" charset="0"/>
              </a:rPr>
              <a:t>=“contact.html”&gt;</a:t>
            </a:r>
          </a:p>
          <a:p>
            <a:pPr lvl="1">
              <a:buFontTx/>
              <a:buChar char="-"/>
            </a:pPr>
            <a:r>
              <a:rPr lang="en-US" sz="2300" dirty="0" smtClean="0"/>
              <a:t>Three attribute </a:t>
            </a:r>
            <a:r>
              <a:rPr lang="en-US" sz="2300" smtClean="0"/>
              <a:t>: </a:t>
            </a:r>
          </a:p>
          <a:p>
            <a:pPr lvl="2">
              <a:buNone/>
            </a:pPr>
            <a:r>
              <a:rPr lang="en-US" sz="1900" i="1" smtClean="0">
                <a:latin typeface="Microsoft Sans Serif" pitchFamily="34" charset="0"/>
                <a:cs typeface="Microsoft Sans Serif" pitchFamily="34" charset="0"/>
              </a:rPr>
              <a:t>	</a:t>
            </a:r>
            <a:r>
              <a:rPr lang="en-US" sz="2000" i="1" smtClean="0">
                <a:latin typeface="Microsoft Sans Serif" pitchFamily="34" charset="0"/>
                <a:cs typeface="Microsoft Sans Serif" pitchFamily="34" charset="0"/>
              </a:rPr>
              <a:t>&lt;a href=“contact.html” title=“Click to Contact Us” class=“nav_link”&gt;</a:t>
            </a:r>
            <a:endParaRPr lang="en-US" sz="2000" i="1" dirty="0" smtClean="0">
              <a:latin typeface="Microsoft Sans Serif" pitchFamily="34" charset="0"/>
              <a:cs typeface="Microsoft Sans Serif" pitchFamily="34" charset="0"/>
            </a:endParaRPr>
          </a:p>
          <a:p>
            <a:pPr>
              <a:buFontTx/>
              <a:buChar char="-"/>
            </a:pP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33696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How to code attributes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300" dirty="0"/>
              <a:t>Empty tag with </a:t>
            </a:r>
            <a:r>
              <a:rPr lang="en-US" sz="2300" dirty="0" smtClean="0"/>
              <a:t>attributes: </a:t>
            </a:r>
          </a:p>
          <a:p>
            <a:pPr marL="400050" lvl="1" indent="0">
              <a:buNone/>
            </a:pPr>
            <a:r>
              <a:rPr lang="en-US" sz="1900" i="1" dirty="0" smtClean="0">
                <a:latin typeface="Microsoft Sans Serif" pitchFamily="34" charset="0"/>
                <a:cs typeface="Microsoft Sans Serif" pitchFamily="34" charset="0"/>
              </a:rPr>
              <a:t>&lt;</a:t>
            </a:r>
            <a:r>
              <a:rPr lang="en-US" sz="1900" i="1" dirty="0" err="1" smtClean="0">
                <a:latin typeface="Microsoft Sans Serif" pitchFamily="34" charset="0"/>
                <a:cs typeface="Microsoft Sans Serif" pitchFamily="34" charset="0"/>
              </a:rPr>
              <a:t>img</a:t>
            </a:r>
            <a:r>
              <a:rPr lang="en-US" sz="1900" i="1" dirty="0" smtClean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900" i="1" dirty="0" err="1">
                <a:latin typeface="Microsoft Sans Serif" pitchFamily="34" charset="0"/>
                <a:cs typeface="Microsoft Sans Serif" pitchFamily="34" charset="0"/>
              </a:rPr>
              <a:t>src</a:t>
            </a:r>
            <a:r>
              <a:rPr lang="en-US" sz="1900" i="1" dirty="0">
                <a:latin typeface="Microsoft Sans Serif" pitchFamily="34" charset="0"/>
                <a:cs typeface="Microsoft Sans Serif" pitchFamily="34" charset="0"/>
              </a:rPr>
              <a:t>=“logo.gif” alt=“</a:t>
            </a:r>
            <a:r>
              <a:rPr lang="en-US" sz="1900" i="1" dirty="0" err="1">
                <a:latin typeface="Microsoft Sans Serif" pitchFamily="34" charset="0"/>
                <a:cs typeface="Microsoft Sans Serif" pitchFamily="34" charset="0"/>
              </a:rPr>
              <a:t>Murach</a:t>
            </a:r>
            <a:r>
              <a:rPr lang="en-US" sz="1900" i="1" dirty="0">
                <a:latin typeface="Microsoft Sans Serif" pitchFamily="34" charset="0"/>
                <a:cs typeface="Microsoft Sans Serif" pitchFamily="34" charset="0"/>
              </a:rPr>
              <a:t> logo</a:t>
            </a:r>
            <a:r>
              <a:rPr lang="en-US" sz="1900" i="1" dirty="0" smtClean="0">
                <a:latin typeface="Microsoft Sans Serif" pitchFamily="34" charset="0"/>
                <a:cs typeface="Microsoft Sans Serif" pitchFamily="34" charset="0"/>
              </a:rPr>
              <a:t>”&gt;</a:t>
            </a:r>
          </a:p>
          <a:p>
            <a:pPr>
              <a:buFontTx/>
              <a:buChar char="-"/>
            </a:pPr>
            <a:r>
              <a:rPr lang="en-US" sz="2300" dirty="0" smtClean="0"/>
              <a:t>Boolean attribute</a:t>
            </a:r>
            <a:r>
              <a:rPr lang="en-US" sz="2300" smtClean="0"/>
              <a:t>: </a:t>
            </a:r>
          </a:p>
          <a:p>
            <a:pPr>
              <a:buNone/>
            </a:pPr>
            <a:r>
              <a:rPr lang="en-US" sz="2300" smtClean="0"/>
              <a:t>	</a:t>
            </a:r>
            <a:r>
              <a:rPr lang="en-US" sz="2000" i="1" smtClean="0">
                <a:latin typeface="Microsoft Sans Serif" pitchFamily="34" charset="0"/>
                <a:cs typeface="Microsoft Sans Serif" pitchFamily="34" charset="0"/>
              </a:rPr>
              <a:t>&lt;</a:t>
            </a:r>
            <a:r>
              <a:rPr lang="en-US" sz="2000" i="1" dirty="0" smtClean="0">
                <a:latin typeface="Microsoft Sans Serif" pitchFamily="34" charset="0"/>
                <a:cs typeface="Microsoft Sans Serif" pitchFamily="34" charset="0"/>
              </a:rPr>
              <a:t>input type=“checkbox” name=“</a:t>
            </a:r>
            <a:r>
              <a:rPr lang="en-US" sz="2000" i="1" dirty="0" err="1" smtClean="0">
                <a:latin typeface="Microsoft Sans Serif" pitchFamily="34" charset="0"/>
                <a:cs typeface="Microsoft Sans Serif" pitchFamily="34" charset="0"/>
              </a:rPr>
              <a:t>mailList</a:t>
            </a:r>
            <a:r>
              <a:rPr lang="en-US" sz="2000" i="1" dirty="0" smtClean="0">
                <a:latin typeface="Microsoft Sans Serif" pitchFamily="34" charset="0"/>
                <a:cs typeface="Microsoft Sans Serif" pitchFamily="34" charset="0"/>
              </a:rPr>
              <a:t>” checked&gt;</a:t>
            </a:r>
          </a:p>
          <a:p>
            <a:pPr>
              <a:buFontTx/>
              <a:buChar char="-"/>
            </a:pPr>
            <a:r>
              <a:rPr lang="en-US" sz="2300" dirty="0" smtClean="0"/>
              <a:t>Common attributes for identifying HTML elements</a:t>
            </a:r>
          </a:p>
          <a:p>
            <a:pPr lvl="1">
              <a:buFontTx/>
              <a:buChar char="-"/>
            </a:pPr>
            <a:r>
              <a:rPr lang="en-US" sz="2300" dirty="0" smtClean="0"/>
              <a:t>Opening tag with an id attribute: </a:t>
            </a:r>
            <a:r>
              <a:rPr lang="en-US" sz="2000" i="1" dirty="0" smtClean="0">
                <a:latin typeface="Microsoft Sans Serif" pitchFamily="34" charset="0"/>
                <a:cs typeface="Microsoft Sans Serif" pitchFamily="34" charset="0"/>
              </a:rPr>
              <a:t>&lt;div id=“page”&gt;</a:t>
            </a:r>
          </a:p>
          <a:p>
            <a:pPr lvl="1">
              <a:buFontTx/>
              <a:buChar char="-"/>
            </a:pPr>
            <a:r>
              <a:rPr lang="en-US" sz="2300" dirty="0" smtClean="0"/>
              <a:t>Opening tag with a class attribute: </a:t>
            </a:r>
          </a:p>
          <a:p>
            <a:pPr marL="857250" lvl="2" indent="0">
              <a:buNone/>
            </a:pPr>
            <a:r>
              <a:rPr lang="en-US" sz="2000" dirty="0" smtClean="0">
                <a:latin typeface="Microsoft Sans Serif" pitchFamily="34" charset="0"/>
                <a:cs typeface="Microsoft Sans Serif" pitchFamily="34" charset="0"/>
              </a:rPr>
              <a:t>&lt;a </a:t>
            </a:r>
            <a:r>
              <a:rPr lang="en-US" sz="2000" dirty="0" err="1" smtClean="0">
                <a:latin typeface="Microsoft Sans Serif" pitchFamily="34" charset="0"/>
                <a:cs typeface="Microsoft Sans Serif" pitchFamily="34" charset="0"/>
              </a:rPr>
              <a:t>href</a:t>
            </a:r>
            <a:r>
              <a:rPr lang="en-US" sz="2000" dirty="0" smtClean="0">
                <a:latin typeface="Microsoft Sans Serif" pitchFamily="34" charset="0"/>
                <a:cs typeface="Microsoft Sans Serif" pitchFamily="34" charset="0"/>
              </a:rPr>
              <a:t>=“contact.html” title=“Click to Contact Us” class=“</a:t>
            </a:r>
            <a:r>
              <a:rPr lang="en-US" sz="2000" err="1" smtClean="0">
                <a:latin typeface="Microsoft Sans Serif" pitchFamily="34" charset="0"/>
                <a:cs typeface="Microsoft Sans Serif" pitchFamily="34" charset="0"/>
              </a:rPr>
              <a:t>nav_link</a:t>
            </a:r>
            <a:r>
              <a:rPr lang="en-US" sz="2000" smtClean="0">
                <a:latin typeface="Microsoft Sans Serif" pitchFamily="34" charset="0"/>
                <a:cs typeface="Microsoft Sans Serif" pitchFamily="34" charset="0"/>
              </a:rPr>
              <a:t>”&gt;</a:t>
            </a:r>
            <a:endParaRPr lang="en-US" sz="2000" dirty="0" smtClean="0"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563</Words>
  <Application>Microsoft Office PowerPoint</Application>
  <PresentationFormat>On-screen Show (4:3)</PresentationFormat>
  <Paragraphs>107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Impact</vt:lpstr>
      <vt:lpstr>Microsoft Sans Serif</vt:lpstr>
      <vt:lpstr>Wingdings</vt:lpstr>
      <vt:lpstr>Default Design</vt:lpstr>
      <vt:lpstr>Chapter 2</vt:lpstr>
      <vt:lpstr>Objectives</vt:lpstr>
      <vt:lpstr>PowerPoint Presentation</vt:lpstr>
      <vt:lpstr>Basic structure of an HTML document</vt:lpstr>
      <vt:lpstr>A simple HTML5 document</vt:lpstr>
      <vt:lpstr>Code elements and tags</vt:lpstr>
      <vt:lpstr>Code elements and tags (cont.)</vt:lpstr>
      <vt:lpstr>How to code attributes</vt:lpstr>
      <vt:lpstr>How to code attributes (cont.)</vt:lpstr>
      <vt:lpstr>Comments and whitespace</vt:lpstr>
      <vt:lpstr>PowerPoint Presentation</vt:lpstr>
      <vt:lpstr>CSS rule sets and comments</vt:lpstr>
      <vt:lpstr>CSS rule sets and comments</vt:lpstr>
      <vt:lpstr>Basic selector</vt:lpstr>
      <vt:lpstr>Basic selector</vt:lpstr>
      <vt:lpstr>PowerPoint Presentation</vt:lpstr>
      <vt:lpstr>How to use Brackets  to work with HTML and CSS files</vt:lpstr>
      <vt:lpstr>PowerPoint Presentation</vt:lpstr>
      <vt:lpstr>Test and debug a web page</vt:lpstr>
      <vt:lpstr>Test and debug a web page (cont.)</vt:lpstr>
      <vt:lpstr>Validate an HTML file</vt:lpstr>
      <vt:lpstr>Validate a CSS file</vt:lpstr>
      <vt:lpstr>Validate a CSS file</vt:lpstr>
      <vt:lpstr>Summary</vt:lpstr>
      <vt:lpstr>Discussion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Viet Vy Van</cp:lastModifiedBy>
  <cp:revision>81</cp:revision>
  <dcterms:created xsi:type="dcterms:W3CDTF">2014-02-09T07:44:29Z</dcterms:created>
  <dcterms:modified xsi:type="dcterms:W3CDTF">2018-05-16T13:32:17Z</dcterms:modified>
</cp:coreProperties>
</file>