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E6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89C1-4345-4BC1-BE2F-B9910F4B4CC3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48D5-F0F2-40CB-B904-6EED5BA93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78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89C1-4345-4BC1-BE2F-B9910F4B4CC3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48D5-F0F2-40CB-B904-6EED5BA93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27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89C1-4345-4BC1-BE2F-B9910F4B4CC3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48D5-F0F2-40CB-B904-6EED5BA93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15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89C1-4345-4BC1-BE2F-B9910F4B4CC3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48D5-F0F2-40CB-B904-6EED5BA93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9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89C1-4345-4BC1-BE2F-B9910F4B4CC3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48D5-F0F2-40CB-B904-6EED5BA93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64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89C1-4345-4BC1-BE2F-B9910F4B4CC3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48D5-F0F2-40CB-B904-6EED5BA93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66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89C1-4345-4BC1-BE2F-B9910F4B4CC3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48D5-F0F2-40CB-B904-6EED5BA93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74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89C1-4345-4BC1-BE2F-B9910F4B4CC3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48D5-F0F2-40CB-B904-6EED5BA93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51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89C1-4345-4BC1-BE2F-B9910F4B4CC3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48D5-F0F2-40CB-B904-6EED5BA93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17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89C1-4345-4BC1-BE2F-B9910F4B4CC3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48D5-F0F2-40CB-B904-6EED5BA93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975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89C1-4345-4BC1-BE2F-B9910F4B4CC3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48D5-F0F2-40CB-B904-6EED5BA93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005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B89C1-4345-4BC1-BE2F-B9910F4B4CC3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F48D5-F0F2-40CB-B904-6EED5BA93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72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9600" y="378691"/>
            <a:ext cx="2401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业务背景</a:t>
            </a:r>
            <a:endParaRPr lang="zh-CN" altLang="en-US" sz="3600" dirty="0"/>
          </a:p>
        </p:txBody>
      </p:sp>
      <p:sp>
        <p:nvSpPr>
          <p:cNvPr id="7" name="矩形 6"/>
          <p:cNvSpPr/>
          <p:nvPr/>
        </p:nvSpPr>
        <p:spPr>
          <a:xfrm>
            <a:off x="1366981" y="1452800"/>
            <a:ext cx="891309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AlibabaPuHuiTiR"/>
              </a:rPr>
              <a:t>你作为一个电商创业公司的架构师，负责设计</a:t>
            </a:r>
            <a:r>
              <a:rPr lang="en-US" altLang="zh-CN" dirty="0">
                <a:latin typeface="AlibabaPuHuiTiR"/>
              </a:rPr>
              <a:t>6.18</a:t>
            </a:r>
            <a:r>
              <a:rPr lang="zh-CN" altLang="en-US" dirty="0">
                <a:latin typeface="AlibabaPuHuiTiR"/>
              </a:rPr>
              <a:t>大促秒杀系统的设计，你们的业务模式如下：</a:t>
            </a:r>
          </a:p>
          <a:p>
            <a:r>
              <a:rPr lang="en-US" altLang="zh-CN" dirty="0">
                <a:latin typeface="AlibabaPuHuiTiR"/>
              </a:rPr>
              <a:t>1. </a:t>
            </a:r>
            <a:r>
              <a:rPr lang="zh-CN" altLang="en-US" dirty="0">
                <a:latin typeface="AlibabaPuHuiTiR"/>
              </a:rPr>
              <a:t>你们挑选选品各大电商平台上畅销和好评的商品进行销售，每个品类不超过</a:t>
            </a:r>
            <a:r>
              <a:rPr lang="en-US" altLang="zh-CN" dirty="0">
                <a:latin typeface="AlibabaPuHuiTiR"/>
              </a:rPr>
              <a:t>20</a:t>
            </a:r>
            <a:r>
              <a:rPr lang="zh-CN" altLang="en-US" dirty="0">
                <a:latin typeface="AlibabaPuHuiTiR"/>
              </a:rPr>
              <a:t>个商品，目前做了</a:t>
            </a:r>
            <a:r>
              <a:rPr lang="en-US" altLang="zh-CN" dirty="0">
                <a:latin typeface="AlibabaPuHuiTiR"/>
              </a:rPr>
              <a:t>10</a:t>
            </a:r>
            <a:r>
              <a:rPr lang="zh-CN" altLang="en-US" dirty="0">
                <a:latin typeface="AlibabaPuHuiTiR"/>
              </a:rPr>
              <a:t>个品类；</a:t>
            </a:r>
          </a:p>
          <a:p>
            <a:r>
              <a:rPr lang="en-US" altLang="zh-CN" dirty="0">
                <a:latin typeface="AlibabaPuHuiTiR"/>
              </a:rPr>
              <a:t>2. </a:t>
            </a:r>
            <a:r>
              <a:rPr lang="zh-CN" altLang="en-US" dirty="0">
                <a:latin typeface="AlibabaPuHuiTiR"/>
              </a:rPr>
              <a:t>本次</a:t>
            </a:r>
            <a:r>
              <a:rPr lang="en-US" altLang="zh-CN" dirty="0">
                <a:latin typeface="AlibabaPuHuiTiR"/>
              </a:rPr>
              <a:t>6.18</a:t>
            </a:r>
            <a:r>
              <a:rPr lang="zh-CN" altLang="en-US" dirty="0">
                <a:latin typeface="AlibabaPuHuiTiR"/>
              </a:rPr>
              <a:t>秒杀选择了</a:t>
            </a:r>
            <a:r>
              <a:rPr lang="en-US" altLang="zh-CN" dirty="0">
                <a:latin typeface="AlibabaPuHuiTiR"/>
              </a:rPr>
              <a:t>1000</a:t>
            </a:r>
            <a:r>
              <a:rPr lang="zh-CN" altLang="en-US" dirty="0">
                <a:latin typeface="AlibabaPuHuiTiR"/>
              </a:rPr>
              <a:t>个充电宝，</a:t>
            </a:r>
            <a:r>
              <a:rPr lang="en-US" altLang="zh-CN" dirty="0">
                <a:latin typeface="AlibabaPuHuiTiR"/>
              </a:rPr>
              <a:t>10</a:t>
            </a:r>
            <a:r>
              <a:rPr lang="zh-CN" altLang="en-US" dirty="0">
                <a:latin typeface="AlibabaPuHuiTiR"/>
              </a:rPr>
              <a:t>台</a:t>
            </a:r>
            <a:r>
              <a:rPr lang="en-US" altLang="zh-CN" dirty="0">
                <a:latin typeface="AlibabaPuHuiTiR"/>
              </a:rPr>
              <a:t>iPhone 12 </a:t>
            </a:r>
            <a:r>
              <a:rPr lang="zh-CN" altLang="en-US" dirty="0">
                <a:latin typeface="AlibabaPuHuiTiR"/>
              </a:rPr>
              <a:t>作为秒杀商品；</a:t>
            </a:r>
          </a:p>
          <a:p>
            <a:r>
              <a:rPr lang="en-US" altLang="zh-CN" dirty="0">
                <a:latin typeface="AlibabaPuHuiTiR"/>
              </a:rPr>
              <a:t>3. </a:t>
            </a:r>
            <a:r>
              <a:rPr lang="zh-CN" altLang="en-US" dirty="0">
                <a:latin typeface="AlibabaPuHuiTiR"/>
              </a:rPr>
              <a:t>正常的日活大约</a:t>
            </a:r>
            <a:r>
              <a:rPr lang="en-US" altLang="zh-CN" dirty="0">
                <a:latin typeface="AlibabaPuHuiTiR"/>
              </a:rPr>
              <a:t>100</a:t>
            </a:r>
            <a:r>
              <a:rPr lang="zh-CN" altLang="en-US" dirty="0">
                <a:latin typeface="AlibabaPuHuiTiR"/>
              </a:rPr>
              <a:t>万用户；</a:t>
            </a:r>
          </a:p>
          <a:p>
            <a:r>
              <a:rPr lang="en-US" altLang="zh-CN" dirty="0">
                <a:latin typeface="AlibabaPuHuiTiR"/>
              </a:rPr>
              <a:t>4. </a:t>
            </a:r>
            <a:r>
              <a:rPr lang="zh-CN" altLang="en-US" dirty="0">
                <a:latin typeface="AlibabaPuHuiTiR"/>
              </a:rPr>
              <a:t>老板要求万无一失。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56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9600" y="378691"/>
            <a:ext cx="314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业务基本场景</a:t>
            </a:r>
          </a:p>
        </p:txBody>
      </p:sp>
      <p:sp>
        <p:nvSpPr>
          <p:cNvPr id="6" name="椭圆 5"/>
          <p:cNvSpPr/>
          <p:nvPr/>
        </p:nvSpPr>
        <p:spPr>
          <a:xfrm>
            <a:off x="1422400" y="1777893"/>
            <a:ext cx="1163782" cy="738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注册登陆</a:t>
            </a:r>
            <a:endParaRPr lang="zh-CN" altLang="en-US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530624" y="1777893"/>
            <a:ext cx="1163782" cy="738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商品清单</a:t>
            </a:r>
            <a:endParaRPr lang="zh-CN" altLang="en-US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638848" y="1777893"/>
            <a:ext cx="1163782" cy="738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秒杀</a:t>
            </a:r>
            <a:endParaRPr lang="zh-CN" altLang="en-US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747072" y="1777893"/>
            <a:ext cx="1163782" cy="738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订单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422399" y="2886256"/>
            <a:ext cx="9171022" cy="28141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1. </a:t>
            </a:r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主要渠道为自有</a:t>
            </a:r>
            <a:r>
              <a:rPr lang="en-US" altLang="zh-CN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app</a:t>
            </a:r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，只有</a:t>
            </a:r>
            <a:r>
              <a:rPr lang="en-US" altLang="zh-CN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App</a:t>
            </a:r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用户登陆之后，才能参加秒杀活动。</a:t>
            </a:r>
            <a:endParaRPr lang="en-US" altLang="zh-CN" dirty="0" smtClean="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2. App</a:t>
            </a:r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的新用户注册在活动开始之前已完成，在秒杀活动开始之前，引导用户实现注册。</a:t>
            </a:r>
            <a:endParaRPr lang="en-US" altLang="zh-CN" dirty="0" smtClean="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3. </a:t>
            </a:r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商城展示秒杀活动的入口业面，列出活动商品清单。用户在商品清单上进行浏览。</a:t>
            </a:r>
            <a:endParaRPr lang="en-US" altLang="zh-CN" dirty="0" smtClean="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4.</a:t>
            </a:r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点击商品详情业面，可以展示商品秒杀按钮，活动开始之前显示秒杀未开始。</a:t>
            </a:r>
            <a:endParaRPr lang="en-US" altLang="zh-CN" dirty="0" smtClean="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4. </a:t>
            </a:r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活动开始之后，点击按钮开始秒杀。</a:t>
            </a:r>
            <a:endParaRPr lang="en-US" altLang="zh-CN" dirty="0" smtClean="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5. </a:t>
            </a:r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秒杀商品库存为</a:t>
            </a:r>
            <a:r>
              <a:rPr lang="en-US" altLang="zh-CN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后，商品秒杀按钮置灰，显示秒杀活动已结束。</a:t>
            </a:r>
            <a:endParaRPr lang="en-US" altLang="zh-CN" dirty="0" smtClean="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6. </a:t>
            </a:r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秒杀成功的用户，可以进行支付。</a:t>
            </a:r>
            <a:endParaRPr lang="zh-CN" altLang="en-US" dirty="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cxnSp>
        <p:nvCxnSpPr>
          <p:cNvPr id="11" name="直接箭头连接符 10"/>
          <p:cNvCxnSpPr>
            <a:stCxn id="6" idx="6"/>
            <a:endCxn id="7" idx="2"/>
          </p:cNvCxnSpPr>
          <p:nvPr/>
        </p:nvCxnSpPr>
        <p:spPr>
          <a:xfrm>
            <a:off x="2586182" y="2147348"/>
            <a:ext cx="944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6"/>
            <a:endCxn id="8" idx="2"/>
          </p:cNvCxnSpPr>
          <p:nvPr/>
        </p:nvCxnSpPr>
        <p:spPr>
          <a:xfrm>
            <a:off x="4694406" y="2147348"/>
            <a:ext cx="944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6"/>
            <a:endCxn id="9" idx="2"/>
          </p:cNvCxnSpPr>
          <p:nvPr/>
        </p:nvCxnSpPr>
        <p:spPr>
          <a:xfrm>
            <a:off x="6802630" y="2147348"/>
            <a:ext cx="944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9855298" y="1777893"/>
            <a:ext cx="1163782" cy="738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支付</a:t>
            </a:r>
          </a:p>
        </p:txBody>
      </p:sp>
      <p:cxnSp>
        <p:nvCxnSpPr>
          <p:cNvPr id="17" name="直接箭头连接符 16"/>
          <p:cNvCxnSpPr>
            <a:stCxn id="9" idx="6"/>
            <a:endCxn id="15" idx="2"/>
          </p:cNvCxnSpPr>
          <p:nvPr/>
        </p:nvCxnSpPr>
        <p:spPr>
          <a:xfrm>
            <a:off x="8910854" y="2147348"/>
            <a:ext cx="944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88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9600" y="378691"/>
            <a:ext cx="314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用户性能估算</a:t>
            </a:r>
            <a:endParaRPr lang="zh-CN" altLang="en-US" sz="3600" dirty="0"/>
          </a:p>
        </p:txBody>
      </p:sp>
      <p:sp>
        <p:nvSpPr>
          <p:cNvPr id="6" name="椭圆 5"/>
          <p:cNvSpPr/>
          <p:nvPr/>
        </p:nvSpPr>
        <p:spPr>
          <a:xfrm>
            <a:off x="1422400" y="1777893"/>
            <a:ext cx="1163782" cy="738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注册登陆</a:t>
            </a:r>
            <a:endParaRPr lang="zh-CN" altLang="en-US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530624" y="1777893"/>
            <a:ext cx="1163782" cy="738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商品清单</a:t>
            </a:r>
            <a:endParaRPr lang="zh-CN" altLang="en-US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638848" y="1777893"/>
            <a:ext cx="1163782" cy="738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秒杀</a:t>
            </a:r>
            <a:endParaRPr lang="zh-CN" altLang="en-US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747072" y="1777893"/>
            <a:ext cx="1163782" cy="738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订单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422398" y="2886256"/>
            <a:ext cx="9209933" cy="325189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商城日活</a:t>
            </a:r>
            <a:r>
              <a:rPr lang="en-US" altLang="zh-CN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100</a:t>
            </a:r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万，在秒杀活动开始的时候，考虑到会进行促活拉新，一般情况下都会通过营销活动来增加用户。因此会唤醒大部分沉睡用户，另外还得加上新增用户。考虑到商家营销的力度，按</a:t>
            </a:r>
            <a:r>
              <a:rPr lang="en-US" altLang="zh-CN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倍计算。按照</a:t>
            </a:r>
            <a:r>
              <a:rPr lang="en-US" altLang="zh-CN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28</a:t>
            </a:r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原则，其中</a:t>
            </a:r>
            <a:r>
              <a:rPr lang="en-US" altLang="zh-CN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80%</a:t>
            </a:r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的用户可能会参与秒杀，那么参与秒杀的用户就是</a:t>
            </a:r>
            <a:r>
              <a:rPr lang="en-US" altLang="zh-CN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400</a:t>
            </a:r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万。</a:t>
            </a:r>
            <a:endParaRPr lang="en-US" altLang="zh-CN" dirty="0" smtClean="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通常情况下，会在秒杀开始前</a:t>
            </a:r>
            <a:r>
              <a:rPr lang="en-US" altLang="zh-CN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30</a:t>
            </a:r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分种陆续有人登陆，在秒杀活动开始的前</a:t>
            </a:r>
            <a:r>
              <a:rPr lang="en-US" altLang="zh-CN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秒，会达到商品清单业面刷新的峰值。</a:t>
            </a:r>
            <a:r>
              <a:rPr lang="en-US" altLang="zh-CN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400</a:t>
            </a:r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万用户会陆续在</a:t>
            </a:r>
            <a:r>
              <a:rPr lang="en-US" altLang="zh-CN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分钟内刷新商品列表开启秒杀倒计时。平均</a:t>
            </a:r>
            <a:r>
              <a:rPr lang="en-US" altLang="zh-CN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QPS</a:t>
            </a:r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为：</a:t>
            </a:r>
            <a:r>
              <a:rPr lang="en-US" altLang="zh-CN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400</a:t>
            </a:r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万</a:t>
            </a:r>
            <a:r>
              <a:rPr lang="en-US" altLang="zh-CN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/60s = 66.7k/s</a:t>
            </a:r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秒</a:t>
            </a:r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杀业面会采用前端限流，那么通常情况下，会将请求下降到</a:t>
            </a:r>
            <a:r>
              <a:rPr lang="en-US" altLang="zh-CN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10%</a:t>
            </a:r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，因此在最后一秒内，秒杀的瞬间</a:t>
            </a:r>
            <a:r>
              <a:rPr lang="en-US" altLang="zh-CN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TPS</a:t>
            </a:r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为 </a:t>
            </a:r>
            <a:r>
              <a:rPr lang="en-US" altLang="zh-CN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400</a:t>
            </a:r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万</a:t>
            </a:r>
            <a:r>
              <a:rPr lang="en-US" altLang="zh-CN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/10 = 400k/s</a:t>
            </a:r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42900" indent="-342900">
              <a:buAutoNum type="arabicPeriod"/>
            </a:pPr>
            <a:endParaRPr lang="en-US" altLang="zh-CN" dirty="0" smtClean="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cxnSp>
        <p:nvCxnSpPr>
          <p:cNvPr id="11" name="直接箭头连接符 10"/>
          <p:cNvCxnSpPr>
            <a:stCxn id="6" idx="6"/>
            <a:endCxn id="7" idx="2"/>
          </p:cNvCxnSpPr>
          <p:nvPr/>
        </p:nvCxnSpPr>
        <p:spPr>
          <a:xfrm>
            <a:off x="2586182" y="2147348"/>
            <a:ext cx="944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6"/>
            <a:endCxn id="8" idx="2"/>
          </p:cNvCxnSpPr>
          <p:nvPr/>
        </p:nvCxnSpPr>
        <p:spPr>
          <a:xfrm>
            <a:off x="4694406" y="2147348"/>
            <a:ext cx="944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6"/>
            <a:endCxn id="9" idx="2"/>
          </p:cNvCxnSpPr>
          <p:nvPr/>
        </p:nvCxnSpPr>
        <p:spPr>
          <a:xfrm>
            <a:off x="6802630" y="2147348"/>
            <a:ext cx="944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9855298" y="1777893"/>
            <a:ext cx="1163782" cy="738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支付</a:t>
            </a:r>
          </a:p>
        </p:txBody>
      </p:sp>
      <p:cxnSp>
        <p:nvCxnSpPr>
          <p:cNvPr id="17" name="直接箭头连接符 16"/>
          <p:cNvCxnSpPr>
            <a:stCxn id="9" idx="6"/>
            <a:endCxn id="15" idx="2"/>
          </p:cNvCxnSpPr>
          <p:nvPr/>
        </p:nvCxnSpPr>
        <p:spPr>
          <a:xfrm>
            <a:off x="8910854" y="2147348"/>
            <a:ext cx="944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11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9600" y="378691"/>
            <a:ext cx="314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存储性能估算</a:t>
            </a:r>
            <a:endParaRPr lang="zh-CN" altLang="en-US" sz="3600" dirty="0"/>
          </a:p>
        </p:txBody>
      </p:sp>
      <p:sp>
        <p:nvSpPr>
          <p:cNvPr id="6" name="椭圆 5"/>
          <p:cNvSpPr/>
          <p:nvPr/>
        </p:nvSpPr>
        <p:spPr>
          <a:xfrm>
            <a:off x="1422400" y="1777893"/>
            <a:ext cx="1163782" cy="738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注册登陆</a:t>
            </a:r>
            <a:endParaRPr lang="zh-CN" altLang="en-US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530624" y="1777893"/>
            <a:ext cx="1163782" cy="738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商品清单</a:t>
            </a:r>
            <a:endParaRPr lang="zh-CN" altLang="en-US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638848" y="1777893"/>
            <a:ext cx="1163782" cy="738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秒杀</a:t>
            </a:r>
            <a:endParaRPr lang="zh-CN" altLang="en-US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747072" y="1777893"/>
            <a:ext cx="1163782" cy="738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订单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422400" y="2886257"/>
            <a:ext cx="9404485" cy="36896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注册登陆：预计活动当日会有</a:t>
            </a:r>
            <a:r>
              <a:rPr lang="en-US" altLang="zh-CN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500</a:t>
            </a:r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万用户登陆，存量用户会大于这个量。</a:t>
            </a:r>
            <a:endParaRPr lang="en-US" altLang="zh-CN" dirty="0" smtClean="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商品清单：</a:t>
            </a:r>
            <a:r>
              <a:rPr lang="en-US" altLang="zh-CN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商品页面：</a:t>
            </a:r>
            <a:r>
              <a:rPr lang="en-US" altLang="zh-CN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个品种*</a:t>
            </a:r>
            <a:r>
              <a:rPr lang="en-US" altLang="zh-CN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20</a:t>
            </a:r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个商品</a:t>
            </a:r>
            <a:r>
              <a:rPr lang="en-US" altLang="zh-CN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= 200 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3.   </a:t>
            </a:r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秒杀页面：</a:t>
            </a:r>
            <a:r>
              <a:rPr lang="en-US" altLang="zh-CN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秒杀页面：</a:t>
            </a:r>
            <a:r>
              <a:rPr lang="en-US" altLang="zh-CN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1000</a:t>
            </a:r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个充电宝 </a:t>
            </a:r>
            <a:r>
              <a:rPr lang="en-US" altLang="zh-CN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+ 10</a:t>
            </a:r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个</a:t>
            </a:r>
            <a:r>
              <a:rPr lang="en-US" altLang="zh-CN" dirty="0" err="1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iphone</a:t>
            </a:r>
            <a:r>
              <a:rPr lang="en-US" altLang="zh-CN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= 1010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4.   </a:t>
            </a:r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订单页面：</a:t>
            </a:r>
            <a:r>
              <a:rPr lang="en-US" altLang="zh-CN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订单数量：</a:t>
            </a:r>
            <a:r>
              <a:rPr lang="en-US" altLang="zh-CN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1010</a:t>
            </a:r>
          </a:p>
          <a:p>
            <a:pPr marL="342900" indent="-342900">
              <a:buAutoNum type="arabicPeriod" startAt="5"/>
            </a:pPr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支付页面：</a:t>
            </a:r>
            <a:r>
              <a:rPr lang="en-US" altLang="zh-CN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支付数量：</a:t>
            </a:r>
            <a:r>
              <a:rPr lang="en-US" altLang="zh-CN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1010</a:t>
            </a:r>
          </a:p>
          <a:p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注册登陆可以是当前已经落地的微服务来负责，数据采用</a:t>
            </a:r>
            <a:r>
              <a:rPr lang="en-US" altLang="zh-CN" dirty="0" err="1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mysql</a:t>
            </a:r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分库分表存储，冷热数据需要使用缓存。</a:t>
            </a:r>
            <a:endParaRPr lang="en-US" altLang="zh-CN" dirty="0" smtClean="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秒</a:t>
            </a:r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杀的商品、订单</a:t>
            </a:r>
            <a:r>
              <a:rPr lang="zh-CN" altLang="en-US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数据</a:t>
            </a:r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量不大，采用</a:t>
            </a:r>
            <a:r>
              <a:rPr lang="en-US" altLang="zh-CN" dirty="0" err="1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Mysql</a:t>
            </a:r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主从即可。秒杀的商品数据以及库存数量需要在</a:t>
            </a:r>
            <a:r>
              <a:rPr lang="en-US" altLang="zh-CN" dirty="0" err="1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Redis</a:t>
            </a:r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中缓存。</a:t>
            </a:r>
            <a:endParaRPr lang="en-US" altLang="zh-CN" dirty="0" smtClean="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秒</a:t>
            </a:r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杀的请求，需要在</a:t>
            </a:r>
            <a:r>
              <a:rPr lang="en-US" altLang="zh-CN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MQ</a:t>
            </a:r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中进行排队，只有排在前面的数据才能抢到商品，因此</a:t>
            </a:r>
            <a:r>
              <a:rPr lang="en-US" altLang="zh-CN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MQ</a:t>
            </a:r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队列的长度可以略大于订单的数量，设计为订单数量的</a:t>
            </a:r>
            <a:r>
              <a:rPr lang="en-US" altLang="zh-CN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倍，在</a:t>
            </a:r>
            <a:r>
              <a:rPr lang="en-US" altLang="zh-CN" dirty="0" err="1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redis</a:t>
            </a:r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中分为两个 队列存储。长度为</a:t>
            </a:r>
            <a:r>
              <a:rPr lang="en-US" altLang="zh-CN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10000</a:t>
            </a:r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100</a:t>
            </a:r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。当秒杀队列长度大于阈值，直接返回失败。</a:t>
            </a:r>
            <a:endParaRPr lang="en-US" altLang="zh-CN" dirty="0" smtClean="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cxnSp>
        <p:nvCxnSpPr>
          <p:cNvPr id="11" name="直接箭头连接符 10"/>
          <p:cNvCxnSpPr>
            <a:stCxn id="6" idx="6"/>
            <a:endCxn id="7" idx="2"/>
          </p:cNvCxnSpPr>
          <p:nvPr/>
        </p:nvCxnSpPr>
        <p:spPr>
          <a:xfrm>
            <a:off x="2586182" y="2147348"/>
            <a:ext cx="944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6"/>
            <a:endCxn id="8" idx="2"/>
          </p:cNvCxnSpPr>
          <p:nvPr/>
        </p:nvCxnSpPr>
        <p:spPr>
          <a:xfrm>
            <a:off x="4694406" y="2147348"/>
            <a:ext cx="944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6"/>
            <a:endCxn id="9" idx="2"/>
          </p:cNvCxnSpPr>
          <p:nvPr/>
        </p:nvCxnSpPr>
        <p:spPr>
          <a:xfrm>
            <a:off x="6802630" y="2147348"/>
            <a:ext cx="944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9855298" y="1777893"/>
            <a:ext cx="1163782" cy="738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支付</a:t>
            </a:r>
          </a:p>
        </p:txBody>
      </p:sp>
      <p:cxnSp>
        <p:nvCxnSpPr>
          <p:cNvPr id="17" name="直接箭头连接符 16"/>
          <p:cNvCxnSpPr>
            <a:stCxn id="9" idx="6"/>
            <a:endCxn id="15" idx="2"/>
          </p:cNvCxnSpPr>
          <p:nvPr/>
        </p:nvCxnSpPr>
        <p:spPr>
          <a:xfrm>
            <a:off x="8910854" y="2147348"/>
            <a:ext cx="944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0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圆角矩形 34"/>
          <p:cNvSpPr/>
          <p:nvPr/>
        </p:nvSpPr>
        <p:spPr>
          <a:xfrm>
            <a:off x="5758774" y="1760707"/>
            <a:ext cx="4620639" cy="33074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9600" y="378691"/>
            <a:ext cx="314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存储架构设计</a:t>
            </a:r>
            <a:endParaRPr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994" y="2617962"/>
            <a:ext cx="1258921" cy="125892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232" y="2617962"/>
            <a:ext cx="1258921" cy="125892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786" y="2284378"/>
            <a:ext cx="1011678" cy="101167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118" y="2284378"/>
            <a:ext cx="1011678" cy="101167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356" y="2284378"/>
            <a:ext cx="1011678" cy="101167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53994" y="3876883"/>
            <a:ext cx="118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主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482232" y="3862696"/>
            <a:ext cx="118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备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786" y="3774822"/>
            <a:ext cx="1011678" cy="101167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118" y="3774822"/>
            <a:ext cx="1011678" cy="101167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356" y="3789009"/>
            <a:ext cx="1011678" cy="1011678"/>
          </a:xfrm>
          <a:prstGeom prst="rect">
            <a:avLst/>
          </a:prstGeom>
        </p:spPr>
      </p:pic>
      <p:cxnSp>
        <p:nvCxnSpPr>
          <p:cNvPr id="16" name="直接箭头连接符 15"/>
          <p:cNvCxnSpPr>
            <a:stCxn id="5" idx="3"/>
            <a:endCxn id="6" idx="1"/>
          </p:cNvCxnSpPr>
          <p:nvPr/>
        </p:nvCxnSpPr>
        <p:spPr>
          <a:xfrm>
            <a:off x="2812915" y="3247423"/>
            <a:ext cx="6693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  <a:endCxn id="13" idx="0"/>
          </p:cNvCxnSpPr>
          <p:nvPr/>
        </p:nvCxnSpPr>
        <p:spPr>
          <a:xfrm>
            <a:off x="6585625" y="3296056"/>
            <a:ext cx="1488332" cy="4787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2"/>
            <a:endCxn id="14" idx="0"/>
          </p:cNvCxnSpPr>
          <p:nvPr/>
        </p:nvCxnSpPr>
        <p:spPr>
          <a:xfrm>
            <a:off x="6585625" y="3296056"/>
            <a:ext cx="2908570" cy="49295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2"/>
            <a:endCxn id="12" idx="0"/>
          </p:cNvCxnSpPr>
          <p:nvPr/>
        </p:nvCxnSpPr>
        <p:spPr>
          <a:xfrm>
            <a:off x="6585625" y="3296056"/>
            <a:ext cx="0" cy="4787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2"/>
            <a:endCxn id="12" idx="0"/>
          </p:cNvCxnSpPr>
          <p:nvPr/>
        </p:nvCxnSpPr>
        <p:spPr>
          <a:xfrm flipH="1">
            <a:off x="6585625" y="3296056"/>
            <a:ext cx="1488332" cy="4787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</p:cNvCxnSpPr>
          <p:nvPr/>
        </p:nvCxnSpPr>
        <p:spPr>
          <a:xfrm flipH="1">
            <a:off x="6653719" y="3296056"/>
            <a:ext cx="2840476" cy="4787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9" idx="2"/>
            <a:endCxn id="13" idx="0"/>
          </p:cNvCxnSpPr>
          <p:nvPr/>
        </p:nvCxnSpPr>
        <p:spPr>
          <a:xfrm flipH="1">
            <a:off x="8073957" y="3296056"/>
            <a:ext cx="1420238" cy="4787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8" idx="2"/>
            <a:endCxn id="13" idx="0"/>
          </p:cNvCxnSpPr>
          <p:nvPr/>
        </p:nvCxnSpPr>
        <p:spPr>
          <a:xfrm>
            <a:off x="8073957" y="3296056"/>
            <a:ext cx="0" cy="478766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8" idx="2"/>
            <a:endCxn id="14" idx="0"/>
          </p:cNvCxnSpPr>
          <p:nvPr/>
        </p:nvCxnSpPr>
        <p:spPr>
          <a:xfrm>
            <a:off x="8073957" y="3296056"/>
            <a:ext cx="1420238" cy="49295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9" idx="2"/>
            <a:endCxn id="14" idx="0"/>
          </p:cNvCxnSpPr>
          <p:nvPr/>
        </p:nvCxnSpPr>
        <p:spPr>
          <a:xfrm>
            <a:off x="9494195" y="3296056"/>
            <a:ext cx="0" cy="492953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140101" y="1792236"/>
            <a:ext cx="201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Redis</a:t>
            </a:r>
            <a:r>
              <a:rPr lang="en-US" altLang="zh-CN" dirty="0" smtClean="0"/>
              <a:t> Cluster 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1206229" y="1760707"/>
            <a:ext cx="3832698" cy="33074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2403474" y="1803836"/>
            <a:ext cx="143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Mysql</a:t>
            </a:r>
            <a:r>
              <a:rPr lang="en-US" altLang="zh-CN" dirty="0" smtClean="0"/>
              <a:t> 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2655316" y="2871138"/>
            <a:ext cx="1152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数据复制</a:t>
            </a:r>
            <a:endParaRPr lang="zh-CN" altLang="en-US" sz="1400" dirty="0"/>
          </a:p>
        </p:txBody>
      </p:sp>
      <p:cxnSp>
        <p:nvCxnSpPr>
          <p:cNvPr id="42" name="直接箭头连接符 41"/>
          <p:cNvCxnSpPr>
            <a:stCxn id="38" idx="3"/>
            <a:endCxn id="35" idx="1"/>
          </p:cNvCxnSpPr>
          <p:nvPr/>
        </p:nvCxnSpPr>
        <p:spPr>
          <a:xfrm>
            <a:off x="5038927" y="3414409"/>
            <a:ext cx="71984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128099" y="3021139"/>
            <a:ext cx="566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同步</a:t>
            </a:r>
            <a:endParaRPr lang="zh-CN" altLang="en-US" sz="1400" dirty="0"/>
          </a:p>
        </p:txBody>
      </p:sp>
      <p:sp>
        <p:nvSpPr>
          <p:cNvPr id="44" name="圆角矩形 43"/>
          <p:cNvSpPr/>
          <p:nvPr/>
        </p:nvSpPr>
        <p:spPr>
          <a:xfrm>
            <a:off x="1206230" y="5265266"/>
            <a:ext cx="9173184" cy="13106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zh-CN" dirty="0" err="1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Mysql</a:t>
            </a:r>
            <a:r>
              <a:rPr lang="en-US" altLang="zh-CN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采用主从来存储秒杀的订单数据、商品数据、支付数据。</a:t>
            </a:r>
            <a:endParaRPr lang="en-US" altLang="zh-CN" dirty="0" smtClean="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42900" indent="-342900">
              <a:buAutoNum type="arabicPeriod"/>
            </a:pPr>
            <a:r>
              <a:rPr lang="en-US" altLang="zh-CN" dirty="0" err="1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Redis</a:t>
            </a:r>
            <a:r>
              <a:rPr lang="en-US" altLang="zh-CN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Cluster</a:t>
            </a:r>
            <a:r>
              <a:rPr lang="zh-CN" altLang="en-US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存储商品数据，以及进行秒杀数据。数据要存储多个副本，以应对来自前端的请求。单节点的</a:t>
            </a:r>
            <a:r>
              <a:rPr lang="en-US" altLang="zh-CN" dirty="0" err="1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redis</a:t>
            </a:r>
            <a:r>
              <a:rPr lang="en-US" altLang="zh-CN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QPS</a:t>
            </a:r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约为</a:t>
            </a:r>
            <a:r>
              <a:rPr lang="en-US" altLang="zh-CN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万。因此考虑到最大的</a:t>
            </a:r>
            <a:r>
              <a:rPr lang="en-US" altLang="zh-CN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TPS</a:t>
            </a:r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为</a:t>
            </a:r>
            <a:r>
              <a:rPr lang="en-US" altLang="zh-CN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40</a:t>
            </a:r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万，因此大值需要</a:t>
            </a:r>
            <a:r>
              <a:rPr lang="en-US" altLang="zh-CN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个节点。考虑到万无一失，</a:t>
            </a:r>
            <a:r>
              <a:rPr lang="en-US" altLang="zh-CN" dirty="0" err="1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redis</a:t>
            </a:r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为</a:t>
            </a:r>
            <a:r>
              <a:rPr lang="en-US" altLang="zh-CN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9</a:t>
            </a:r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个节点组成的</a:t>
            </a:r>
            <a:r>
              <a:rPr lang="en-US" altLang="zh-CN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cluster</a:t>
            </a:r>
            <a:r>
              <a:rPr lang="zh-CN" altLang="en-US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971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3797" y="397738"/>
            <a:ext cx="3726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计算</a:t>
            </a:r>
            <a:r>
              <a:rPr lang="zh-CN" altLang="en-US" sz="3600" dirty="0" smtClean="0"/>
              <a:t>架构设计</a:t>
            </a:r>
            <a:r>
              <a:rPr lang="en-US" altLang="zh-CN" sz="3600" dirty="0" smtClean="0"/>
              <a:t>-</a:t>
            </a:r>
          </a:p>
          <a:p>
            <a:r>
              <a:rPr lang="zh-CN" altLang="en-US" sz="3600" dirty="0" smtClean="0"/>
              <a:t>负载均衡</a:t>
            </a:r>
            <a:endParaRPr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530" y="0"/>
            <a:ext cx="629227" cy="62922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89523" y="629227"/>
            <a:ext cx="912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App</a:t>
            </a:r>
            <a:r>
              <a:rPr lang="zh-CN" altLang="en-US" sz="1600" dirty="0" smtClean="0"/>
              <a:t>端</a:t>
            </a:r>
            <a:endParaRPr lang="zh-CN" altLang="en-US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106" y="6096"/>
            <a:ext cx="629227" cy="62922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607499" y="629227"/>
            <a:ext cx="900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App</a:t>
            </a:r>
            <a:r>
              <a:rPr lang="zh-CN" altLang="en-US" sz="1600" dirty="0" smtClean="0"/>
              <a:t>端</a:t>
            </a:r>
            <a:endParaRPr lang="zh-CN" altLang="en-US" sz="1600" dirty="0"/>
          </a:p>
        </p:txBody>
      </p:sp>
      <p:sp>
        <p:nvSpPr>
          <p:cNvPr id="10" name="文本框 9"/>
          <p:cNvSpPr txBox="1"/>
          <p:nvPr/>
        </p:nvSpPr>
        <p:spPr>
          <a:xfrm>
            <a:off x="6881764" y="635461"/>
            <a:ext cx="945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App</a:t>
            </a:r>
            <a:r>
              <a:rPr lang="zh-CN" altLang="en-US" sz="1600" dirty="0" smtClean="0"/>
              <a:t>端</a:t>
            </a:r>
            <a:endParaRPr lang="zh-CN" altLang="en-US" sz="16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889" y="1235951"/>
            <a:ext cx="764018" cy="76401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862" y="1235951"/>
            <a:ext cx="764018" cy="76401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014573" y="1907605"/>
            <a:ext cx="544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LVS</a:t>
            </a:r>
            <a:endParaRPr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6610555" y="1907605"/>
            <a:ext cx="730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LVS</a:t>
            </a:r>
            <a:endParaRPr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575208" y="1630637"/>
            <a:ext cx="934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keeplived</a:t>
            </a:r>
            <a:endParaRPr lang="zh-CN" altLang="en-US" sz="1200" dirty="0"/>
          </a:p>
        </p:txBody>
      </p:sp>
      <p:sp>
        <p:nvSpPr>
          <p:cNvPr id="16" name="圆角矩形 15"/>
          <p:cNvSpPr/>
          <p:nvPr/>
        </p:nvSpPr>
        <p:spPr>
          <a:xfrm>
            <a:off x="4664821" y="1258455"/>
            <a:ext cx="2755088" cy="8878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587907" y="1241544"/>
            <a:ext cx="934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Virtual IP1</a:t>
            </a:r>
            <a:endParaRPr lang="zh-CN" altLang="en-US" sz="1200" dirty="0"/>
          </a:p>
        </p:txBody>
      </p:sp>
      <p:cxnSp>
        <p:nvCxnSpPr>
          <p:cNvPr id="18" name="肘形连接符 17"/>
          <p:cNvCxnSpPr>
            <a:stCxn id="6" idx="2"/>
            <a:endCxn id="17" idx="0"/>
          </p:cNvCxnSpPr>
          <p:nvPr/>
        </p:nvCxnSpPr>
        <p:spPr>
          <a:xfrm rot="16200000" flipH="1">
            <a:off x="5263500" y="449978"/>
            <a:ext cx="273763" cy="1309368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8" idx="2"/>
            <a:endCxn id="17" idx="0"/>
          </p:cNvCxnSpPr>
          <p:nvPr/>
        </p:nvCxnSpPr>
        <p:spPr>
          <a:xfrm rot="5400000">
            <a:off x="5919638" y="1103208"/>
            <a:ext cx="273763" cy="2908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0" idx="2"/>
            <a:endCxn id="17" idx="0"/>
          </p:cNvCxnSpPr>
          <p:nvPr/>
        </p:nvCxnSpPr>
        <p:spPr>
          <a:xfrm rot="5400000">
            <a:off x="6571015" y="458066"/>
            <a:ext cx="267529" cy="1299427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2760048" y="2300128"/>
            <a:ext cx="6570832" cy="75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039" y="2368480"/>
            <a:ext cx="402712" cy="40271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340" y="2361742"/>
            <a:ext cx="409450" cy="40945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506" y="2380030"/>
            <a:ext cx="397084" cy="397084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3363736" y="2713944"/>
            <a:ext cx="732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nginx</a:t>
            </a:r>
            <a:endParaRPr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5775073" y="2715644"/>
            <a:ext cx="732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nginx</a:t>
            </a:r>
            <a:endParaRPr lang="zh-CN" alt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8080276" y="2742787"/>
            <a:ext cx="732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nginx</a:t>
            </a:r>
            <a:endParaRPr lang="zh-CN" altLang="en-US" sz="1400" dirty="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5607499" y="1588166"/>
            <a:ext cx="813955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6" idx="2"/>
            <a:endCxn id="21" idx="0"/>
          </p:cNvCxnSpPr>
          <p:nvPr/>
        </p:nvCxnSpPr>
        <p:spPr>
          <a:xfrm>
            <a:off x="6042365" y="2146349"/>
            <a:ext cx="3099" cy="15377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2760048" y="3204343"/>
            <a:ext cx="4557099" cy="8126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900" y="3267611"/>
            <a:ext cx="449533" cy="449533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898" y="3267610"/>
            <a:ext cx="449533" cy="449533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34" y="3267609"/>
            <a:ext cx="449533" cy="449533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110" y="3267135"/>
            <a:ext cx="449533" cy="44953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182178" y="3740003"/>
            <a:ext cx="825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服务网关</a:t>
            </a:r>
            <a:endParaRPr lang="zh-CN" altLang="en-US" sz="1200" dirty="0"/>
          </a:p>
        </p:txBody>
      </p:sp>
      <p:sp>
        <p:nvSpPr>
          <p:cNvPr id="36" name="文本框 35"/>
          <p:cNvSpPr txBox="1"/>
          <p:nvPr/>
        </p:nvSpPr>
        <p:spPr>
          <a:xfrm>
            <a:off x="4178658" y="3740003"/>
            <a:ext cx="825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服务网关</a:t>
            </a:r>
            <a:endParaRPr lang="zh-CN" altLang="en-US" sz="1200" dirty="0"/>
          </a:p>
        </p:txBody>
      </p:sp>
      <p:sp>
        <p:nvSpPr>
          <p:cNvPr id="37" name="文本框 36"/>
          <p:cNvSpPr txBox="1"/>
          <p:nvPr/>
        </p:nvSpPr>
        <p:spPr>
          <a:xfrm>
            <a:off x="5332075" y="3731659"/>
            <a:ext cx="825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服务网关</a:t>
            </a:r>
            <a:endParaRPr lang="zh-CN" altLang="en-US" sz="1200" dirty="0"/>
          </a:p>
        </p:txBody>
      </p:sp>
      <p:sp>
        <p:nvSpPr>
          <p:cNvPr id="38" name="文本框 37"/>
          <p:cNvSpPr txBox="1"/>
          <p:nvPr/>
        </p:nvSpPr>
        <p:spPr>
          <a:xfrm>
            <a:off x="6394308" y="3740003"/>
            <a:ext cx="825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服务网关</a:t>
            </a:r>
            <a:endParaRPr lang="zh-CN" altLang="en-US" sz="1200" dirty="0"/>
          </a:p>
        </p:txBody>
      </p:sp>
      <p:sp>
        <p:nvSpPr>
          <p:cNvPr id="39" name="文本框 38"/>
          <p:cNvSpPr txBox="1"/>
          <p:nvPr/>
        </p:nvSpPr>
        <p:spPr>
          <a:xfrm>
            <a:off x="2779845" y="3281341"/>
            <a:ext cx="400110" cy="8328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 smtClean="0"/>
              <a:t>网关集群</a:t>
            </a:r>
            <a:endParaRPr lang="zh-CN" altLang="en-US" sz="1400" dirty="0"/>
          </a:p>
        </p:txBody>
      </p:sp>
      <p:sp>
        <p:nvSpPr>
          <p:cNvPr id="40" name="圆角矩形 39"/>
          <p:cNvSpPr/>
          <p:nvPr/>
        </p:nvSpPr>
        <p:spPr>
          <a:xfrm>
            <a:off x="7670502" y="3199884"/>
            <a:ext cx="1660378" cy="204687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25" y="3531765"/>
            <a:ext cx="426027" cy="449077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8231852" y="3620272"/>
            <a:ext cx="115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服务注册发现</a:t>
            </a:r>
            <a:endParaRPr lang="zh-CN" altLang="en-US" sz="1200" dirty="0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25" y="4070914"/>
            <a:ext cx="426027" cy="449077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8231852" y="4135400"/>
            <a:ext cx="1201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服务注册发现</a:t>
            </a:r>
            <a:endParaRPr lang="zh-CN" altLang="en-US" sz="1200" dirty="0"/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25" y="4633726"/>
            <a:ext cx="426027" cy="449077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8218494" y="4702738"/>
            <a:ext cx="1099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服务注册发现</a:t>
            </a:r>
            <a:endParaRPr lang="zh-CN" altLang="en-US" sz="1200" dirty="0"/>
          </a:p>
        </p:txBody>
      </p:sp>
      <p:sp>
        <p:nvSpPr>
          <p:cNvPr id="47" name="文本框 46"/>
          <p:cNvSpPr txBox="1"/>
          <p:nvPr/>
        </p:nvSpPr>
        <p:spPr>
          <a:xfrm>
            <a:off x="7827220" y="3199883"/>
            <a:ext cx="1417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服务注册发现集群</a:t>
            </a:r>
            <a:endParaRPr lang="zh-CN" altLang="en-US" sz="1200" dirty="0"/>
          </a:p>
        </p:txBody>
      </p:sp>
      <p:sp>
        <p:nvSpPr>
          <p:cNvPr id="48" name="圆角矩形 47"/>
          <p:cNvSpPr/>
          <p:nvPr/>
        </p:nvSpPr>
        <p:spPr>
          <a:xfrm>
            <a:off x="2746971" y="4240686"/>
            <a:ext cx="4583845" cy="10060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35" y="4228181"/>
            <a:ext cx="657361" cy="657361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199" y="4228181"/>
            <a:ext cx="657361" cy="657361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892" y="4228181"/>
            <a:ext cx="657361" cy="657361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3126697" y="4817351"/>
            <a:ext cx="96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用户</a:t>
            </a:r>
            <a:r>
              <a:rPr lang="zh-CN" altLang="en-US" sz="1200" dirty="0" smtClean="0"/>
              <a:t>服务</a:t>
            </a:r>
            <a:endParaRPr lang="zh-CN" altLang="en-US" sz="12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918364" y="4817351"/>
            <a:ext cx="96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订单服务</a:t>
            </a:r>
            <a:endParaRPr lang="zh-CN" altLang="en-US" sz="1200" dirty="0"/>
          </a:p>
        </p:txBody>
      </p:sp>
      <p:sp>
        <p:nvSpPr>
          <p:cNvPr id="54" name="文本框 53"/>
          <p:cNvSpPr txBox="1"/>
          <p:nvPr/>
        </p:nvSpPr>
        <p:spPr>
          <a:xfrm>
            <a:off x="6376940" y="4817351"/>
            <a:ext cx="878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库存</a:t>
            </a:r>
            <a:r>
              <a:rPr lang="zh-CN" altLang="en-US" sz="1200" dirty="0" smtClean="0"/>
              <a:t>服务</a:t>
            </a:r>
            <a:endParaRPr lang="zh-CN" altLang="en-US" sz="1200" dirty="0"/>
          </a:p>
        </p:txBody>
      </p:sp>
      <p:sp>
        <p:nvSpPr>
          <p:cNvPr id="55" name="文本框 54"/>
          <p:cNvSpPr txBox="1"/>
          <p:nvPr/>
        </p:nvSpPr>
        <p:spPr>
          <a:xfrm>
            <a:off x="2816133" y="4282778"/>
            <a:ext cx="400110" cy="8328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/>
              <a:t>服务</a:t>
            </a:r>
            <a:r>
              <a:rPr lang="zh-CN" altLang="en-US" sz="1400" dirty="0" smtClean="0"/>
              <a:t>集群</a:t>
            </a:r>
            <a:endParaRPr lang="zh-CN" altLang="en-US" sz="1400" dirty="0"/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763" y="4228181"/>
            <a:ext cx="657361" cy="657361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4681265" y="4817351"/>
            <a:ext cx="946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商品</a:t>
            </a:r>
            <a:r>
              <a:rPr lang="zh-CN" altLang="en-US" sz="1200" dirty="0" smtClean="0"/>
              <a:t>服务</a:t>
            </a:r>
            <a:endParaRPr lang="zh-CN" altLang="en-US" sz="1200" dirty="0"/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327" y="4228181"/>
            <a:ext cx="657361" cy="657361"/>
          </a:xfrm>
          <a:prstGeom prst="rect">
            <a:avLst/>
          </a:prstGeom>
        </p:spPr>
      </p:pic>
      <p:sp>
        <p:nvSpPr>
          <p:cNvPr id="59" name="文本框 58"/>
          <p:cNvSpPr txBox="1"/>
          <p:nvPr/>
        </p:nvSpPr>
        <p:spPr>
          <a:xfrm>
            <a:off x="5531718" y="4817351"/>
            <a:ext cx="946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支付服务</a:t>
            </a:r>
            <a:endParaRPr lang="zh-CN" altLang="en-US" sz="1200" dirty="0"/>
          </a:p>
        </p:txBody>
      </p:sp>
      <p:cxnSp>
        <p:nvCxnSpPr>
          <p:cNvPr id="68" name="肘形连接符 67"/>
          <p:cNvCxnSpPr>
            <a:stCxn id="26" idx="2"/>
            <a:endCxn id="30" idx="0"/>
          </p:cNvCxnSpPr>
          <p:nvPr/>
        </p:nvCxnSpPr>
        <p:spPr>
          <a:xfrm rot="5400000">
            <a:off x="5499543" y="2562476"/>
            <a:ext cx="180922" cy="1102812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stCxn id="30" idx="2"/>
            <a:endCxn id="48" idx="0"/>
          </p:cNvCxnSpPr>
          <p:nvPr/>
        </p:nvCxnSpPr>
        <p:spPr>
          <a:xfrm rot="16200000" flipH="1">
            <a:off x="4926904" y="4128696"/>
            <a:ext cx="223684" cy="29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30" idx="3"/>
            <a:endCxn id="40" idx="1"/>
          </p:cNvCxnSpPr>
          <p:nvPr/>
        </p:nvCxnSpPr>
        <p:spPr>
          <a:xfrm>
            <a:off x="7317147" y="3610673"/>
            <a:ext cx="353355" cy="612651"/>
          </a:xfrm>
          <a:prstGeom prst="bentConnector3">
            <a:avLst/>
          </a:prstGeom>
          <a:ln w="31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48" idx="3"/>
            <a:endCxn id="40" idx="1"/>
          </p:cNvCxnSpPr>
          <p:nvPr/>
        </p:nvCxnSpPr>
        <p:spPr>
          <a:xfrm flipV="1">
            <a:off x="7330816" y="4223324"/>
            <a:ext cx="339686" cy="520401"/>
          </a:xfrm>
          <a:prstGeom prst="bentConnector3">
            <a:avLst/>
          </a:prstGeom>
          <a:ln w="31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2746971" y="5575361"/>
            <a:ext cx="6570832" cy="7516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3" name="图片 7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139" y="5589601"/>
            <a:ext cx="516519" cy="516519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950" y="5589276"/>
            <a:ext cx="525137" cy="515230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909" y="5614266"/>
            <a:ext cx="457679" cy="457679"/>
          </a:xfrm>
          <a:prstGeom prst="rect">
            <a:avLst/>
          </a:prstGeom>
        </p:spPr>
      </p:pic>
      <p:sp>
        <p:nvSpPr>
          <p:cNvPr id="76" name="文本框 75"/>
          <p:cNvSpPr txBox="1"/>
          <p:nvPr/>
        </p:nvSpPr>
        <p:spPr>
          <a:xfrm>
            <a:off x="3662139" y="6017511"/>
            <a:ext cx="627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mysql</a:t>
            </a:r>
            <a:endParaRPr lang="zh-CN" altLang="en-US" sz="1200" dirty="0"/>
          </a:p>
        </p:txBody>
      </p:sp>
      <p:sp>
        <p:nvSpPr>
          <p:cNvPr id="77" name="文本框 76"/>
          <p:cNvSpPr txBox="1"/>
          <p:nvPr/>
        </p:nvSpPr>
        <p:spPr>
          <a:xfrm>
            <a:off x="5368008" y="6025525"/>
            <a:ext cx="627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redis</a:t>
            </a:r>
            <a:endParaRPr lang="zh-CN" altLang="en-US" sz="1200" dirty="0"/>
          </a:p>
        </p:txBody>
      </p:sp>
      <p:sp>
        <p:nvSpPr>
          <p:cNvPr id="78" name="文本框 77"/>
          <p:cNvSpPr txBox="1"/>
          <p:nvPr/>
        </p:nvSpPr>
        <p:spPr>
          <a:xfrm>
            <a:off x="7419909" y="6025525"/>
            <a:ext cx="627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mq</a:t>
            </a:r>
            <a:endParaRPr lang="zh-CN" altLang="en-US" sz="1200" dirty="0"/>
          </a:p>
        </p:txBody>
      </p:sp>
      <p:cxnSp>
        <p:nvCxnSpPr>
          <p:cNvPr id="79" name="肘形连接符 78"/>
          <p:cNvCxnSpPr>
            <a:stCxn id="48" idx="2"/>
            <a:endCxn id="72" idx="0"/>
          </p:cNvCxnSpPr>
          <p:nvPr/>
        </p:nvCxnSpPr>
        <p:spPr>
          <a:xfrm rot="16200000" flipH="1">
            <a:off x="5371342" y="4914315"/>
            <a:ext cx="328597" cy="993493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图片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533" y="6096"/>
            <a:ext cx="629227" cy="62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0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3797" y="397738"/>
            <a:ext cx="3726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计算</a:t>
            </a:r>
            <a:r>
              <a:rPr lang="zh-CN" altLang="en-US" sz="3600" dirty="0" smtClean="0"/>
              <a:t>架构设计</a:t>
            </a:r>
            <a:r>
              <a:rPr lang="en-US" altLang="zh-CN" sz="3600" dirty="0" smtClean="0"/>
              <a:t>-</a:t>
            </a:r>
          </a:p>
          <a:p>
            <a:r>
              <a:rPr lang="zh-CN" altLang="en-US" sz="3600" dirty="0" smtClean="0"/>
              <a:t>缓存架构</a:t>
            </a:r>
            <a:endParaRPr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790" y="2373548"/>
            <a:ext cx="629227" cy="62922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33871" y="3002775"/>
            <a:ext cx="912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App</a:t>
            </a:r>
            <a:r>
              <a:rPr lang="zh-CN" altLang="en-US" sz="1600" dirty="0" smtClean="0"/>
              <a:t>端</a:t>
            </a:r>
            <a:endParaRPr lang="zh-CN" altLang="en-US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422" y="3832696"/>
            <a:ext cx="845246" cy="845246"/>
          </a:xfrm>
          <a:prstGeom prst="rect">
            <a:avLst/>
          </a:prstGeom>
        </p:spPr>
      </p:pic>
      <p:cxnSp>
        <p:nvCxnSpPr>
          <p:cNvPr id="9" name="直接箭头连接符 8"/>
          <p:cNvCxnSpPr>
            <a:stCxn id="6" idx="2"/>
            <a:endCxn id="7" idx="0"/>
          </p:cNvCxnSpPr>
          <p:nvPr/>
        </p:nvCxnSpPr>
        <p:spPr>
          <a:xfrm>
            <a:off x="2090045" y="3341329"/>
            <a:ext cx="0" cy="491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667422" y="4726582"/>
            <a:ext cx="1046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前端缓存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3112851" y="2266544"/>
            <a:ext cx="1157591" cy="279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053" y="3341329"/>
            <a:ext cx="879543" cy="879543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173800" y="4479299"/>
            <a:ext cx="1046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Web</a:t>
            </a:r>
            <a:r>
              <a:rPr lang="zh-CN" altLang="en-US" sz="1600" dirty="0" smtClean="0"/>
              <a:t>容器缓存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5301574" y="2266544"/>
            <a:ext cx="1838528" cy="1206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301574" y="3817818"/>
            <a:ext cx="1838528" cy="1206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49" y="2350875"/>
            <a:ext cx="821177" cy="82117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49" y="3844730"/>
            <a:ext cx="821177" cy="821177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5697540" y="3087106"/>
            <a:ext cx="1046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应用缓存</a:t>
            </a:r>
            <a:endParaRPr lang="zh-CN" altLang="en-US" sz="1600" dirty="0"/>
          </a:p>
        </p:txBody>
      </p:sp>
      <p:sp>
        <p:nvSpPr>
          <p:cNvPr id="25" name="文本框 24"/>
          <p:cNvSpPr txBox="1"/>
          <p:nvPr/>
        </p:nvSpPr>
        <p:spPr>
          <a:xfrm>
            <a:off x="5697540" y="4602409"/>
            <a:ext cx="1046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应用缓存</a:t>
            </a:r>
            <a:endParaRPr lang="zh-CN" altLang="en-US" sz="1600" dirty="0"/>
          </a:p>
        </p:txBody>
      </p:sp>
      <p:sp>
        <p:nvSpPr>
          <p:cNvPr id="26" name="矩形 25"/>
          <p:cNvSpPr/>
          <p:nvPr/>
        </p:nvSpPr>
        <p:spPr>
          <a:xfrm>
            <a:off x="8073957" y="2264366"/>
            <a:ext cx="1157591" cy="279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850" y="2717453"/>
            <a:ext cx="694717" cy="694717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327" y="3279744"/>
            <a:ext cx="694717" cy="694717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261" y="3831336"/>
            <a:ext cx="694717" cy="694717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8073957" y="4625228"/>
            <a:ext cx="1261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分布式</a:t>
            </a:r>
            <a:r>
              <a:rPr lang="zh-CN" altLang="en-US" sz="1600" dirty="0" smtClean="0"/>
              <a:t>缓存</a:t>
            </a:r>
            <a:endParaRPr lang="zh-CN" altLang="en-US" sz="1600" dirty="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565" y="2212369"/>
            <a:ext cx="1067375" cy="106737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404" y="3784582"/>
            <a:ext cx="1097956" cy="1097956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0272409" y="3248458"/>
            <a:ext cx="758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Mysql</a:t>
            </a:r>
            <a:endParaRPr lang="zh-CN" altLang="en-US" sz="1600" dirty="0"/>
          </a:p>
        </p:txBody>
      </p:sp>
      <p:sp>
        <p:nvSpPr>
          <p:cNvPr id="34" name="文本框 33"/>
          <p:cNvSpPr txBox="1"/>
          <p:nvPr/>
        </p:nvSpPr>
        <p:spPr>
          <a:xfrm>
            <a:off x="10272409" y="4834181"/>
            <a:ext cx="758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Mysql</a:t>
            </a:r>
            <a:endParaRPr lang="zh-CN" altLang="en-US" sz="1600" dirty="0"/>
          </a:p>
        </p:txBody>
      </p:sp>
      <p:cxnSp>
        <p:nvCxnSpPr>
          <p:cNvPr id="38" name="肘形连接符 37"/>
          <p:cNvCxnSpPr>
            <a:stCxn id="5" idx="3"/>
            <a:endCxn id="17" idx="1"/>
          </p:cNvCxnSpPr>
          <p:nvPr/>
        </p:nvCxnSpPr>
        <p:spPr>
          <a:xfrm>
            <a:off x="2427017" y="2688162"/>
            <a:ext cx="685834" cy="97767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7" idx="3"/>
            <a:endCxn id="20" idx="1"/>
          </p:cNvCxnSpPr>
          <p:nvPr/>
        </p:nvCxnSpPr>
        <p:spPr>
          <a:xfrm flipV="1">
            <a:off x="4270442" y="2869659"/>
            <a:ext cx="1031132" cy="79618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17" idx="3"/>
            <a:endCxn id="21" idx="1"/>
          </p:cNvCxnSpPr>
          <p:nvPr/>
        </p:nvCxnSpPr>
        <p:spPr>
          <a:xfrm>
            <a:off x="4270442" y="3665840"/>
            <a:ext cx="1031132" cy="75509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20" idx="3"/>
            <a:endCxn id="26" idx="1"/>
          </p:cNvCxnSpPr>
          <p:nvPr/>
        </p:nvCxnSpPr>
        <p:spPr>
          <a:xfrm>
            <a:off x="7140102" y="2869659"/>
            <a:ext cx="933855" cy="79400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21" idx="3"/>
            <a:endCxn id="26" idx="1"/>
          </p:cNvCxnSpPr>
          <p:nvPr/>
        </p:nvCxnSpPr>
        <p:spPr>
          <a:xfrm flipV="1">
            <a:off x="7140102" y="3663662"/>
            <a:ext cx="933855" cy="75727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26" idx="3"/>
            <a:endCxn id="31" idx="1"/>
          </p:cNvCxnSpPr>
          <p:nvPr/>
        </p:nvCxnSpPr>
        <p:spPr>
          <a:xfrm flipV="1">
            <a:off x="9231548" y="2746057"/>
            <a:ext cx="931017" cy="91760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26" idx="3"/>
            <a:endCxn id="32" idx="1"/>
          </p:cNvCxnSpPr>
          <p:nvPr/>
        </p:nvCxnSpPr>
        <p:spPr>
          <a:xfrm>
            <a:off x="9231548" y="3663662"/>
            <a:ext cx="933856" cy="66989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07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3797" y="397738"/>
            <a:ext cx="3726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高可用架构设计</a:t>
            </a:r>
            <a:endParaRPr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454" y="1263475"/>
            <a:ext cx="1244734" cy="12447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164" y="1263474"/>
            <a:ext cx="1258921" cy="125892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94453" y="2522395"/>
            <a:ext cx="118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主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770164" y="2508208"/>
            <a:ext cx="118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备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046688" y="775551"/>
            <a:ext cx="4399062" cy="23155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268928" y="839682"/>
            <a:ext cx="143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Mysql</a:t>
            </a:r>
            <a:r>
              <a:rPr lang="en-US" altLang="zh-CN" dirty="0" smtClean="0"/>
              <a:t> 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690329" y="1516650"/>
            <a:ext cx="1152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数据复制</a:t>
            </a:r>
            <a:endParaRPr lang="zh-CN" altLang="en-US" sz="1400" dirty="0"/>
          </a:p>
        </p:txBody>
      </p:sp>
      <p:cxnSp>
        <p:nvCxnSpPr>
          <p:cNvPr id="12" name="直接箭头连接符 11"/>
          <p:cNvCxnSpPr>
            <a:endCxn id="6" idx="1"/>
          </p:cNvCxnSpPr>
          <p:nvPr/>
        </p:nvCxnSpPr>
        <p:spPr>
          <a:xfrm>
            <a:off x="7653374" y="1892935"/>
            <a:ext cx="11167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6046688" y="3193685"/>
            <a:ext cx="4399062" cy="30162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985" y="3569819"/>
            <a:ext cx="1011678" cy="101167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317" y="3569819"/>
            <a:ext cx="1011678" cy="101167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555" y="3569819"/>
            <a:ext cx="1011678" cy="1011678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985" y="5060263"/>
            <a:ext cx="1011678" cy="1011678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317" y="5060263"/>
            <a:ext cx="1011678" cy="1011678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555" y="5074450"/>
            <a:ext cx="1011678" cy="1011678"/>
          </a:xfrm>
          <a:prstGeom prst="rect">
            <a:avLst/>
          </a:prstGeom>
        </p:spPr>
      </p:pic>
      <p:cxnSp>
        <p:nvCxnSpPr>
          <p:cNvPr id="29" name="直接箭头连接符 28"/>
          <p:cNvCxnSpPr>
            <a:stCxn id="23" idx="2"/>
            <a:endCxn id="27" idx="0"/>
          </p:cNvCxnSpPr>
          <p:nvPr/>
        </p:nvCxnSpPr>
        <p:spPr>
          <a:xfrm>
            <a:off x="6803824" y="4581497"/>
            <a:ext cx="1488332" cy="4787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3" idx="2"/>
            <a:endCxn id="28" idx="0"/>
          </p:cNvCxnSpPr>
          <p:nvPr/>
        </p:nvCxnSpPr>
        <p:spPr>
          <a:xfrm>
            <a:off x="6803824" y="4581497"/>
            <a:ext cx="2908570" cy="49295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3" idx="2"/>
            <a:endCxn id="26" idx="0"/>
          </p:cNvCxnSpPr>
          <p:nvPr/>
        </p:nvCxnSpPr>
        <p:spPr>
          <a:xfrm>
            <a:off x="6803824" y="4581497"/>
            <a:ext cx="0" cy="4787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4" idx="2"/>
            <a:endCxn id="26" idx="0"/>
          </p:cNvCxnSpPr>
          <p:nvPr/>
        </p:nvCxnSpPr>
        <p:spPr>
          <a:xfrm flipH="1">
            <a:off x="6803824" y="4581497"/>
            <a:ext cx="1488332" cy="4787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5" idx="2"/>
          </p:cNvCxnSpPr>
          <p:nvPr/>
        </p:nvCxnSpPr>
        <p:spPr>
          <a:xfrm flipH="1">
            <a:off x="6871918" y="4581497"/>
            <a:ext cx="2840476" cy="4787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5" idx="2"/>
            <a:endCxn id="27" idx="0"/>
          </p:cNvCxnSpPr>
          <p:nvPr/>
        </p:nvCxnSpPr>
        <p:spPr>
          <a:xfrm flipH="1">
            <a:off x="8292156" y="4581497"/>
            <a:ext cx="1420238" cy="4787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4" idx="2"/>
            <a:endCxn id="27" idx="0"/>
          </p:cNvCxnSpPr>
          <p:nvPr/>
        </p:nvCxnSpPr>
        <p:spPr>
          <a:xfrm>
            <a:off x="8292156" y="4581497"/>
            <a:ext cx="0" cy="478766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4" idx="2"/>
            <a:endCxn id="28" idx="0"/>
          </p:cNvCxnSpPr>
          <p:nvPr/>
        </p:nvCxnSpPr>
        <p:spPr>
          <a:xfrm>
            <a:off x="8292156" y="4581497"/>
            <a:ext cx="1420238" cy="49295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5" idx="2"/>
            <a:endCxn id="28" idx="0"/>
          </p:cNvCxnSpPr>
          <p:nvPr/>
        </p:nvCxnSpPr>
        <p:spPr>
          <a:xfrm>
            <a:off x="9712394" y="4581497"/>
            <a:ext cx="0" cy="492953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250080" y="3193685"/>
            <a:ext cx="201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Redis</a:t>
            </a:r>
            <a:r>
              <a:rPr lang="en-US" altLang="zh-CN" dirty="0" smtClean="0"/>
              <a:t> Cluster 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719310" y="1568391"/>
            <a:ext cx="4399062" cy="435575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721" y="2256654"/>
            <a:ext cx="1067330" cy="1067330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49" y="4208561"/>
            <a:ext cx="779306" cy="986546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072" y="4208561"/>
            <a:ext cx="779306" cy="986546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294" y="4208561"/>
            <a:ext cx="779306" cy="986546"/>
          </a:xfrm>
          <a:prstGeom prst="rect">
            <a:avLst/>
          </a:prstGeom>
        </p:spPr>
      </p:pic>
      <p:cxnSp>
        <p:nvCxnSpPr>
          <p:cNvPr id="47" name="肘形连接符 46"/>
          <p:cNvCxnSpPr>
            <a:stCxn id="42" idx="2"/>
            <a:endCxn id="43" idx="0"/>
          </p:cNvCxnSpPr>
          <p:nvPr/>
        </p:nvCxnSpPr>
        <p:spPr>
          <a:xfrm rot="5400000">
            <a:off x="1704156" y="3013330"/>
            <a:ext cx="884577" cy="15058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42" idx="2"/>
            <a:endCxn id="45" idx="0"/>
          </p:cNvCxnSpPr>
          <p:nvPr/>
        </p:nvCxnSpPr>
        <p:spPr>
          <a:xfrm rot="16200000" flipH="1">
            <a:off x="3205378" y="3017991"/>
            <a:ext cx="884577" cy="1496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42" idx="2"/>
            <a:endCxn id="44" idx="0"/>
          </p:cNvCxnSpPr>
          <p:nvPr/>
        </p:nvCxnSpPr>
        <p:spPr>
          <a:xfrm rot="5400000">
            <a:off x="2454768" y="3763942"/>
            <a:ext cx="884577" cy="46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870205" y="5093139"/>
            <a:ext cx="1046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秒</a:t>
            </a:r>
            <a:r>
              <a:rPr lang="zh-CN" altLang="en-US" sz="1600" dirty="0" smtClean="0"/>
              <a:t>杀</a:t>
            </a:r>
            <a:r>
              <a:rPr lang="zh-CN" altLang="en-US" sz="1600" dirty="0"/>
              <a:t>服务</a:t>
            </a:r>
            <a:endParaRPr lang="zh-CN" altLang="en-US" sz="1600" dirty="0"/>
          </a:p>
        </p:txBody>
      </p:sp>
      <p:sp>
        <p:nvSpPr>
          <p:cNvPr id="60" name="文本框 59"/>
          <p:cNvSpPr txBox="1"/>
          <p:nvPr/>
        </p:nvSpPr>
        <p:spPr>
          <a:xfrm>
            <a:off x="2438249" y="5093139"/>
            <a:ext cx="1046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秒</a:t>
            </a:r>
            <a:r>
              <a:rPr lang="zh-CN" altLang="en-US" sz="1600" dirty="0" smtClean="0"/>
              <a:t>杀</a:t>
            </a:r>
            <a:r>
              <a:rPr lang="zh-CN" altLang="en-US" sz="1600" dirty="0"/>
              <a:t>服务</a:t>
            </a:r>
            <a:endParaRPr lang="zh-CN" altLang="en-US" sz="1600" dirty="0"/>
          </a:p>
        </p:txBody>
      </p:sp>
      <p:sp>
        <p:nvSpPr>
          <p:cNvPr id="61" name="文本框 60"/>
          <p:cNvSpPr txBox="1"/>
          <p:nvPr/>
        </p:nvSpPr>
        <p:spPr>
          <a:xfrm>
            <a:off x="3929768" y="5093139"/>
            <a:ext cx="1046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秒</a:t>
            </a:r>
            <a:r>
              <a:rPr lang="zh-CN" altLang="en-US" sz="1600" dirty="0" smtClean="0"/>
              <a:t>杀</a:t>
            </a:r>
            <a:r>
              <a:rPr lang="zh-CN" altLang="en-US" sz="1600" dirty="0"/>
              <a:t>服务</a:t>
            </a:r>
            <a:endParaRPr lang="zh-CN" altLang="en-US" sz="1600" dirty="0"/>
          </a:p>
        </p:txBody>
      </p:sp>
      <p:sp>
        <p:nvSpPr>
          <p:cNvPr id="62" name="文本框 61"/>
          <p:cNvSpPr txBox="1"/>
          <p:nvPr/>
        </p:nvSpPr>
        <p:spPr>
          <a:xfrm>
            <a:off x="2470643" y="3154705"/>
            <a:ext cx="1046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接入</a:t>
            </a:r>
            <a:r>
              <a:rPr lang="zh-CN" altLang="en-US" sz="1600" dirty="0" smtClean="0"/>
              <a:t>服务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4371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橙色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701</Words>
  <Application>Microsoft Office PowerPoint</Application>
  <PresentationFormat>宽屏</PresentationFormat>
  <Paragraphs>101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AlibabaPuHuiTiR</vt:lpstr>
      <vt:lpstr>等线</vt:lpstr>
      <vt:lpstr>等线 Light</vt:lpstr>
      <vt:lpstr>华文仿宋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28</cp:revision>
  <dcterms:created xsi:type="dcterms:W3CDTF">2022-03-01T10:03:41Z</dcterms:created>
  <dcterms:modified xsi:type="dcterms:W3CDTF">2022-03-02T12:56:07Z</dcterms:modified>
</cp:coreProperties>
</file>