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29"/>
  </p:notesMasterIdLst>
  <p:sldIdLst>
    <p:sldId id="405" r:id="rId3"/>
    <p:sldId id="476" r:id="rId4"/>
    <p:sldId id="456" r:id="rId5"/>
    <p:sldId id="347" r:id="rId6"/>
    <p:sldId id="457" r:id="rId7"/>
    <p:sldId id="349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77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25" autoAdjust="0"/>
  </p:normalViewPr>
  <p:slideViewPr>
    <p:cSldViewPr>
      <p:cViewPr varScale="1">
        <p:scale>
          <a:sx n="78" d="100"/>
          <a:sy n="78" d="100"/>
        </p:scale>
        <p:origin x="15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8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81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3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37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37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9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6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0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96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5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6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0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82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85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59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20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8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10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6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11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>
                <a:solidFill>
                  <a:srgbClr val="0070C0"/>
                </a:solidFill>
              </a:rPr>
              <a:t>Python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与金融计算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05333" y="2107555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条件波动率模型的估计与检验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 </a:t>
            </a:r>
            <a:r>
              <a:rPr lang="zh-CN" altLang="en-US" sz="3600" b="1" baseline="30000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、储丽娅 </a:t>
            </a:r>
            <a:r>
              <a:rPr lang="en-US" altLang="zh-CN" sz="3600" b="1" baseline="30000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#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baseline="30000" dirty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* </a:t>
            </a:r>
            <a:r>
              <a:rPr lang="en-US" altLang="zh-CN" sz="2000" b="1" dirty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</a:p>
          <a:p>
            <a:pPr algn="ctr"/>
            <a:r>
              <a:rPr lang="en-US" altLang="zh-CN" sz="2000" b="1" baseline="30000" dirty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#</a:t>
            </a:r>
            <a:r>
              <a:rPr lang="en-US" altLang="zh-CN" sz="2000" b="1" dirty="0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cherry_8621@163.com</a:t>
            </a:r>
            <a:endParaRPr lang="zh-CN" altLang="en-US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ZQJIANG\AppData\Roaming\Tencent\Users\49661891\TIM\WinTemp\RichOle\Y{{QCO%RD}V4D]4O@_~TB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8430"/>
            <a:ext cx="7713529" cy="11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918" y="1038422"/>
            <a:ext cx="7776865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</a:rPr>
              <a:t>ARCH(1)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ARCH(</a:t>
            </a:r>
            <a:r>
              <a:rPr lang="en-US" altLang="zh-CN" sz="2800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q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l-GR" altLang="zh-CN" sz="2800" b="1" i="1" dirty="0">
                <a:solidFill>
                  <a:srgbClr val="C00000"/>
                </a:solidFill>
              </a:rPr>
              <a:t>σ</a:t>
            </a:r>
            <a:r>
              <a:rPr lang="en-US" altLang="zh-CN" sz="2800" b="1" i="1" baseline="-25000" dirty="0">
                <a:solidFill>
                  <a:srgbClr val="C00000"/>
                </a:solidFill>
              </a:rPr>
              <a:t>t</a:t>
            </a:r>
            <a:r>
              <a:rPr lang="en-US" altLang="zh-CN" sz="2800" b="1" baseline="30000" dirty="0">
                <a:solidFill>
                  <a:srgbClr val="C00000"/>
                </a:solidFill>
              </a:rPr>
              <a:t>2 </a:t>
            </a:r>
            <a:r>
              <a:rPr lang="en-US" altLang="zh-CN" sz="2800" b="1" dirty="0">
                <a:solidFill>
                  <a:srgbClr val="C00000"/>
                </a:solidFill>
              </a:rPr>
              <a:t>&gt; 0</a:t>
            </a:r>
            <a:r>
              <a:rPr lang="zh-CN" altLang="en-US" sz="2800" b="1" dirty="0">
                <a:solidFill>
                  <a:srgbClr val="C00000"/>
                </a:solidFill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 </a:t>
            </a:r>
            <a:r>
              <a:rPr lang="el-GR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= 0, 1, …, </a:t>
            </a:r>
            <a:r>
              <a:rPr lang="en-US" altLang="zh-CN" i="1" dirty="0">
                <a:solidFill>
                  <a:srgbClr val="C00000"/>
                </a:solidFill>
              </a:rPr>
              <a:t>q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保证平稳，要求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0" y="1839626"/>
            <a:ext cx="6319874" cy="4872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055845"/>
            <a:ext cx="2016224" cy="4512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0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</a:rPr>
              <a:t>ARCH(1)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的性质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</a:rPr>
              <a:t>均值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</a:rPr>
              <a:t>方差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</a:rPr>
              <a:t>峰度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39" y="1861650"/>
            <a:ext cx="6319874" cy="4872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37" y="2671356"/>
            <a:ext cx="1413891" cy="4508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37" y="3204291"/>
            <a:ext cx="2540676" cy="7684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83" y="3903285"/>
            <a:ext cx="6161509" cy="9183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31441" y="5138028"/>
            <a:ext cx="25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尖峰胖尾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2090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solidFill>
                  <a:srgbClr val="0070C0"/>
                </a:solidFill>
              </a:rPr>
              <a:t>ARCH(1)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的收益率模拟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65330" y="1700808"/>
            <a:ext cx="7135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设置模型参数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利用标准正态分布产生随机数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迭代计算下式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5927"/>
            <a:ext cx="7973983" cy="4210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861048"/>
            <a:ext cx="2776131" cy="434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74" y="5057369"/>
            <a:ext cx="2697214" cy="13951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8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594" y="1385294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ARCH(1)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的模拟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32" y="2601166"/>
            <a:ext cx="5544616" cy="401554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14354"/>
            <a:ext cx="2697214" cy="13951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691" y="1060834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ARCH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效应检验（条件异方差？）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8266904" cy="30746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07704" y="2708920"/>
            <a:ext cx="403244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3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38422"/>
            <a:ext cx="748883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</a:rPr>
              <a:t>GARCH(</a:t>
            </a:r>
            <a:r>
              <a:rPr lang="en-US" altLang="zh-CN" sz="2800" b="1" i="1" dirty="0">
                <a:solidFill>
                  <a:srgbClr val="0070C0"/>
                </a:solidFill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</a:rPr>
              <a:t>q</a:t>
            </a:r>
            <a:r>
              <a:rPr lang="en-US" altLang="zh-CN" sz="2800" b="1" dirty="0">
                <a:solidFill>
                  <a:srgbClr val="0070C0"/>
                </a:solidFill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l-GR" altLang="zh-CN" sz="2800" b="1" i="1" dirty="0">
                <a:solidFill>
                  <a:srgbClr val="C00000"/>
                </a:solidFill>
              </a:rPr>
              <a:t>σ</a:t>
            </a:r>
            <a:r>
              <a:rPr lang="en-US" altLang="zh-CN" sz="2800" b="1" i="1" baseline="-25000" dirty="0">
                <a:solidFill>
                  <a:srgbClr val="C00000"/>
                </a:solidFill>
              </a:rPr>
              <a:t>t</a:t>
            </a:r>
            <a:r>
              <a:rPr lang="en-US" altLang="zh-CN" sz="2800" b="1" baseline="30000" dirty="0">
                <a:solidFill>
                  <a:srgbClr val="C00000"/>
                </a:solidFill>
              </a:rPr>
              <a:t>2 </a:t>
            </a:r>
            <a:r>
              <a:rPr lang="en-US" altLang="zh-CN" sz="2800" b="1" dirty="0">
                <a:solidFill>
                  <a:srgbClr val="C00000"/>
                </a:solidFill>
              </a:rPr>
              <a:t>&gt; 0</a:t>
            </a:r>
            <a:r>
              <a:rPr lang="zh-CN" altLang="en-US" sz="2800" b="1" dirty="0">
                <a:solidFill>
                  <a:srgbClr val="C00000"/>
                </a:solidFill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 </a:t>
            </a:r>
            <a:r>
              <a:rPr lang="el-GR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= 0,1,…,</a:t>
            </a:r>
            <a:r>
              <a:rPr lang="en-US" altLang="zh-CN" i="1" dirty="0">
                <a:solidFill>
                  <a:srgbClr val="C00000"/>
                </a:solidFill>
              </a:rPr>
              <a:t>q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sz="2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保证平稳，要求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112568" cy="11139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013176"/>
            <a:ext cx="3402773" cy="4329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1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</a:rPr>
              <a:t>GARCH(1, 1)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的性质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</a:rPr>
              <a:t>均值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</a:rPr>
              <a:t>方差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</a:rPr>
              <a:t>峰度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3636096" y="5733256"/>
            <a:ext cx="25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尖峰胖尾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04435"/>
            <a:ext cx="5353362" cy="1183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61" y="3341718"/>
            <a:ext cx="1413891" cy="4508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966137"/>
            <a:ext cx="3168952" cy="70173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33" y="4666934"/>
            <a:ext cx="5455518" cy="91584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2090"/>
            <a:ext cx="7209593" cy="994742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solidFill>
                  <a:srgbClr val="0070C0"/>
                </a:solidFill>
              </a:rPr>
              <a:t>GARCH(1, 1)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的收益率模拟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65330" y="1700808"/>
            <a:ext cx="7135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设置模型参数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利用标准正态分布产生随机数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迭代计算下式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861048"/>
            <a:ext cx="2776131" cy="4345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1314"/>
            <a:ext cx="8130404" cy="363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024795"/>
            <a:ext cx="3524978" cy="15922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2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1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</a:rPr>
              <a:t>EGARCH(</a:t>
            </a:r>
            <a:r>
              <a:rPr lang="en-US" altLang="zh-CN" sz="2800" b="1" i="1" dirty="0">
                <a:solidFill>
                  <a:srgbClr val="0070C0"/>
                </a:solidFill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</a:rPr>
              <a:t>q</a:t>
            </a:r>
            <a:r>
              <a:rPr lang="en-US" altLang="zh-CN" sz="2800" b="1" dirty="0">
                <a:solidFill>
                  <a:srgbClr val="0070C0"/>
                </a:solidFill>
              </a:rPr>
              <a:t>)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杠杆效应  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EGARCH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132856"/>
            <a:ext cx="7623096" cy="939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1008"/>
            <a:ext cx="3562056" cy="4443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1" y="1038422"/>
            <a:ext cx="7209593" cy="5414913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</a:rPr>
              <a:t>ARCH-M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风险溢价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ARCH-M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59" y="1878655"/>
            <a:ext cx="3938761" cy="14027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76" y="3501008"/>
            <a:ext cx="2952328" cy="4384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金融时间序列特征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360674" y="908720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收益率尖峰厚尾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波动率集聚（自相关）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正负冲击的非对称性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Fig_5PDF_return_normal_600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14909"/>
            <a:ext cx="3945358" cy="2962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 descr="C:\Users\zqjiang\AppData\Roaming\Tencent\Users\49661891\QQ\WinTemp\RichOle\523ZAV)_`83%]I3{7M{CZV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06940"/>
            <a:ext cx="3960440" cy="2970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782439" y="6021288"/>
            <a:ext cx="386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传统线性回归模型无效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0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703693" cy="4870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753" y="1052736"/>
            <a:ext cx="7643671" cy="4104456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标准正态分布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标准 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ea typeface="微软雅黑" panose="020B0503020204020204" pitchFamily="34" charset="-122"/>
              </a:rPr>
              <a:t>分布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i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3600" b="1" i="1" baseline="-25000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3600" b="1" i="1" baseline="-250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44824"/>
            <a:ext cx="2520280" cy="8357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09" y="3231896"/>
            <a:ext cx="6278661" cy="19291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371136"/>
            <a:ext cx="1152127" cy="3641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24967"/>
            <a:ext cx="5923053" cy="4104456"/>
          </a:xfrm>
        </p:spPr>
        <p:txBody>
          <a:bodyPr>
            <a:normAutofit/>
          </a:bodyPr>
          <a:lstStyle/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标准的广义误差分布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混合正态分布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i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3600" b="1" i="1" baseline="-25000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3600" b="1" i="1" baseline="-250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00" y="1878655"/>
            <a:ext cx="6120680" cy="828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6970"/>
            <a:ext cx="2424683" cy="8589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7426489" cy="15841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ARCH(1)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624736" cy="5392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GARCH(1, 1)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67" y="1196752"/>
            <a:ext cx="6864346" cy="5445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5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EARCH(1, 1)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参数估计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995689" cy="5523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检验冲击 </a:t>
            </a:r>
            <a:r>
              <a:rPr lang="en-US" altLang="zh-CN" sz="3600" b="1" i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3600" b="1" i="1" baseline="-25000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3600" b="1" i="1" baseline="-250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效应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50" y="1253614"/>
            <a:ext cx="3600400" cy="1105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9773" y="2708920"/>
            <a:ext cx="3917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利用估计参数计算</a:t>
            </a:r>
            <a:r>
              <a:rPr lang="el-GR" altLang="zh-CN" sz="2800" b="1" i="1" dirty="0">
                <a:latin typeface="+mn-lt"/>
                <a:ea typeface="微软雅黑" panose="020B0503020204020204" pitchFamily="34" charset="-122"/>
              </a:rPr>
              <a:t>ε</a:t>
            </a:r>
            <a:r>
              <a:rPr lang="en-US" altLang="zh-CN" sz="2800" b="1" i="1" baseline="-25000" dirty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设</a:t>
            </a:r>
            <a:r>
              <a:rPr lang="el-GR" altLang="zh-CN" sz="28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baseline="-25000" dirty="0">
                <a:latin typeface="+mn-lt"/>
                <a:ea typeface="微软雅黑" panose="020B0503020204020204" pitchFamily="34" charset="-122"/>
              </a:rPr>
              <a:t>0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</a:rPr>
              <a:t>=0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，计算</a:t>
            </a:r>
            <a:r>
              <a:rPr lang="el-GR" altLang="zh-CN" sz="28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i="1" baseline="-25000" dirty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计算冲击</a:t>
            </a:r>
            <a:r>
              <a:rPr lang="en-US" altLang="zh-CN" sz="2800" b="1" i="1" dirty="0" err="1"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2800" b="1" i="1" baseline="-25000" dirty="0" err="1"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800" b="1" i="1" baseline="-25000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= </a:t>
            </a:r>
            <a:r>
              <a:rPr lang="el-GR" altLang="zh-CN" sz="2800" b="1" i="1" dirty="0">
                <a:latin typeface="+mn-lt"/>
                <a:ea typeface="微软雅黑" panose="020B0503020204020204" pitchFamily="34" charset="-122"/>
              </a:rPr>
              <a:t>ε</a:t>
            </a:r>
            <a:r>
              <a:rPr lang="en-US" altLang="zh-CN" sz="2800" b="1" i="1" baseline="-25000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/ </a:t>
            </a:r>
            <a:r>
              <a:rPr lang="el-GR" altLang="zh-CN" sz="28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800" b="1" i="1" baseline="-25000" dirty="0">
                <a:latin typeface="+mn-lt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 err="1">
                <a:latin typeface="+mn-lt"/>
                <a:ea typeface="微软雅黑" panose="020B0503020204020204" pitchFamily="34" charset="-122"/>
              </a:rPr>
              <a:t>archtest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检验</a:t>
            </a:r>
            <a:r>
              <a:rPr lang="en-US" altLang="zh-CN" sz="2800" b="1" i="1" dirty="0" err="1">
                <a:latin typeface="+mn-lt"/>
                <a:ea typeface="微软雅黑" panose="020B0503020204020204" pitchFamily="34" charset="-122"/>
              </a:rPr>
              <a:t>Z</a:t>
            </a:r>
            <a:r>
              <a:rPr lang="en-US" altLang="zh-CN" sz="2800" b="1" i="1" baseline="-25000" dirty="0" err="1">
                <a:latin typeface="+mn-lt"/>
                <a:ea typeface="微软雅黑" panose="020B0503020204020204" pitchFamily="34" charset="-122"/>
              </a:rPr>
              <a:t>t</a:t>
            </a:r>
            <a:endParaRPr lang="zh-CN" altLang="en-US" sz="28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波动率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0" y="4221088"/>
            <a:ext cx="8000368" cy="15066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" y="1419678"/>
            <a:ext cx="8676016" cy="23939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波动率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34472" y="1019823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 → 波动率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反应市场的不确定性程度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信息流的度量：高波动率，大信息冲击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时变、集聚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简单估计：收益率的绝对值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7976" y="4509120"/>
            <a:ext cx="637383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金融时序胖尾特征 → 建模改进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条件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波动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ARCH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GARCH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其他分布形式：</a:t>
            </a:r>
            <a:r>
              <a:rPr lang="en-US" altLang="zh-CN" sz="28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分布、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GED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分布等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092" y="2196899"/>
            <a:ext cx="6660300" cy="1592141"/>
          </a:xfrm>
        </p:spPr>
        <p:txBody>
          <a:bodyPr>
            <a:normAutofit/>
          </a:bodyPr>
          <a:lstStyle/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Bernard MT Condensed" panose="02050806060905020404" pitchFamily="18" charset="0"/>
              </a:rPr>
              <a:t>I</a:t>
            </a:r>
            <a:r>
              <a:rPr lang="en-US" altLang="zh-CN" sz="2800" b="1" i="1" baseline="-25000" dirty="0"/>
              <a:t>t</a:t>
            </a:r>
            <a:r>
              <a:rPr lang="en-US" altLang="zh-CN" sz="2800" b="1" baseline="-25000" dirty="0"/>
              <a:t>-1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投资者在 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en-US" altLang="zh-CN" sz="2800" b="1" dirty="0">
                <a:ea typeface="微软雅黑" panose="020B0503020204020204" pitchFamily="34" charset="-122"/>
              </a:rPr>
              <a:t>-1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时刻所拥有的信息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/>
              <a:t>Var[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2800" b="1" dirty="0">
                <a:latin typeface="Bernard MT Condensed" panose="02050806060905020404" pitchFamily="18" charset="0"/>
              </a:rPr>
              <a:t>|I</a:t>
            </a:r>
            <a:r>
              <a:rPr lang="en-US" altLang="zh-CN" sz="2800" b="1" i="1" baseline="-25000" dirty="0"/>
              <a:t>t</a:t>
            </a:r>
            <a:r>
              <a:rPr lang="en-US" altLang="zh-CN" sz="2800" b="1" baseline="-25000" dirty="0"/>
              <a:t>-1</a:t>
            </a:r>
            <a:r>
              <a:rPr lang="en-US" altLang="zh-CN" sz="2800" b="1" dirty="0"/>
              <a:t>]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基于信息集</a:t>
            </a:r>
            <a:r>
              <a:rPr lang="en-US" altLang="zh-CN" sz="2800" b="1" dirty="0">
                <a:latin typeface="Bernard MT Condensed" panose="02050806060905020404" pitchFamily="18" charset="0"/>
              </a:rPr>
              <a:t>I</a:t>
            </a:r>
            <a:r>
              <a:rPr lang="en-US" altLang="zh-CN" sz="2800" b="1" i="1" baseline="-25000" dirty="0"/>
              <a:t>t</a:t>
            </a:r>
            <a:r>
              <a:rPr lang="en-US" altLang="zh-CN" sz="2800" b="1" baseline="-25000" dirty="0"/>
              <a:t>-1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的条件方差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73707"/>
            <a:ext cx="3033285" cy="50677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7544" y="400506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条件波动率、非条件波动率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条件方差、非条件方差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收益率观察值的样本方差是非条件方差的一个估计值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092" y="2196899"/>
            <a:ext cx="6264696" cy="3687848"/>
          </a:xfrm>
        </p:spPr>
        <p:txBody>
          <a:bodyPr>
            <a:normAutofit fontScale="92500"/>
          </a:bodyPr>
          <a:lstStyle/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l-GR" altLang="zh-CN" sz="2800" b="1" i="1" dirty="0">
                <a:ea typeface="宋体" panose="02010600030101010101" pitchFamily="2" charset="-122"/>
              </a:rPr>
              <a:t>μ</a:t>
            </a:r>
            <a:r>
              <a:rPr lang="en-US" altLang="zh-CN" sz="2800" b="1" i="1" baseline="-25000" dirty="0"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ea typeface="宋体" panose="02010600030101010101" pitchFamily="2" charset="-122"/>
              </a:rPr>
              <a:t>r</a:t>
            </a:r>
            <a:r>
              <a:rPr lang="en-US" altLang="zh-CN" sz="2800" b="1" i="1" baseline="-25000" dirty="0" err="1"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ea typeface="宋体" panose="02010600030101010101" pitchFamily="2" charset="-122"/>
              </a:rPr>
              <a:t> | </a:t>
            </a:r>
            <a:r>
              <a:rPr lang="en-US" altLang="zh-CN" sz="2800" b="1" dirty="0">
                <a:latin typeface="Bernard MT Condensed" panose="020508060609050204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 baseline="-25000" dirty="0"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ea typeface="宋体" panose="02010600030101010101" pitchFamily="2" charset="-122"/>
              </a:rPr>
              <a:t>)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收益率条件期望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l-GR" altLang="zh-CN" sz="2800" b="1" i="1" dirty="0">
                <a:ea typeface="宋体" panose="02010600030101010101" pitchFamily="2" charset="-122"/>
              </a:rPr>
              <a:t>σ</a:t>
            </a:r>
            <a:r>
              <a:rPr lang="en-US" altLang="zh-CN" sz="2800" b="1" i="1" baseline="-25000" dirty="0">
                <a:ea typeface="宋体" panose="02010600030101010101" pitchFamily="2" charset="-122"/>
              </a:rPr>
              <a:t>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条件波动率，信息集</a:t>
            </a:r>
            <a:r>
              <a:rPr lang="en-US" altLang="zh-CN" sz="2800" b="1" dirty="0">
                <a:latin typeface="Bernard MT Condensed" panose="02050806060905020404" pitchFamily="18" charset="0"/>
              </a:rPr>
              <a:t>I</a:t>
            </a:r>
            <a:r>
              <a:rPr lang="en-US" altLang="zh-CN" sz="2800" b="1" i="1" baseline="-25000" dirty="0"/>
              <a:t>t</a:t>
            </a:r>
            <a:r>
              <a:rPr lang="en-US" altLang="zh-CN" sz="2800" b="1" baseline="-25000" dirty="0"/>
              <a:t>-1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的非负函数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Bernard MT Condensed" panose="02050806060905020404" pitchFamily="18" charset="0"/>
              </a:rPr>
              <a:t>I</a:t>
            </a:r>
            <a:r>
              <a:rPr lang="en-US" altLang="zh-CN" sz="2800" b="1" i="1" baseline="-25000" dirty="0"/>
              <a:t>t</a:t>
            </a:r>
            <a:r>
              <a:rPr lang="en-US" altLang="zh-CN" sz="2800" b="1" baseline="-25000" dirty="0"/>
              <a:t>-1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表示时刻 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en-US" altLang="zh-CN" sz="2800" b="1" dirty="0">
                <a:ea typeface="微软雅黑" panose="020B0503020204020204" pitchFamily="34" charset="-122"/>
              </a:rPr>
              <a:t>-1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l-GR" altLang="zh-CN" sz="2800" b="1" i="1" dirty="0">
                <a:ea typeface="宋体" panose="02010600030101010101" pitchFamily="2" charset="-122"/>
              </a:rPr>
              <a:t>ε</a:t>
            </a:r>
            <a:r>
              <a:rPr lang="en-US" altLang="zh-CN" sz="2800" b="1" i="1" baseline="-25000" dirty="0"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是一个白噪声过程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 err="1">
                <a:ea typeface="宋体" panose="02010600030101010101" pitchFamily="2" charset="-122"/>
              </a:rPr>
              <a:t>Z</a:t>
            </a:r>
            <a:r>
              <a:rPr lang="en-US" altLang="zh-CN" sz="2800" b="1" i="1" baseline="-25000" dirty="0" err="1"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满足标准正态分布，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092" y="1845282"/>
            <a:ext cx="6264696" cy="3687848"/>
          </a:xfrm>
        </p:spPr>
        <p:txBody>
          <a:bodyPr>
            <a:normAutofit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l-GR" altLang="zh-CN" sz="2800" b="1" i="1" dirty="0">
                <a:solidFill>
                  <a:srgbClr val="0070C0"/>
                </a:solidFill>
                <a:ea typeface="宋体" panose="02010600030101010101" pitchFamily="2" charset="-122"/>
              </a:rPr>
              <a:t>μ</a:t>
            </a:r>
            <a:r>
              <a:rPr lang="en-US" altLang="zh-CN" sz="2800" b="1" i="1" baseline="-25000" dirty="0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ea typeface="微软雅黑" panose="020B0503020204020204" pitchFamily="34" charset="-122"/>
              </a:rPr>
              <a:t>ARMA</a:t>
            </a:r>
            <a:r>
              <a:rPr lang="zh-CN" altLang="en-US" sz="2800" b="1" dirty="0">
                <a:ea typeface="微软雅黑" panose="020B0503020204020204" pitchFamily="34" charset="-122"/>
              </a:rPr>
              <a:t>过程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03" y="4149080"/>
            <a:ext cx="4302873" cy="8685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45" y="5373216"/>
            <a:ext cx="2528644" cy="4474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87824" y="533532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2037338"/>
            <a:ext cx="3707972" cy="4176464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l-GR" altLang="zh-CN" sz="2800" b="1" i="1" dirty="0">
                <a:solidFill>
                  <a:srgbClr val="0070C0"/>
                </a:solidFill>
              </a:rPr>
              <a:t>σ</a:t>
            </a:r>
            <a:r>
              <a:rPr lang="en-US" altLang="zh-CN" sz="2800" b="1" i="1" baseline="-25000" dirty="0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baseline="30000" dirty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ea typeface="微软雅黑" panose="020B0503020204020204" pitchFamily="34" charset="-122"/>
              </a:rPr>
              <a:t>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ea typeface="微软雅黑" panose="020B0503020204020204" pitchFamily="34" charset="-122"/>
              </a:rPr>
              <a:t>GARCH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ea typeface="微软雅黑" panose="020B0503020204020204" pitchFamily="34" charset="-122"/>
              </a:rPr>
              <a:t>EGARCH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ea typeface="微软雅黑" panose="020B0503020204020204" pitchFamily="34" charset="-122"/>
              </a:rPr>
              <a:t>ARCH-M</a:t>
            </a: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2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9387" y="2037338"/>
            <a:ext cx="4392488" cy="4104456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i="1" dirty="0" err="1">
                <a:solidFill>
                  <a:srgbClr val="0070C0"/>
                </a:solidFill>
              </a:rPr>
              <a:t>Z</a:t>
            </a:r>
            <a:r>
              <a:rPr lang="en-US" altLang="zh-CN" sz="2800" b="1" i="1" baseline="-25000" dirty="0" err="1">
                <a:solidFill>
                  <a:srgbClr val="0070C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标准正态分布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标准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分布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标准的广义误差分布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混合正态分布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800100" indent="-457200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条件波动率和收益率模型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971263" cy="8414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80" y="135543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73951"/>
      </p:ext>
    </p:extLst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22804</TotalTime>
  <Words>533</Words>
  <Application>Microsoft Office PowerPoint</Application>
  <PresentationFormat>全屏显示(4:3)</PresentationFormat>
  <Paragraphs>156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宋体</vt:lpstr>
      <vt:lpstr>微软雅黑</vt:lpstr>
      <vt:lpstr>Arial</vt:lpstr>
      <vt:lpstr>Bernard MT Condensed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金融时间序列特征</vt:lpstr>
      <vt:lpstr>波动率</vt:lpstr>
      <vt:lpstr>波动率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海柏 劉</cp:lastModifiedBy>
  <cp:revision>908</cp:revision>
  <dcterms:created xsi:type="dcterms:W3CDTF">2012-08-17T15:15:32Z</dcterms:created>
  <dcterms:modified xsi:type="dcterms:W3CDTF">2023-06-13T15:10:02Z</dcterms:modified>
</cp:coreProperties>
</file>