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94" r:id="rId2"/>
  </p:sldMasterIdLst>
  <p:notesMasterIdLst>
    <p:notesMasterId r:id="rId10"/>
  </p:notesMasterIdLst>
  <p:sldIdLst>
    <p:sldId id="405" r:id="rId3"/>
    <p:sldId id="462" r:id="rId4"/>
    <p:sldId id="471" r:id="rId5"/>
    <p:sldId id="472" r:id="rId6"/>
    <p:sldId id="466" r:id="rId7"/>
    <p:sldId id="473" r:id="rId8"/>
    <p:sldId id="474" r:id="rId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64" autoAdjust="0"/>
    <p:restoredTop sz="94628" autoAdjust="0"/>
  </p:normalViewPr>
  <p:slideViewPr>
    <p:cSldViewPr>
      <p:cViewPr varScale="1">
        <p:scale>
          <a:sx n="78" d="100"/>
          <a:sy n="78" d="100"/>
        </p:scale>
        <p:origin x="158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00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E260B-2F28-4645-81BA-C4A40754F252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6D46-34AE-41FE-9F9B-A6837970F8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145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438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7400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432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266D46-34AE-41FE-9F9B-A6837970F8D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545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77D2EB4-1AFB-4CB2-833E-92D9EDB79D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50BBC76-48FE-4E7B-9D91-65F70FD75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05588" y="381000"/>
            <a:ext cx="1998662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843588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F0D0E9B-ABD5-4C94-82D6-5223996B61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C156052-49CC-4F48-94DA-EB7EC2CA6B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67056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55650" y="1341438"/>
            <a:ext cx="7848600" cy="46783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BE97CB78-7885-4FAF-AC33-77205728FE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7D2EB4-1AFB-4CB2-833E-92D9EDB79D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F021E3-3140-4135-B99C-2367B394D44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10DA4E-0BC0-49FB-AEF5-43C7B09E0BF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FE8207-931D-404A-8774-CE0672057738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E8C9DD-79E8-4856-BEE2-D750E3D0509D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C08A92-BE2D-48BD-AEDB-0EE199D0902B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A7F021E3-3140-4135-B99C-2367B394D4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709FF2-5397-49F4-8B1D-EC26ED734F21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AAB025-DEF8-43D7-B10C-B4C4CBD067AA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554CB7-45E1-4798-AFEF-076F93E15D19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0BBC76-48FE-4E7B-9D91-65F70FD751A2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F6C85-580E-49AA-8C0F-7282E851D184}" type="datetimeFigureOut">
              <a:rPr lang="en-US" smtClean="0"/>
              <a:pPr/>
              <a:t>6/14/2023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0D0E9B-ABD5-4C94-82D6-5223996B6123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D610DA4E-0BC0-49FB-AEF5-43C7B09E0B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56150" y="1341438"/>
            <a:ext cx="38481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C2FE8207-931D-404A-8774-CE06720577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0E8C9DD-79E8-4856-BEE2-D750E3D050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3C08A92-BE2D-48BD-AEDB-0EE199D090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99709FF2-5397-49F4-8B1D-EC26ED734F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EAAB025-DEF8-43D7-B10C-B4C4CBD067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EC554CB7-45E1-4798-AFEF-076F93E15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5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6705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1</a:t>
            </a:r>
            <a:r>
              <a:rPr lang="zh-CN" altLang="en-US"/>
              <a:t>单击此处编辑母版标题样式</a:t>
            </a:r>
          </a:p>
        </p:txBody>
      </p:sp>
      <p:sp>
        <p:nvSpPr>
          <p:cNvPr id="1034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341438"/>
            <a:ext cx="7848600" cy="467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r>
              <a:rPr lang="en-US" altLang="zh-CN"/>
              <a:t>1</a:t>
            </a:r>
          </a:p>
          <a:p>
            <a:pPr lvl="1"/>
            <a:r>
              <a:rPr lang="zh-CN" altLang="en-US"/>
              <a:t>第二级</a:t>
            </a:r>
            <a:r>
              <a:rPr lang="en-US" altLang="zh-CN"/>
              <a:t>1</a:t>
            </a:r>
          </a:p>
          <a:p>
            <a:pPr lvl="2"/>
            <a:r>
              <a:rPr lang="zh-CN" altLang="en-US"/>
              <a:t>第三级</a:t>
            </a:r>
            <a:r>
              <a:rPr lang="en-US" altLang="zh-CN"/>
              <a:t>1</a:t>
            </a:r>
          </a:p>
          <a:p>
            <a:pPr lvl="3"/>
            <a:r>
              <a:rPr lang="zh-CN" altLang="en-US"/>
              <a:t>第四级</a:t>
            </a:r>
            <a:r>
              <a:rPr lang="en-US" altLang="zh-CN"/>
              <a:t>1</a:t>
            </a:r>
          </a:p>
          <a:p>
            <a:pPr lvl="4"/>
            <a:r>
              <a:rPr lang="zh-CN" altLang="en-US"/>
              <a:t>第五级</a:t>
            </a:r>
            <a:r>
              <a:rPr lang="en-US" altLang="zh-CN"/>
              <a:t>1</a:t>
            </a:r>
          </a:p>
        </p:txBody>
      </p:sp>
      <p:sp>
        <p:nvSpPr>
          <p:cNvPr id="14663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381750"/>
            <a:ext cx="19050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1">
                <a:solidFill>
                  <a:srgbClr val="003366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36550" name="Line 6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rgbClr val="00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90000"/>
              </a:lnSpc>
              <a:defRPr/>
            </a:pPr>
            <a:endParaRPr lang="zh-CN" altLang="en-US" sz="3600" b="1">
              <a:solidFill>
                <a:srgbClr val="003366"/>
              </a:solidFill>
              <a:latin typeface="Times New Roman" pitchFamily="18" charset="0"/>
              <a:ea typeface="SimHei" pitchFamily="2" charset="-122"/>
            </a:endParaRPr>
          </a:p>
        </p:txBody>
      </p:sp>
      <p:sp>
        <p:nvSpPr>
          <p:cNvPr id="236551" name="Rectangle 7"/>
          <p:cNvSpPr>
            <a:spLocks noChangeArrowheads="1"/>
          </p:cNvSpPr>
          <p:nvPr/>
        </p:nvSpPr>
        <p:spPr bwMode="auto">
          <a:xfrm>
            <a:off x="7391400" y="760413"/>
            <a:ext cx="1489075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algn="ctr">
              <a:spcBef>
                <a:spcPct val="20000"/>
              </a:spcBef>
              <a:buSzPct val="75000"/>
              <a:buFont typeface="Wingdings" pitchFamily="2" charset="2"/>
              <a:buNone/>
              <a:defRPr/>
            </a:pPr>
            <a:r>
              <a:rPr lang="zh-CN" altLang="en-US" sz="1400" b="1">
                <a:solidFill>
                  <a:srgbClr val="002B82"/>
                </a:solidFill>
                <a:latin typeface="Arial" pitchFamily="34" charset="0"/>
                <a:ea typeface="宋体" pitchFamily="2" charset="-122"/>
              </a:rPr>
              <a:t>国际金融理财师</a:t>
            </a:r>
          </a:p>
        </p:txBody>
      </p:sp>
      <p:pic>
        <p:nvPicPr>
          <p:cNvPr id="103431" name="Picture 8" descr="CFP_R_透明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7696200" y="177800"/>
            <a:ext cx="8382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003366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800" b="1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Font typeface="Arial" charset="0"/>
        <a:buChar char="–"/>
        <a:defRPr sz="2400" b="1">
          <a:solidFill>
            <a:srgbClr val="0033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5000"/>
        <a:buFont typeface="Wingdings" pitchFamily="2" charset="2"/>
        <a:buChar char="n"/>
        <a:defRPr sz="2000">
          <a:solidFill>
            <a:srgbClr val="0033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rgbClr val="0033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3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DC947-9A29-424B-B93B-40BCECA6A83A}" type="datetimeFigureOut">
              <a:rPr lang="zh-CN" altLang="en-US" smtClean="0"/>
              <a:pPr/>
              <a:t>2023/6/14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957D43A-9493-44DE-A899-E2584A81B7D6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/>
          <a:p>
            <a:fld id="{8D72FFFE-79B7-48C0-BA1B-DADDEB926B3D}" type="slidenum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20111" y="116631"/>
            <a:ext cx="2970813" cy="461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>
            <a:defPPr>
              <a:defRPr lang="zh-CN"/>
            </a:defPPr>
            <a:lvl1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en-US" altLang="zh-CN" sz="2400" b="0" i="1" u="sng" dirty="0">
                <a:solidFill>
                  <a:srgbClr val="0070C0"/>
                </a:solidFill>
              </a:rPr>
              <a:t>MATLAB</a:t>
            </a:r>
            <a:r>
              <a:rPr lang="zh-CN" altLang="en-US" sz="2400" b="0" i="1" u="sng" dirty="0">
                <a:solidFill>
                  <a:srgbClr val="0070C0"/>
                </a:solidFill>
              </a:rPr>
              <a:t>与金融计算</a:t>
            </a:r>
          </a:p>
        </p:txBody>
      </p:sp>
      <p:sp>
        <p:nvSpPr>
          <p:cNvPr id="8" name="文本框 12"/>
          <p:cNvSpPr>
            <a:spLocks noChangeArrowheads="1"/>
          </p:cNvSpPr>
          <p:nvPr/>
        </p:nvSpPr>
        <p:spPr bwMode="auto">
          <a:xfrm>
            <a:off x="611560" y="1640155"/>
            <a:ext cx="79200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中国股市投资组合优化</a:t>
            </a:r>
            <a:endParaRPr lang="en-US" altLang="zh-CN" sz="40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algn="ctr" eaLnBrk="0" hangingPunct="0"/>
            <a:r>
              <a:rPr lang="zh-CN" altLang="en-US" sz="4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协方差矩阵的估计</a:t>
            </a:r>
            <a:endParaRPr lang="en-US" altLang="zh-CN" sz="4000" b="1" dirty="0">
              <a:solidFill>
                <a:prstClr val="black"/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560" y="2947552"/>
            <a:ext cx="7920000" cy="7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prstClr val="white"/>
              </a:solidFill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55"/>
          <a:stretch/>
        </p:blipFill>
        <p:spPr bwMode="auto">
          <a:xfrm>
            <a:off x="6987654" y="4632771"/>
            <a:ext cx="2156346" cy="2238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2269022" y="3332492"/>
            <a:ext cx="4605076" cy="64633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zh-CN" altLang="en-US" sz="3600" b="1" dirty="0">
                <a:solidFill>
                  <a:srgbClr val="4472C4">
                    <a:lumMod val="75000"/>
                  </a:srgbClr>
                </a:solidFill>
                <a:latin typeface="微软雅黑" pitchFamily="34" charset="-122"/>
                <a:ea typeface="微软雅黑" pitchFamily="34" charset="-122"/>
              </a:rPr>
              <a:t>蒋志强</a:t>
            </a:r>
            <a:endParaRPr lang="en-US" altLang="zh-CN" sz="3600" b="1" baseline="30000" dirty="0">
              <a:solidFill>
                <a:srgbClr val="4472C4">
                  <a:lumMod val="75000"/>
                </a:srgb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11"/>
          <p:cNvSpPr txBox="1"/>
          <p:nvPr/>
        </p:nvSpPr>
        <p:spPr>
          <a:xfrm>
            <a:off x="1447800" y="4278828"/>
            <a:ext cx="65527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solidFill>
                  <a:srgbClr val="4472C4">
                    <a:lumMod val="75000"/>
                  </a:srgbClr>
                </a:solidFill>
                <a:latin typeface="+mn-lt"/>
                <a:ea typeface="微软雅黑" pitchFamily="34" charset="-122"/>
              </a:rPr>
              <a:t>zqjiang.ecust@qq.com</a:t>
            </a:r>
            <a:endParaRPr lang="en-US" altLang="zh-CN" sz="2000" b="1" dirty="0">
              <a:solidFill>
                <a:srgbClr val="4472C4">
                  <a:lumMod val="75000"/>
                </a:srgbClr>
              </a:solidFill>
              <a:latin typeface="+mn-lt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718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文本框 13"/>
          <p:cNvSpPr txBox="1"/>
          <p:nvPr/>
        </p:nvSpPr>
        <p:spPr>
          <a:xfrm>
            <a:off x="671599" y="990600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1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：样本方差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协方差矩阵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834320"/>
            <a:ext cx="6096000" cy="398003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90940" y="5943600"/>
            <a:ext cx="876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适用条件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&gt;&gt;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；小样本表现差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；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T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&lt;</a:t>
            </a:r>
            <a:r>
              <a:rPr lang="en-US" altLang="zh-CN" sz="2400" b="1" i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N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时，方差</a:t>
            </a:r>
            <a:r>
              <a:rPr lang="en-US" altLang="zh-CN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协方差矩阵奇异</a:t>
            </a:r>
            <a:endParaRPr lang="en-US" altLang="zh-CN" sz="2400" b="1" dirty="0">
              <a:solidFill>
                <a:srgbClr val="C00000"/>
              </a:solidFill>
              <a:latin typeface="+mn-lt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62000" y="991462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2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：常量估计法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01316" y="1889462"/>
            <a:ext cx="8201360" cy="1823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设 </a:t>
            </a:r>
            <a:r>
              <a:rPr lang="el-GR" altLang="zh-CN" sz="2500" b="1" i="1" dirty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500" b="1" i="1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矩阵对角线的方差相同，取样本方差的均值</a:t>
            </a:r>
            <a:endParaRPr lang="en-US" altLang="zh-CN" sz="2500" b="1" dirty="0">
              <a:latin typeface="+mn-lt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设 </a:t>
            </a:r>
            <a:r>
              <a:rPr lang="el-GR" altLang="zh-CN" sz="2500" b="1" i="1" dirty="0">
                <a:latin typeface="+mn-lt"/>
                <a:ea typeface="微软雅黑" panose="020B0503020204020204" pitchFamily="34" charset="-122"/>
              </a:rPr>
              <a:t>Σ</a:t>
            </a:r>
            <a:r>
              <a:rPr lang="en-US" altLang="zh-CN" sz="2500" b="1" i="1" dirty="0">
                <a:ea typeface="微软雅黑" panose="020B0503020204020204" pitchFamily="34" charset="-122"/>
              </a:rPr>
              <a:t> </a:t>
            </a:r>
            <a:r>
              <a:rPr lang="zh-CN" altLang="en-US" sz="2500" b="1" dirty="0">
                <a:ea typeface="微软雅黑" panose="020B0503020204020204" pitchFamily="34" charset="-122"/>
              </a:rPr>
              <a:t>矩阵非对角线的协方差相同，</a:t>
            </a: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取</a:t>
            </a:r>
            <a:r>
              <a:rPr lang="en-US" altLang="zh-CN" sz="2500" b="1" i="1" dirty="0">
                <a:latin typeface="+mn-lt"/>
                <a:ea typeface="微软雅黑" panose="020B0503020204020204" pitchFamily="34" charset="-122"/>
              </a:rPr>
              <a:t>N</a:t>
            </a:r>
            <a:r>
              <a:rPr lang="en-US" altLang="zh-CN" sz="2500" b="1" dirty="0">
                <a:latin typeface="+mn-lt"/>
                <a:ea typeface="微软雅黑" panose="020B0503020204020204" pitchFamily="34" charset="-122"/>
              </a:rPr>
              <a:t>(</a:t>
            </a:r>
            <a:r>
              <a:rPr lang="en-US" altLang="zh-CN" sz="2500" b="1" i="1" dirty="0">
                <a:latin typeface="+mn-lt"/>
                <a:ea typeface="微软雅黑" panose="020B0503020204020204" pitchFamily="34" charset="-122"/>
              </a:rPr>
              <a:t>N </a:t>
            </a:r>
            <a:r>
              <a:rPr lang="en-US" altLang="zh-CN" sz="2500" b="1" dirty="0">
                <a:latin typeface="+mn-lt"/>
                <a:ea typeface="微软雅黑" panose="020B0503020204020204" pitchFamily="34" charset="-122"/>
              </a:rPr>
              <a:t>– 1)/2</a:t>
            </a:r>
            <a:r>
              <a:rPr lang="zh-CN" altLang="en-US" sz="2500" b="1" dirty="0">
                <a:latin typeface="+mn-lt"/>
                <a:ea typeface="微软雅黑" panose="020B0503020204020204" pitchFamily="34" charset="-122"/>
              </a:rPr>
              <a:t>个样本协方差的均值</a:t>
            </a:r>
            <a:endParaRPr lang="en-US" altLang="zh-CN" sz="2500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16" y="4119220"/>
            <a:ext cx="4007037" cy="15910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125196"/>
            <a:ext cx="4518083" cy="159103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4190560" y="4421811"/>
            <a:ext cx="305240" cy="9858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3430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文本框 10"/>
          <p:cNvSpPr txBox="1"/>
          <p:nvPr/>
        </p:nvSpPr>
        <p:spPr>
          <a:xfrm>
            <a:off x="762000" y="845403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3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：因子模型估计法</a:t>
            </a:r>
            <a:endParaRPr lang="en-US" altLang="zh-CN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4028" y="1621783"/>
            <a:ext cx="1415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ea typeface="微软雅黑" panose="020B0503020204020204" pitchFamily="34" charset="-122"/>
              </a:rPr>
              <a:t>因子模型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98" y="1524000"/>
            <a:ext cx="4657759" cy="65723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6624" y="2971800"/>
            <a:ext cx="1415772" cy="5804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ea typeface="微软雅黑" panose="020B0503020204020204" pitchFamily="34" charset="-122"/>
              </a:rPr>
              <a:t>矩阵形式</a:t>
            </a:r>
            <a:endParaRPr lang="en-US" altLang="zh-CN" sz="2400" b="1" dirty="0"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2298" y="3200400"/>
            <a:ext cx="2514600" cy="302834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638" y="2057400"/>
            <a:ext cx="3309962" cy="2700357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sp>
        <p:nvSpPr>
          <p:cNvPr id="13" name="矩形 12"/>
          <p:cNvSpPr/>
          <p:nvPr/>
        </p:nvSpPr>
        <p:spPr>
          <a:xfrm>
            <a:off x="1187624" y="4872335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微软雅黑" panose="020B0503020204020204" pitchFamily="34" charset="-122"/>
              </a:rPr>
              <a:t>因子模型估计法</a:t>
            </a:r>
            <a:endParaRPr lang="zh-CN" altLang="en-US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457" y="4847935"/>
            <a:ext cx="3806364" cy="526774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2159432" y="5352765"/>
            <a:ext cx="568916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因子模型在 </a:t>
            </a:r>
            <a:r>
              <a:rPr lang="en-US" altLang="zh-CN" b="1" i="1" dirty="0">
                <a:latin typeface="+mn-lt"/>
                <a:ea typeface="微软雅黑" panose="020B0503020204020204" pitchFamily="34" charset="-122"/>
              </a:rPr>
              <a:t>t 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时刻</a:t>
            </a:r>
            <a:r>
              <a:rPr lang="en-US" altLang="zh-CN" b="1" dirty="0">
                <a:latin typeface="+mn-lt"/>
                <a:ea typeface="微软雅黑" panose="020B0503020204020204" pitchFamily="34" charset="-122"/>
              </a:rPr>
              <a:t>OLS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的参数估计（迭代或滚动窗口）</a:t>
            </a:r>
            <a:endParaRPr lang="en-US" altLang="zh-CN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因子</a:t>
            </a:r>
            <a:r>
              <a:rPr lang="zh-CN" altLang="en-US" b="1" i="1" dirty="0">
                <a:latin typeface="+mn-lt"/>
                <a:ea typeface="微软雅黑" panose="020B0503020204020204" pitchFamily="34" charset="-122"/>
              </a:rPr>
              <a:t> </a:t>
            </a:r>
            <a:r>
              <a:rPr lang="en-US" altLang="zh-CN" b="1" i="1" dirty="0">
                <a:latin typeface="+mn-lt"/>
                <a:ea typeface="微软雅黑" panose="020B0503020204020204" pitchFamily="34" charset="-122"/>
              </a:rPr>
              <a:t>f 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的样本方差</a:t>
            </a:r>
            <a:r>
              <a:rPr lang="en-US" altLang="zh-CN" b="1" dirty="0">
                <a:latin typeface="+mn-lt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协方差矩阵（因子数 </a:t>
            </a:r>
            <a:r>
              <a:rPr lang="en-US" altLang="zh-CN" b="1" i="1" dirty="0">
                <a:latin typeface="+mn-lt"/>
                <a:ea typeface="微软雅黑" panose="020B0503020204020204" pitchFamily="34" charset="-122"/>
              </a:rPr>
              <a:t>K </a:t>
            </a: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较小适用）</a:t>
            </a:r>
            <a:endParaRPr lang="en-US" altLang="zh-CN" b="1" dirty="0">
              <a:latin typeface="+mn-lt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+mn-lt"/>
                <a:ea typeface="微软雅黑" panose="020B0503020204020204" pitchFamily="34" charset="-122"/>
              </a:rPr>
              <a:t>对角线元素满足</a:t>
            </a:r>
            <a:endParaRPr lang="en-US" altLang="zh-CN" b="1" dirty="0">
              <a:latin typeface="+mn-lt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5486400"/>
            <a:ext cx="404815" cy="28099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5872160"/>
            <a:ext cx="423866" cy="37624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112" y="6272210"/>
            <a:ext cx="419103" cy="35719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6205814"/>
            <a:ext cx="1585924" cy="485779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8974CB8-8268-8CD0-4A9D-90EF43A9439D}"/>
              </a:ext>
            </a:extLst>
          </p:cNvPr>
          <p:cNvSpPr txBox="1"/>
          <p:nvPr/>
        </p:nvSpPr>
        <p:spPr>
          <a:xfrm>
            <a:off x="5638800" y="5219233"/>
            <a:ext cx="1585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因子模型参数</a:t>
            </a:r>
          </a:p>
        </p:txBody>
      </p:sp>
    </p:spTree>
    <p:extLst>
      <p:ext uri="{BB962C8B-B14F-4D97-AF65-F5344CB8AC3E}">
        <p14:creationId xmlns:p14="http://schemas.microsoft.com/office/powerpoint/2010/main" val="301808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762000" y="992814"/>
            <a:ext cx="579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4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压缩估计法</a:t>
            </a:r>
            <a:endParaRPr lang="en-US" altLang="zh-CN" sz="32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0600" y="1767524"/>
            <a:ext cx="723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微软雅黑" panose="020B0503020204020204" pitchFamily="34" charset="-122"/>
              </a:rPr>
              <a:t>因子模型估计法：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估计相对精确但有偏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微软雅黑" panose="020B0503020204020204" pitchFamily="34" charset="-122"/>
              </a:rPr>
              <a:t>样本方差</a:t>
            </a:r>
            <a:r>
              <a:rPr lang="en-US" altLang="zh-CN" sz="2400" b="1" dirty="0">
                <a:ea typeface="微软雅黑" panose="020B0503020204020204" pitchFamily="34" charset="-122"/>
              </a:rPr>
              <a:t>-</a:t>
            </a:r>
            <a:r>
              <a:rPr lang="zh-CN" altLang="en-US" sz="2400" b="1" dirty="0">
                <a:ea typeface="微软雅黑" panose="020B0503020204020204" pitchFamily="34" charset="-122"/>
              </a:rPr>
              <a:t>协方差矩阵估计：</a:t>
            </a:r>
            <a:r>
              <a:rPr lang="zh-CN" altLang="en-US" sz="2400" b="1" dirty="0">
                <a:solidFill>
                  <a:srgbClr val="C00000"/>
                </a:solidFill>
                <a:ea typeface="微软雅黑" panose="020B0503020204020204" pitchFamily="34" charset="-122"/>
              </a:rPr>
              <a:t>无偏估计但不够精确</a:t>
            </a:r>
            <a:endParaRPr lang="en-US" altLang="zh-CN" sz="2400" b="1" dirty="0">
              <a:solidFill>
                <a:srgbClr val="C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90600" y="3048000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取两者之精华：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871" y="3068918"/>
            <a:ext cx="3699912" cy="5232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990600" y="3571220"/>
            <a:ext cx="28194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ea typeface="微软雅黑" panose="020B0503020204020204" pitchFamily="34" charset="-122"/>
              </a:rPr>
              <a:t>压缩估计法：</a:t>
            </a:r>
            <a:endParaRPr lang="en-US" altLang="zh-CN" sz="2800" b="1" dirty="0">
              <a:solidFill>
                <a:srgbClr val="0070C0"/>
              </a:solidFill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28" y="4419600"/>
            <a:ext cx="6324600" cy="18392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期望方差估计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688034" y="1168610"/>
            <a:ext cx="76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sz="3200" b="1" dirty="0">
                <a:solidFill>
                  <a:srgbClr val="0070C0"/>
                </a:solidFill>
                <a:latin typeface="+mn-lt"/>
                <a:ea typeface="微软雅黑" panose="020B0503020204020204" pitchFamily="34" charset="-122"/>
              </a:rPr>
              <a:t>5</a:t>
            </a: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指数加权移动平均估计法 </a:t>
            </a:r>
            <a:r>
              <a:rPr lang="en-US" altLang="zh-CN" sz="3200" b="1" dirty="0">
                <a:solidFill>
                  <a:srgbClr val="0070C0"/>
                </a:solidFill>
                <a:ea typeface="微软雅黑" panose="020B0503020204020204" pitchFamily="34" charset="-122"/>
              </a:rPr>
              <a:t>EWMA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440" y="2209800"/>
            <a:ext cx="7247999" cy="2388545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1069781" y="4808538"/>
            <a:ext cx="6856506" cy="66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ea typeface="微软雅黑" panose="020B0503020204020204" pitchFamily="34" charset="-122"/>
              </a:rPr>
              <a:t>初值：初始样本的样本方差</a:t>
            </a:r>
            <a:r>
              <a:rPr lang="en-US" altLang="zh-CN" sz="2800" b="1" dirty="0">
                <a:ea typeface="微软雅黑" panose="020B0503020204020204" pitchFamily="34" charset="-122"/>
              </a:rPr>
              <a:t>-</a:t>
            </a:r>
            <a:r>
              <a:rPr lang="zh-CN" altLang="en-US" sz="2800" b="1" dirty="0">
                <a:ea typeface="微软雅黑" panose="020B0503020204020204" pitchFamily="34" charset="-122"/>
              </a:rPr>
              <a:t>协方差矩阵</a:t>
            </a:r>
            <a:endParaRPr lang="en-US" altLang="zh-CN" sz="2800" b="1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869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8528" y="169248"/>
            <a:ext cx="7095872" cy="675084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示例（</a:t>
            </a:r>
            <a:r>
              <a:rPr lang="en-US" altLang="zh-CN" sz="3600" b="1" dirty="0">
                <a:solidFill>
                  <a:srgbClr val="C00000"/>
                </a:solidFill>
                <a:latin typeface="+mn-lt"/>
                <a:ea typeface="微软雅黑" panose="020B0503020204020204" pitchFamily="34" charset="-122"/>
              </a:rPr>
              <a:t>16</a:t>
            </a:r>
            <a:r>
              <a:rPr lang="zh-CN" altLang="en-US" sz="3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级期末考试真题）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" y="32270"/>
            <a:ext cx="1032049" cy="987553"/>
          </a:xfrm>
          <a:prstGeom prst="rect">
            <a:avLst/>
          </a:prstGeom>
        </p:spPr>
      </p:pic>
      <p:grpSp>
        <p:nvGrpSpPr>
          <p:cNvPr id="3" name="组合 7"/>
          <p:cNvGrpSpPr/>
          <p:nvPr/>
        </p:nvGrpSpPr>
        <p:grpSpPr>
          <a:xfrm>
            <a:off x="612440" y="955462"/>
            <a:ext cx="7920000" cy="72000"/>
            <a:chOff x="612440" y="908720"/>
            <a:chExt cx="7920000" cy="72000"/>
          </a:xfrm>
        </p:grpSpPr>
        <p:sp>
          <p:nvSpPr>
            <p:cNvPr id="9" name="矩形 8"/>
            <p:cNvSpPr/>
            <p:nvPr/>
          </p:nvSpPr>
          <p:spPr>
            <a:xfrm>
              <a:off x="612440" y="908720"/>
              <a:ext cx="4320000" cy="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prstClr val="white"/>
                </a:solidFill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612440" y="908720"/>
              <a:ext cx="792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40" y="1219200"/>
            <a:ext cx="7848600" cy="49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01747"/>
      </p:ext>
    </p:extLst>
  </p:cSld>
  <p:clrMapOvr>
    <a:masterClrMapping/>
  </p:clrMapOvr>
</p:sld>
</file>

<file path=ppt/theme/theme1.xml><?xml version="1.0" encoding="utf-8"?>
<a:theme xmlns:a="http://schemas.openxmlformats.org/drawingml/2006/main" name="北京当代金融培训有限公司">
  <a:themeElements>
    <a:clrScheme name="北京当代金融培训有限公司 1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80808"/>
      </a:hlink>
      <a:folHlink>
        <a:srgbClr val="00000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66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3600" b="1" i="0" u="none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  <a:ea typeface="SimHei" pitchFamily="2" charset="-122"/>
          </a:defRPr>
        </a:defPPr>
      </a:lstStyle>
    </a:lnDef>
  </a:objectDefaults>
  <a:extraClrSchemeLst>
    <a:extraClrScheme>
      <a:clrScheme name="北京当代金融培训有限公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北京当代金融培训有限公司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F8F8F8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北京当代金融培训有限公司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80808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30624</TotalTime>
  <Words>215</Words>
  <Application>Microsoft Office PowerPoint</Application>
  <PresentationFormat>全屏显示(4:3)</PresentationFormat>
  <Paragraphs>38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微软雅黑</vt:lpstr>
      <vt:lpstr>Arial</vt:lpstr>
      <vt:lpstr>Calibri</vt:lpstr>
      <vt:lpstr>Times New Roman</vt:lpstr>
      <vt:lpstr>Wingdings</vt:lpstr>
      <vt:lpstr>北京当代金融培训有限公司</vt:lpstr>
      <vt:lpstr>Office 主题</vt:lpstr>
      <vt:lpstr>PowerPoint 演示文稿</vt:lpstr>
      <vt:lpstr>期望方差估计</vt:lpstr>
      <vt:lpstr>期望方差估计</vt:lpstr>
      <vt:lpstr>期望方差估计 </vt:lpstr>
      <vt:lpstr>期望方差估计</vt:lpstr>
      <vt:lpstr>期望方差估计</vt:lpstr>
      <vt:lpstr>示例（16级期末考试真题）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资本资产定价模型</dc:title>
  <dc:creator>胡晓</dc:creator>
  <cp:lastModifiedBy>海柏 劉</cp:lastModifiedBy>
  <cp:revision>908</cp:revision>
  <dcterms:created xsi:type="dcterms:W3CDTF">2012-08-17T15:15:32Z</dcterms:created>
  <dcterms:modified xsi:type="dcterms:W3CDTF">2023-06-14T12:43:48Z</dcterms:modified>
</cp:coreProperties>
</file>