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0" r:id="rId2"/>
    <p:sldId id="288" r:id="rId3"/>
    <p:sldId id="289" r:id="rId4"/>
    <p:sldId id="291" r:id="rId5"/>
    <p:sldId id="292" r:id="rId6"/>
    <p:sldId id="293" r:id="rId7"/>
    <p:sldId id="284" r:id="rId8"/>
    <p:sldId id="286" r:id="rId9"/>
    <p:sldId id="295" r:id="rId10"/>
    <p:sldId id="309" r:id="rId11"/>
    <p:sldId id="298" r:id="rId12"/>
    <p:sldId id="294" r:id="rId13"/>
    <p:sldId id="299" r:id="rId14"/>
    <p:sldId id="300" r:id="rId15"/>
    <p:sldId id="301" r:id="rId16"/>
    <p:sldId id="308" r:id="rId17"/>
    <p:sldId id="302" r:id="rId18"/>
    <p:sldId id="303" r:id="rId19"/>
    <p:sldId id="304" r:id="rId20"/>
    <p:sldId id="305" r:id="rId21"/>
    <p:sldId id="307" r:id="rId22"/>
    <p:sldId id="306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F39"/>
    <a:srgbClr val="0000FF"/>
    <a:srgbClr val="FFFFFF"/>
    <a:srgbClr val="838381"/>
    <a:srgbClr val="ECE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86563" autoAdjust="0"/>
  </p:normalViewPr>
  <p:slideViewPr>
    <p:cSldViewPr>
      <p:cViewPr varScale="1">
        <p:scale>
          <a:sx n="82" d="100"/>
          <a:sy n="82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超 马" userId="71c73327-e1fd-4b45-aef6-0885e1723bc7" providerId="ADAL" clId="{8F067027-4B1C-4AE5-9443-08B15C475B7E}"/>
    <pc:docChg chg="custSel delSld modSld sldOrd">
      <pc:chgData name="俊超 马" userId="71c73327-e1fd-4b45-aef6-0885e1723bc7" providerId="ADAL" clId="{8F067027-4B1C-4AE5-9443-08B15C475B7E}" dt="2017-12-11T01:47:44.365" v="527" actId="20577"/>
      <pc:docMkLst>
        <pc:docMk/>
      </pc:docMkLst>
      <pc:sldChg chg="modSp ord modNotesTx">
        <pc:chgData name="俊超 马" userId="71c73327-e1fd-4b45-aef6-0885e1723bc7" providerId="ADAL" clId="{8F067027-4B1C-4AE5-9443-08B15C475B7E}" dt="2017-12-11T01:47:44.365" v="527" actId="20577"/>
        <pc:sldMkLst>
          <pc:docMk/>
          <pc:sldMk cId="0" sldId="272"/>
        </pc:sldMkLst>
        <pc:spChg chg="mod">
          <ac:chgData name="俊超 马" userId="71c73327-e1fd-4b45-aef6-0885e1723bc7" providerId="ADAL" clId="{8F067027-4B1C-4AE5-9443-08B15C475B7E}" dt="2017-12-11T01:36:42.989" v="390" actId="108"/>
          <ac:spMkLst>
            <pc:docMk/>
            <pc:sldMk cId="0" sldId="272"/>
            <ac:spMk id="6150" creationId="{03658C8E-B1C7-4393-BFF9-42690B35C8A5}"/>
          </ac:spMkLst>
        </pc:spChg>
        <pc:picChg chg="mod">
          <ac:chgData name="俊超 马" userId="71c73327-e1fd-4b45-aef6-0885e1723bc7" providerId="ADAL" clId="{8F067027-4B1C-4AE5-9443-08B15C475B7E}" dt="2017-12-11T01:33:28.411" v="378" actId="1076"/>
          <ac:picMkLst>
            <pc:docMk/>
            <pc:sldMk cId="0" sldId="272"/>
            <ac:picMk id="6152" creationId="{7F4141E5-E51F-4EF5-B07A-30CDB1AE7800}"/>
          </ac:picMkLst>
        </pc:picChg>
        <pc:picChg chg="mod">
          <ac:chgData name="俊超 马" userId="71c73327-e1fd-4b45-aef6-0885e1723bc7" providerId="ADAL" clId="{8F067027-4B1C-4AE5-9443-08B15C475B7E}" dt="2017-12-11T01:33:31.269" v="379" actId="1076"/>
          <ac:picMkLst>
            <pc:docMk/>
            <pc:sldMk cId="0" sldId="272"/>
            <ac:picMk id="6153" creationId="{27EF59B3-03CE-43DB-A02A-1908970397C2}"/>
          </ac:picMkLst>
        </pc:picChg>
        <pc:picChg chg="mod">
          <ac:chgData name="俊超 马" userId="71c73327-e1fd-4b45-aef6-0885e1723bc7" providerId="ADAL" clId="{8F067027-4B1C-4AE5-9443-08B15C475B7E}" dt="2017-12-11T01:33:35.892" v="380" actId="1076"/>
          <ac:picMkLst>
            <pc:docMk/>
            <pc:sldMk cId="0" sldId="272"/>
            <ac:picMk id="6154" creationId="{919CEAE8-BF5D-4504-BB76-8F3FD118C91E}"/>
          </ac:picMkLst>
        </pc:picChg>
      </pc:sldChg>
      <pc:sldChg chg="addSp delSp modSp del">
        <pc:chgData name="俊超 马" userId="71c73327-e1fd-4b45-aef6-0885e1723bc7" providerId="ADAL" clId="{8F067027-4B1C-4AE5-9443-08B15C475B7E}" dt="2017-12-11T01:34:28.301" v="386" actId="2696"/>
        <pc:sldMkLst>
          <pc:docMk/>
          <pc:sldMk cId="0" sldId="274"/>
        </pc:sldMkLst>
        <pc:spChg chg="del">
          <ac:chgData name="俊超 马" userId="71c73327-e1fd-4b45-aef6-0885e1723bc7" providerId="ADAL" clId="{8F067027-4B1C-4AE5-9443-08B15C475B7E}" dt="2017-12-11T00:45:02.653" v="8" actId="478"/>
          <ac:spMkLst>
            <pc:docMk/>
            <pc:sldMk cId="0" sldId="274"/>
            <ac:spMk id="2" creationId="{C32A394E-1065-4C57-A4E8-D033C8912EB7}"/>
          </ac:spMkLst>
        </pc:spChg>
        <pc:spChg chg="add mod">
          <ac:chgData name="俊超 马" userId="71c73327-e1fd-4b45-aef6-0885e1723bc7" providerId="ADAL" clId="{8F067027-4B1C-4AE5-9443-08B15C475B7E}" dt="2017-12-11T01:34:11.798" v="383"/>
          <ac:spMkLst>
            <pc:docMk/>
            <pc:sldMk cId="0" sldId="274"/>
            <ac:spMk id="8" creationId="{CFDF7EF5-E3A6-43D4-936E-5C02BE4ED6B5}"/>
          </ac:spMkLst>
        </pc:spChg>
      </pc:sldChg>
      <pc:sldChg chg="addSp delSp modSp modNotesTx">
        <pc:chgData name="俊超 马" userId="71c73327-e1fd-4b45-aef6-0885e1723bc7" providerId="ADAL" clId="{8F067027-4B1C-4AE5-9443-08B15C475B7E}" dt="2017-12-11T01:41:10.454" v="523" actId="20577"/>
        <pc:sldMkLst>
          <pc:docMk/>
          <pc:sldMk cId="0" sldId="275"/>
        </pc:sldMkLst>
        <pc:spChg chg="del">
          <ac:chgData name="俊超 马" userId="71c73327-e1fd-4b45-aef6-0885e1723bc7" providerId="ADAL" clId="{8F067027-4B1C-4AE5-9443-08B15C475B7E}" dt="2017-12-11T00:45:23.566" v="10" actId="478"/>
          <ac:spMkLst>
            <pc:docMk/>
            <pc:sldMk cId="0" sldId="275"/>
            <ac:spMk id="2" creationId="{9F42228C-1C7A-44C3-B03E-85271816673A}"/>
          </ac:spMkLst>
        </pc:spChg>
        <pc:spChg chg="add mod">
          <ac:chgData name="俊超 马" userId="71c73327-e1fd-4b45-aef6-0885e1723bc7" providerId="ADAL" clId="{8F067027-4B1C-4AE5-9443-08B15C475B7E}" dt="2017-12-11T01:39:21.031" v="482"/>
          <ac:spMkLst>
            <pc:docMk/>
            <pc:sldMk cId="0" sldId="275"/>
            <ac:spMk id="8" creationId="{CCA25B29-9794-4FEA-9A67-418B5010C08C}"/>
          </ac:spMkLst>
        </pc:spChg>
      </pc:sldChg>
      <pc:sldChg chg="modSp modNotes modNotesTx">
        <pc:chgData name="俊超 马" userId="71c73327-e1fd-4b45-aef6-0885e1723bc7" providerId="ADAL" clId="{8F067027-4B1C-4AE5-9443-08B15C475B7E}" dt="2017-12-11T01:38:39.189" v="439" actId="20577"/>
        <pc:sldMkLst>
          <pc:docMk/>
          <pc:sldMk cId="3727977737" sldId="277"/>
        </pc:sldMkLst>
        <pc:spChg chg="mod">
          <ac:chgData name="俊超 马" userId="71c73327-e1fd-4b45-aef6-0885e1723bc7" providerId="ADAL" clId="{8F067027-4B1C-4AE5-9443-08B15C475B7E}" dt="2017-12-11T01:38:39.189" v="439" actId="20577"/>
          <ac:spMkLst>
            <pc:docMk/>
            <pc:sldMk cId="3727977737" sldId="277"/>
            <ac:spMk id="3" creationId="{8CF39D27-A51A-48DD-88AF-61170121A2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0D6C8E-D056-459E-9109-F4BA3424F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58628-19B6-42B6-9E1E-CD4560098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 smtClean="0"/>
            </a:lvl1pPr>
          </a:lstStyle>
          <a:p>
            <a:pPr>
              <a:defRPr/>
            </a:pPr>
            <a:fld id="{150C08D3-4946-4617-820D-EAB2C7036B7E}" type="datetimeFigureOut">
              <a:rPr lang="zh-CN" altLang="en-US"/>
              <a:pPr>
                <a:defRPr/>
              </a:pPr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EE342-FD86-44E4-BC6F-5C46F83CF0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275C0-9E2D-4FC6-8D63-26A0165A0D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F4BCCC-4E49-4FBC-B585-6C120A225C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B6B6F2-7433-4C97-8430-2B2A5627A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1E3FC-C253-4273-96BE-2C9F73DDD1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035" y="1"/>
            <a:ext cx="3077125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89801B-C45F-4C08-BD5F-A5B2DD03751B}" type="datetimeFigureOut">
              <a:rPr lang="zh-CN" altLang="en-US"/>
              <a:pPr>
                <a:defRPr/>
              </a:pPr>
              <a:t>2023/6/7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68FC906-4293-4791-BA88-D54ED750A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7DA9D1-EF25-47DD-80F5-5DFC3D90C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931" y="4861562"/>
            <a:ext cx="5679440" cy="460581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F6ECD-036F-4FF6-8AD5-80AEF848F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6B16-3BD6-4086-9826-0F1868A6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1492"/>
          </a:xfrm>
          <a:prstGeom prst="rect">
            <a:avLst/>
          </a:prstGeom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4D7E8B-1618-4493-99A1-302418E3D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5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36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252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意在说明神经网络的强大之处。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083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909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906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420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6283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276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0820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62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52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015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5232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061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406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96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15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471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662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57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204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AC1DB-6952-4D4C-8916-F272B39F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ACE2-3237-473C-9A12-B3ABAEBEFC5F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EE698-E6B2-4086-A25D-7FBF021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3F0C-FAC8-433C-9BD0-61FF7B90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8B7-0C5A-4A61-9CC1-54EB6C2AC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EA9B2-7D64-497A-8CDA-09C3287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9C5E5-0F1B-41D3-AA6C-117CA9D6705A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825BD-6BB5-452B-B40D-78CFEE4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520F4-BAD7-433C-B7DD-4C0FA84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AE29B-AFE7-4988-89EB-C2FE11484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9A448-C4D8-4380-A3A1-3F655401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9FBA-F121-486E-82A6-B8ADBF59A444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7560-C948-48BB-A005-4687416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FDD0E-170B-490A-9D37-40236FA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9B51-2814-482F-8A96-D9E119EC76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742BA-048D-4000-8A86-ED09CC6A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BAC29-CC17-41AD-9041-D61DBD5A50F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8DFD-94C6-4AF8-B673-EFC50B5E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2CB0-DB20-4C0C-BD03-D037739F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4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0161C-8A39-4C46-85D4-6EA75F04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56284-3B79-4095-B557-43A6050F04B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8FEE0-E92F-4A8F-9D09-C1BE73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9F631-37D0-4D9C-847F-2900E4B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0A69-038A-4D09-BBD0-74B422429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2AB0CF-7239-49BC-9C2E-5A713C0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FC47-55D8-4867-BC0C-8FB29E306671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CF67485-DF79-4206-BAC5-5D3E835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378091-FFA2-4AA3-8402-8516A5C2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F0CC6-517C-4D7B-A64F-631659940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70596-BFD6-438D-9E0C-5943543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6F62-96A7-47DC-851E-993BA8C113DE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3877E98-387B-4F20-81C4-8065430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0175342-A499-4389-B87E-CA179467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FE95-BDD0-40E1-AD67-0AD33F1E2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F04946F-B684-4139-80E4-22802C19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08424-2099-426F-A5D0-7EE056D20337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E40B65E-BDCA-4D48-BB12-F7D7C50C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57F4E7-5CAE-4FDB-A228-D62680B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59AA-A5D5-4AF1-91A1-D2CBC2CF5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63503C-F509-4C71-8E2D-F11ADC5A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CA6FB-B2C7-46B9-9A2B-69A5D4898F4A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A552025-6A19-403C-A161-BEC034A7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3A67A36-CA7A-4DE5-8204-474E8DD1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41A1-BDED-4693-A08B-BA115BCB9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648635-A47A-4D0E-BA17-BFE8A8E0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F91D-1CAC-402D-8DC5-57CEB1F09B1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6646EF-1F9B-4692-AA49-84AB04A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88E927-5065-4DB8-A59D-610B581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3828-1F94-4590-9CE7-BFF4DEF35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B69508-A4D5-4D56-8B36-5C93B62F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039F-1DC5-4DCA-8B4A-19144001BA48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31AA57-29ED-45B4-8C1D-633B656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D210B7-283F-4CC0-88E9-46D9EF4E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17E7-5A25-44F6-A964-807AE2A4F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A93F5D2-9776-48E0-A2E0-B8DBC0E9E7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D867CFC-ACF6-4358-9F98-8945ECA8B1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7FD3-6F99-421A-BB16-6D115086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F52E8-88E0-4518-ADEE-C8585FA1B897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E40D1-6151-4AAC-841D-427A99D63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63C0-9785-4B5B-835D-25C72152C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114A7B-806A-4876-8CD7-774837200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83568" y="2008829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收益率可预测性的实证检验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</a:t>
            </a:r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51B6C45-0064-4408-AD93-67F273A6E35F}"/>
              </a:ext>
            </a:extLst>
          </p:cNvPr>
          <p:cNvSpPr/>
          <p:nvPr/>
        </p:nvSpPr>
        <p:spPr>
          <a:xfrm>
            <a:off x="899592" y="1074874"/>
            <a:ext cx="74159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在目标函数中增加一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惩罚项（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度量模型复杂度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降低模型样本内性能，增加样本外稳定性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Least absolute shrinkage and selection operator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压缩估计，构造一个惩罚函数，压缩一些系数，设定为零，保留子集收缩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处理具有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多重共线性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数据的有偏估计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8302B7-1513-4260-892C-A57CADE1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56" y="4005064"/>
            <a:ext cx="3533329" cy="265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引入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构造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</a:endParaRPr>
              </a:p>
              <a:p>
                <a:pPr marL="114300" lvl="1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为系数，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为参数，且为正值，正则化强度。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  <a:blipFill>
                <a:blip r:embed="rId5"/>
                <a:stretch>
                  <a:fillRect t="-18089" b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5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C9F06E-9E0B-44F1-90AD-65F691A2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91" y="1022479"/>
            <a:ext cx="3366489" cy="2473547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Ridge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正则化，构造目标函数：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ElasticNet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其惩罚项为：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目标函数为：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;·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+∅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时，惩罚项变成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正则化，对应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方法。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  <a:blipFill>
                <a:blip r:embed="rId5"/>
                <a:stretch>
                  <a:fillRect l="-1030" t="-8732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796136" y="3548901"/>
            <a:ext cx="3096344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回归太过（太多特征被稀疏为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回归正则化不够（回归系数衰减太慢）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方法回归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9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E9DBF0-8388-4008-86AB-C4CE29C98281}"/>
              </a:ext>
            </a:extLst>
          </p:cNvPr>
          <p:cNvGrpSpPr/>
          <p:nvPr/>
        </p:nvGrpSpPr>
        <p:grpSpPr>
          <a:xfrm>
            <a:off x="5376327" y="1512881"/>
            <a:ext cx="3507757" cy="2664296"/>
            <a:chOff x="5364088" y="2778082"/>
            <a:chExt cx="3507757" cy="266429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83C5B7D-6B2B-42C6-B4B3-D06073F46EC3}"/>
                </a:ext>
              </a:extLst>
            </p:cNvPr>
            <p:cNvPicPr/>
            <p:nvPr/>
          </p:nvPicPr>
          <p:blipFill rotWithShape="1">
            <a:blip r:embed="rId3"/>
            <a:srcRect l="57055" t="9620" r="6690" b="28755"/>
            <a:stretch/>
          </p:blipFill>
          <p:spPr>
            <a:xfrm>
              <a:off x="5885811" y="2778082"/>
              <a:ext cx="2986034" cy="266429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5B064B9-3559-4E4E-B248-F6D0ECA74152}"/>
                </a:ext>
              </a:extLst>
            </p:cNvPr>
            <p:cNvSpPr txBox="1"/>
            <p:nvPr/>
          </p:nvSpPr>
          <p:spPr>
            <a:xfrm>
              <a:off x="5364088" y="2832957"/>
              <a:ext cx="14398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隐藏层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输入层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BEFBC8-F459-4DA1-B950-945EB796E76A}"/>
              </a:ext>
            </a:extLst>
          </p:cNvPr>
          <p:cNvSpPr/>
          <p:nvPr/>
        </p:nvSpPr>
        <p:spPr>
          <a:xfrm>
            <a:off x="55124" y="1405240"/>
            <a:ext cx="5196655" cy="44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一个包含足够多隐藏层神经元的多层前馈网络，能以任意精度逼近任意预定的连续函数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神经网络由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、一个或多个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隐藏层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和一个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组成。类似于生物大脑中的轴突，网络层代表一组神经元，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神经元通过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将输入信号转换成输出信号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神经网络存在多种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，常用的有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RELU,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tanh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sigmoid,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目标函数用来衡量预测值与真实值间的差异，一般采用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/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每个神经元从所有输入单元线性地提取信息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每个神经元在将输出发送到下一层之前，将激活函数应用于其输出值。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隐藏层中的第二个神经元将输入转换为输出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输出预测值是每个神经元输出值的线性加总：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  <a:blipFill>
                <a:blip r:embed="rId5"/>
                <a:stretch>
                  <a:fillRect l="-15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345314" y="1035908"/>
            <a:ext cx="356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包含五个神经元的隐藏层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56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D14DA62-468E-46D0-A97E-85CAB63747ED}"/>
              </a:ext>
            </a:extLst>
          </p:cNvPr>
          <p:cNvSpPr/>
          <p:nvPr/>
        </p:nvSpPr>
        <p:spPr>
          <a:xfrm>
            <a:off x="684008" y="104059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G.-F. Zhou,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and cross-sectional stock return forecasting: New machine learning 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Jurczenko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 Machine Learning for Asset Management: New Developments and Financial Applications. ISTE * Wiley 2020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890" y="1911190"/>
            <a:ext cx="86831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S&amp;P 500 excess 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dividend-price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dividends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earnings-price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earnings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measure the annualized volatility for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bill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Three-month Treasury bill yield minus the twelve-month moving average of the three-month Treasury bill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bond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Ten-year Treasury bond yield minus the twelve-month moving average of the ten-year Treasury bond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ten-year Treasury bond and a three-month Treasury bill.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AAA-rated corporate bond and a ten-year Treasury bond.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price index (PPI) inflation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production growth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of industrial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MA(1,12)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MA(3,12)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three-month moving average of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variables that takes a value of one (zero) if the S&amp;P 500 price index is greater than or equal to (less than) its value six months ago.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96952"/>
            <a:ext cx="3024336" cy="263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8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3" y="1074874"/>
            <a:ext cx="7326994" cy="55605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79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10191" y="764704"/>
            <a:ext cx="33123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复合机器学习模型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4" y="1202347"/>
            <a:ext cx="2400508" cy="3353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04" y="1878655"/>
            <a:ext cx="2823455" cy="857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884370"/>
            <a:ext cx="3086367" cy="8458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152843"/>
            <a:ext cx="2392887" cy="4419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3673179"/>
            <a:ext cx="2723613" cy="831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2770178"/>
            <a:ext cx="2152837" cy="8268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71800" y="3018230"/>
            <a:ext cx="2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平均单变量预测结果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92511" y="3906837"/>
            <a:ext cx="264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4589822"/>
            <a:ext cx="2735817" cy="85732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67975" y="4693521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多变量因子替换为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单变量模型预测值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963" y="5740938"/>
            <a:ext cx="501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选出有效果的单变量预测值求均值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5589240"/>
            <a:ext cx="2583404" cy="79254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17396" y="6178192"/>
            <a:ext cx="6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模型评估：计算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MSFE-adjusted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19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187624" y="996109"/>
            <a:ext cx="69843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in-sample estimation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1927:01 to 1946:12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holdout out-of-sample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1947:01 to 1956:12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out-of-sample forecast evaluation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1957:01 to 2018:12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3" y="2077013"/>
            <a:ext cx="7420094" cy="4673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58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8FD7960-730D-4302-861C-D51433C48C10}"/>
              </a:ext>
            </a:extLst>
          </p:cNvPr>
          <p:cNvSpPr/>
          <p:nvPr/>
        </p:nvSpPr>
        <p:spPr>
          <a:xfrm>
            <a:off x="612440" y="1038971"/>
            <a:ext cx="8300065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研究对象：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沪深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股市场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2100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多只股票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日度交易数据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季度财务数据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无风险收益率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市场收益率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CSMAR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2000-2018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个季度                 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基本面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，技术因子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C46B8-A39E-41AC-90C6-59AB61890EFA}"/>
              </a:ext>
            </a:extLst>
          </p:cNvPr>
          <p:cNvSpPr txBox="1"/>
          <p:nvPr/>
        </p:nvSpPr>
        <p:spPr>
          <a:xfrm>
            <a:off x="0" y="4115988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516763-1509-45F7-B034-5AC99019B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7224"/>
              </p:ext>
            </p:extLst>
          </p:nvPr>
        </p:nvGraphicFramePr>
        <p:xfrm>
          <a:off x="537704" y="2721457"/>
          <a:ext cx="4240134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973">
                  <a:extLst>
                    <a:ext uri="{9D8B030D-6E8A-4147-A177-3AD203B41FA5}">
                      <a16:colId xmlns:a16="http://schemas.microsoft.com/office/drawing/2014/main" val="2744353640"/>
                    </a:ext>
                  </a:extLst>
                </a:gridCol>
                <a:gridCol w="2405161">
                  <a:extLst>
                    <a:ext uri="{9D8B030D-6E8A-4147-A177-3AD203B41FA5}">
                      <a16:colId xmlns:a16="http://schemas.microsoft.com/office/drawing/2014/main" val="1033357871"/>
                    </a:ext>
                  </a:extLst>
                </a:gridCol>
              </a:tblGrid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英文变量名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070304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1980844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4700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04927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XSQLRBTRZB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息税前利润比投入资本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985526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净资产收益率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18527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资产收益率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887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YYWLRBLRZE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营业外利润比利润总额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798700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XSJLL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销售净利率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02183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91599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YYLRZCL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2698813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ZZCBCL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总资产报酬率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87794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793904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105378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XSMLL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销售毛利率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5523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GDQYZZL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股东权益周转率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36028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CBFYLRL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成本费用利润率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8578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118823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投入资本（实收资本）现金回报率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619451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投入资本（负债与所有者权益总计）现金回报率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495794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372F98-64C4-47E9-A9F0-C87BA4E9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1717"/>
              </p:ext>
            </p:extLst>
          </p:nvPr>
        </p:nvGraphicFramePr>
        <p:xfrm>
          <a:off x="4777838" y="2729096"/>
          <a:ext cx="4311451" cy="3840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5675">
                  <a:extLst>
                    <a:ext uri="{9D8B030D-6E8A-4147-A177-3AD203B41FA5}">
                      <a16:colId xmlns:a16="http://schemas.microsoft.com/office/drawing/2014/main" val="3409076976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1025533963"/>
                    </a:ext>
                  </a:extLst>
                </a:gridCol>
              </a:tblGrid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JLRXJHL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净利润现金含量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500252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JYHDCSDXJLLJEBJYHDJSY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经营活动产生的现金流量净额比经营活动净收益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640715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ZZCXJHSL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总资产现金回收率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68267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894350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XSSPTGLWSDDXJBYYSR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销售商品提供劳务收到的现金比营业收入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76566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现金比率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08382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XJLZCBHZCHBLZC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现金流资产比和资产回报率之差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904410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XSSJL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销售税金率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94732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689876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GLFYBYYZSR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管理费用比营业总收入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2066284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QYHBL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权益回报率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25519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XSCBL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销售成本率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386665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营业收入指数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8811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35761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139965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销售管理费用增长率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69450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40402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42473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19023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00089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54C225F-340D-42D0-A5C6-1A19826FD02D}"/>
              </a:ext>
            </a:extLst>
          </p:cNvPr>
          <p:cNvSpPr txBox="1"/>
          <p:nvPr/>
        </p:nvSpPr>
        <p:spPr>
          <a:xfrm>
            <a:off x="-45933" y="5439798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14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3D72DF-280E-4072-9679-0A7BAF90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2306"/>
              </p:ext>
            </p:extLst>
          </p:nvPr>
        </p:nvGraphicFramePr>
        <p:xfrm>
          <a:off x="625796" y="1080187"/>
          <a:ext cx="4306644" cy="5745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438">
                  <a:extLst>
                    <a:ext uri="{9D8B030D-6E8A-4147-A177-3AD203B41FA5}">
                      <a16:colId xmlns:a16="http://schemas.microsoft.com/office/drawing/2014/main" val="136854231"/>
                    </a:ext>
                  </a:extLst>
                </a:gridCol>
                <a:gridCol w="2384206">
                  <a:extLst>
                    <a:ext uri="{9D8B030D-6E8A-4147-A177-3AD203B41FA5}">
                      <a16:colId xmlns:a16="http://schemas.microsoft.com/office/drawing/2014/main" val="1603282692"/>
                    </a:ext>
                  </a:extLst>
                </a:gridCol>
              </a:tblGrid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97650178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282776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464329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JLRZCL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7074678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560163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100563796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JZWJSBTRZB（FZYSYZQYZJ）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净债务减少比投入资本（负债与所有者权益总计）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767510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非流动资产比率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18997555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612195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3017518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产权比率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6348975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CQJKBZCZJ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长期借款比资产总计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3665465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2082813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GDQYYGDZCBL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股东权益与固定资产比率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90421170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ZWZZCB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债务总资产比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1202664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0304563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92062725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1431593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63278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ZYXJLBCQZW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自由现金流比长期债务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21287674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ZBZCBGDZCJE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资本支出比固定资产净额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978259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554714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JYXXJLBZBZCYLXZH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经营性现金流比资本支出与利息之和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0645246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CHBH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存货变化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7192622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YNCHBHJYSZKZZL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一年存货变化加应收账款周转率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09707844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1652265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8389085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8940044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016714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YYZQ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营业周期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56287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81960442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CQFZBZZC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长期负债比总资产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88376426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3617712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ZCFZL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资产负债率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68316581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CWGGZS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财务杠杆指数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264835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E9D506-961F-47D6-93A7-ACAD453D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18715"/>
              </p:ext>
            </p:extLst>
          </p:nvPr>
        </p:nvGraphicFramePr>
        <p:xfrm>
          <a:off x="4947384" y="1080187"/>
          <a:ext cx="4175583" cy="539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037">
                  <a:extLst>
                    <a:ext uri="{9D8B030D-6E8A-4147-A177-3AD203B41FA5}">
                      <a16:colId xmlns:a16="http://schemas.microsoft.com/office/drawing/2014/main" val="217581053"/>
                    </a:ext>
                  </a:extLst>
                </a:gridCol>
                <a:gridCol w="2368546">
                  <a:extLst>
                    <a:ext uri="{9D8B030D-6E8A-4147-A177-3AD203B41FA5}">
                      <a16:colId xmlns:a16="http://schemas.microsoft.com/office/drawing/2014/main" val="730877438"/>
                    </a:ext>
                  </a:extLst>
                </a:gridCol>
              </a:tblGrid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5339833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YXJZZWL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有形净值债务率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5440224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10284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61249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CQFZBYYZJ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长期负债比营运资金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93725652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经营活动产生的现金流量净额比净负债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8788296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JYHDCSDXJLLJEBZFZ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经营活动产生的现金流量净额比总负债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227259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XJLDFZB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现金流动负债比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738287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超速动比率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21506223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07009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5NPJSYSZB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年平均收益市值比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66979953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JZBDJSYBLRZE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价值变动净收益比利润总额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862573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LRZEBYYSR_TTM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利润总额比营业收入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69885442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SYSZB_TTM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收益市值比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TTM)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834796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29415358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1602844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679430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YYWSZJEBLRZE_TTM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营业外收支净额比利润总额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5075296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71114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JXJLLZZL_TTM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净现金流量增长率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56718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3292391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153838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GSMGSGDDJLRZZL_TTM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归属母公司股东的净利润增长率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401013085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9541689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067025836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MLVZZL_TTM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毛利率增长率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02866507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86288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75910297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8197356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481161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F2574DE-C27C-4383-AD3D-FC1E6B64CC1A}"/>
              </a:ext>
            </a:extLst>
          </p:cNvPr>
          <p:cNvSpPr txBox="1"/>
          <p:nvPr/>
        </p:nvSpPr>
        <p:spPr>
          <a:xfrm>
            <a:off x="35977" y="2996952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3A72B-FD87-4B5E-80AE-9EF971CF5286}"/>
              </a:ext>
            </a:extLst>
          </p:cNvPr>
          <p:cNvSpPr txBox="1"/>
          <p:nvPr/>
        </p:nvSpPr>
        <p:spPr>
          <a:xfrm>
            <a:off x="-9956" y="4320762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758C40-2E6F-4366-AF8C-D837CE7A30ED}"/>
              </a:ext>
            </a:extLst>
          </p:cNvPr>
          <p:cNvSpPr/>
          <p:nvPr/>
        </p:nvSpPr>
        <p:spPr>
          <a:xfrm>
            <a:off x="4932440" y="3043203"/>
            <a:ext cx="3585764" cy="1955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2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010693C-4236-4791-B9DF-BFCF7F8706BF}"/>
              </a:ext>
            </a:extLst>
          </p:cNvPr>
          <p:cNvSpPr txBox="1"/>
          <p:nvPr/>
        </p:nvSpPr>
        <p:spPr>
          <a:xfrm>
            <a:off x="35997" y="2996952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技术因子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ED9D2F-BCF1-4EFC-B7BD-5D2369F4BA34}"/>
              </a:ext>
            </a:extLst>
          </p:cNvPr>
          <p:cNvSpPr txBox="1"/>
          <p:nvPr/>
        </p:nvSpPr>
        <p:spPr>
          <a:xfrm>
            <a:off x="35993" y="4149080"/>
            <a:ext cx="5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4536C0-5F90-454B-89B3-27243DD1C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0069"/>
              </p:ext>
            </p:extLst>
          </p:nvPr>
        </p:nvGraphicFramePr>
        <p:xfrm>
          <a:off x="592070" y="1066118"/>
          <a:ext cx="4032448" cy="47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5">
                  <a:extLst>
                    <a:ext uri="{9D8B030D-6E8A-4147-A177-3AD203B41FA5}">
                      <a16:colId xmlns:a16="http://schemas.microsoft.com/office/drawing/2014/main" val="2274541107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255994854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数据库变量名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85042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69847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90rpjhsl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412762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69767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64261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90rhsldspj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388612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847839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gqygyjylbgq3gydpjjyl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07060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jylbdl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交易量波动率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28904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cjegx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成交额惯性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90161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cjlzd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9496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12yljsy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月累计收益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68850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30r120rhb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日回报方差比率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93253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47361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18689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159615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056385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244656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2822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2B6A89B-85CB-43A6-A3F0-6ED3631E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20839"/>
              </p:ext>
            </p:extLst>
          </p:nvPr>
        </p:nvGraphicFramePr>
        <p:xfrm>
          <a:off x="4632757" y="1066118"/>
          <a:ext cx="4032449" cy="475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6">
                  <a:extLst>
                    <a:ext uri="{9D8B030D-6E8A-4147-A177-3AD203B41FA5}">
                      <a16:colId xmlns:a16="http://schemas.microsoft.com/office/drawing/2014/main" val="53009596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931699831"/>
                    </a:ext>
                  </a:extLst>
                </a:gridCol>
              </a:tblGrid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08866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46803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228933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32440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15652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0428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965793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90355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scnlzb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93104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scqrzb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市场强弱指标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26079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msx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梅斯线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099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adtszb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43290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14rj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日均幅指标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369748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600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6252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87090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97128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868135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34355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macd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平滑异同移动平均线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63171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2D9742D-8640-4517-A23E-82FAE6ADFAD4}"/>
              </a:ext>
            </a:extLst>
          </p:cNvPr>
          <p:cNvSpPr/>
          <p:nvPr/>
        </p:nvSpPr>
        <p:spPr>
          <a:xfrm>
            <a:off x="4632757" y="3933780"/>
            <a:ext cx="2467762" cy="2159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2E39A-2244-49FF-AF0A-A21CAC75764C}"/>
              </a:ext>
            </a:extLst>
          </p:cNvPr>
          <p:cNvSpPr/>
          <p:nvPr/>
        </p:nvSpPr>
        <p:spPr>
          <a:xfrm>
            <a:off x="583830" y="4154862"/>
            <a:ext cx="3268090" cy="2822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61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74" y="142875"/>
            <a:ext cx="6060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股票收益率的预测性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74" y="1266720"/>
            <a:ext cx="2520280" cy="1501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" y="1266720"/>
            <a:ext cx="5262958" cy="15019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6" y="302453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收集整理了历史文献报道的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97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928314" y="4149080"/>
            <a:ext cx="7560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20602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96866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97372" y="3686863"/>
            <a:ext cx="234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文献的研究区间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6216" y="3692468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32294" y="3686863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4714" y="4282593"/>
            <a:ext cx="233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因子的</a:t>
            </a:r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样本外</a:t>
            </a:r>
            <a:endParaRPr lang="en-US" altLang="zh-CN" sz="2200" b="1" u="sng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预测性能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1773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28560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58%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6306" y="512537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结论：投资者会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关注关于资产错误定价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的学术研究，并应用于投资实践，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纠正市场的错误定价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2" name="矩形 2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/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验证因子数据完整性，剔除数据严重缺失的因子，最终保留了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139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个因子；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调用因子数据，划分训练集与测试集；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设置机器学习方法的超参数（根据经验手动设置或者数据自适应）；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使用训练集训练模型参数；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将模型用于测试集，得出预测值；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𝒐𝒔</m:t>
                        </m:r>
                      </m:sub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zh-CN" altLang="en-US" sz="22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统计量及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blipFill>
                <a:blip r:embed="rId4"/>
                <a:stretch>
                  <a:fillRect l="-905" r="-411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99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A5534B-E2F5-427E-A7A9-129A3CA9E206}"/>
              </a:ext>
            </a:extLst>
          </p:cNvPr>
          <p:cNvSpPr txBox="1"/>
          <p:nvPr/>
        </p:nvSpPr>
        <p:spPr>
          <a:xfrm>
            <a:off x="498649" y="1171034"/>
            <a:ext cx="255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𝒐𝒔</m:t>
                                    </m:r>
                                  </m:sub>
                                  <m:sup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259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769" t="-7463" r="-3357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69955D6-F2D3-4B5D-83D1-0DA28CF2D6EC}"/>
              </a:ext>
            </a:extLst>
          </p:cNvPr>
          <p:cNvSpPr txBox="1"/>
          <p:nvPr/>
        </p:nvSpPr>
        <p:spPr>
          <a:xfrm>
            <a:off x="491917" y="2671537"/>
            <a:ext cx="14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因子结果：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1069E0F-5D8C-4D1D-BA22-39F63CAC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61736"/>
              </p:ext>
            </p:extLst>
          </p:nvPr>
        </p:nvGraphicFramePr>
        <p:xfrm>
          <a:off x="542819" y="3276141"/>
          <a:ext cx="8006354" cy="276447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281697">
                  <a:extLst>
                    <a:ext uri="{9D8B030D-6E8A-4147-A177-3AD203B41FA5}">
                      <a16:colId xmlns:a16="http://schemas.microsoft.com/office/drawing/2014/main" val="79250934"/>
                    </a:ext>
                  </a:extLst>
                </a:gridCol>
                <a:gridCol w="1110804">
                  <a:extLst>
                    <a:ext uri="{9D8B030D-6E8A-4147-A177-3AD203B41FA5}">
                      <a16:colId xmlns:a16="http://schemas.microsoft.com/office/drawing/2014/main" val="1611932341"/>
                    </a:ext>
                  </a:extLst>
                </a:gridCol>
                <a:gridCol w="1035176">
                  <a:extLst>
                    <a:ext uri="{9D8B030D-6E8A-4147-A177-3AD203B41FA5}">
                      <a16:colId xmlns:a16="http://schemas.microsoft.com/office/drawing/2014/main" val="3166925664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27202082"/>
                    </a:ext>
                  </a:extLst>
                </a:gridCol>
                <a:gridCol w="1152567">
                  <a:extLst>
                    <a:ext uri="{9D8B030D-6E8A-4147-A177-3AD203B41FA5}">
                      <a16:colId xmlns:a16="http://schemas.microsoft.com/office/drawing/2014/main" val="997203065"/>
                    </a:ext>
                  </a:extLst>
                </a:gridCol>
                <a:gridCol w="1136772">
                  <a:extLst>
                    <a:ext uri="{9D8B030D-6E8A-4147-A177-3AD203B41FA5}">
                      <a16:colId xmlns:a16="http://schemas.microsoft.com/office/drawing/2014/main" val="3241777472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973319103"/>
                    </a:ext>
                  </a:extLst>
                </a:gridCol>
              </a:tblGrid>
              <a:tr h="986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股票代码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投入资本回报率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00547"/>
                  </a:ext>
                </a:extLst>
              </a:tr>
              <a:tr h="59257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000721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-0.0290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7154621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3482747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0.0429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-0.0585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-0.0323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-0.0007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-0.0026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-0.0060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5017017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5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  </a:t>
                          </a:r>
                        </a:p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显著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14365" t="-709" r="-585083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8602" t="-709" r="-469355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329885" t="-709" r="-401724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02151" t="-709" r="-27580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</a:t>
                          </a: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41199" t="-709" r="-749" b="-468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499470" y="6016209"/>
            <a:ext cx="8169940" cy="67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PCA：主成分分析；PLSR：偏最小二乘回归；SVR：支持向量回归机；AdaBoost；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GBRT：梯度提升回归树；RF：随机森林；NN-3：人工神经网络（3层隐藏层）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29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902785" y="1019823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800455" y="2011705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240615" y="2011705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0515" y="24782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1149" y="247827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8747" y="2189639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9031" y="2189639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47103" y="216469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30" y="3406514"/>
            <a:ext cx="2994922" cy="223376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1944254" y="4272126"/>
            <a:ext cx="2448271" cy="6862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4048" y="3239620"/>
            <a:ext cx="2829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预测因子：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油价、技术分析指标、流动性、波动性、长短期利差、股息价格比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59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22829" y="1019278"/>
            <a:ext cx="5908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2028150" y="1855530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468310" y="1855530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8210" y="232210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8844" y="232210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6442" y="2033464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6726" y="2033464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0558" y="2038321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4437112"/>
            <a:ext cx="6912768" cy="1846659"/>
          </a:xfrm>
          <a:prstGeom prst="rect">
            <a:avLst/>
          </a:prstGeom>
          <a:noFill/>
          <a:ln w="28575">
            <a:solidFill>
              <a:srgbClr val="DF2F3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In-sample tests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最小二乘估计参数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endParaRPr lang="en-US" altLang="zh-CN" sz="2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参数显著性检验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，很小，上限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(Huang and Zhou, 2017 JFQA)</a:t>
            </a:r>
            <a:endParaRPr lang="zh-CN" altLang="en-US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827584" y="2869716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5189" y="3092967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56790" y="3092967"/>
            <a:ext cx="432048" cy="936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9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75656" y="1096209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691680" y="1772161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131840" y="1772161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1740" y="223873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2374" y="223873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9972" y="1950095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0256" y="1950095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64088" y="195495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584" y="2545798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55189" y="2769049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𝑜𝑠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有样本外预测效果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统计量：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，常数项的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blipFill>
                <a:blip r:embed="rId3"/>
                <a:stretch>
                  <a:fillRect l="-1058" t="-2508" b="-31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56790" y="2769049"/>
            <a:ext cx="432048" cy="9361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6" y="5597445"/>
            <a:ext cx="6180411" cy="423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69" y="6183839"/>
            <a:ext cx="3877853" cy="482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3" y="4248316"/>
            <a:ext cx="2630895" cy="72444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03" y="2276872"/>
            <a:ext cx="1726509" cy="3240360"/>
          </a:xfrm>
          <a:prstGeom prst="rect">
            <a:avLst/>
          </a:prstGeom>
        </p:spPr>
      </p:pic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27584" y="955462"/>
                <a:ext cx="7056784" cy="55399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经济显著性检验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根据模型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预测结果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投资决策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投资者风险偏好</a:t>
                </a:r>
                <a:r>
                  <a:rPr lang="el-GR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，投资风险资产和无风险资产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考虑历史均值基准模型：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***检验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的均值不为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55462"/>
                <a:ext cx="7056784" cy="5539978"/>
              </a:xfrm>
              <a:prstGeom prst="rect">
                <a:avLst/>
              </a:prstGeom>
              <a:blipFill>
                <a:blip r:embed="rId5"/>
                <a:stretch>
                  <a:fillRect l="-1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54" y="6202502"/>
            <a:ext cx="1870415" cy="41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3242" y="6087160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投资人为获得超过历史平均预测而愿意支付的年化管理费用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5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66762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p:sp>
        <p:nvSpPr>
          <p:cNvPr id="2" name="矩形 1"/>
          <p:cNvSpPr/>
          <p:nvPr/>
        </p:nvSpPr>
        <p:spPr>
          <a:xfrm>
            <a:off x="593682" y="1187820"/>
            <a:ext cx="799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 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管理科学学报、管理世界、经济研究、金融研究</a:t>
            </a:r>
          </a:p>
        </p:txBody>
      </p:sp>
      <p:sp>
        <p:nvSpPr>
          <p:cNvPr id="13" name="矩形 12"/>
          <p:cNvSpPr/>
          <p:nvPr/>
        </p:nvSpPr>
        <p:spPr>
          <a:xfrm>
            <a:off x="953473" y="5715457"/>
            <a:ext cx="72728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年，上证指数日度数据，无风险利率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5" y="1770409"/>
            <a:ext cx="7668604" cy="3901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2005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股价前期高点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收盘价与前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天的最高收盘价的比值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2007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价格振幅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管理世界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历史最大收益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过去一个月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个最大日收益率的平均值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经济研究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收益移动平均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天的收益的移动平均与当天收益的差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崩盘系数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200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天的收益分布的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分位数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|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-8.87*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-9.84*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sub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80328" r="-10643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5979" t="-180328" r="-4242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9275" t="-180328" r="-2975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9701" t="-180328" r="-2064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180328" r="-1004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6377" t="-180328" r="-48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80328" r="-106434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280328" r="-1004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80328" r="-10643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80328" r="-106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74465" y="5013176"/>
            <a:ext cx="8055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l-GR" altLang="zh-CN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显著的有股价前期高点和两个流动性指标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，有样本内预测能力。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样本内</a:t>
            </a:r>
            <a:r>
              <a:rPr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很小，所选因子对收益率的预测性能较差。</a:t>
            </a:r>
            <a:endParaRPr lang="en-US" altLang="zh-CN" sz="2000" b="1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有样本内预测能力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不保证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有样本外预测能力。仅股价前期高点和流动性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指标的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，有样本外预测能力。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6450" y="1184794"/>
            <a:ext cx="8452014" cy="1484954"/>
            <a:chOff x="296450" y="1184794"/>
            <a:chExt cx="8452014" cy="148495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8" y="1466041"/>
              <a:ext cx="1510031" cy="113252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800" y="1504800"/>
              <a:ext cx="1468801" cy="11016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96450" y="1196335"/>
              <a:ext cx="1619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股价前期高点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7751" y="1195216"/>
              <a:ext cx="14623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2007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2568" y="1199255"/>
              <a:ext cx="1459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历史最大收益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8804" y="1195216"/>
              <a:ext cx="144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收益移动平均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47849" y="1184794"/>
              <a:ext cx="1216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崩盘系数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41617" y="1201150"/>
              <a:ext cx="14187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2016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000" y="1494000"/>
              <a:ext cx="1473601" cy="11052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00" y="1479600"/>
              <a:ext cx="1516800" cy="11376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000" y="1494000"/>
              <a:ext cx="1536000" cy="115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00" y="1529999"/>
              <a:ext cx="1519664" cy="1139749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min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缺点：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预测因子数量接近观测值数量，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导致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过拟合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因子之间存在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多重共线性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，降低拟合效果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  <a:blipFill>
                <a:blip r:embed="rId4"/>
                <a:stretch>
                  <a:fillRect l="-713" b="-7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0143"/>
            <a:ext cx="7272808" cy="38217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01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1154" t="-420" r="-923"/>
          </a:stretch>
        </a:blipFill>
      </a:spPr>
      <a:bodyPr/>
      <a:lstStyle>
        <a:defPPr algn="l">
          <a:defRPr dirty="0">
            <a:noFill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</TotalTime>
  <Words>3302</Words>
  <Application>Microsoft Office PowerPoint</Application>
  <PresentationFormat>全屏显示(4:3)</PresentationFormat>
  <Paragraphs>664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中国股市收益率的预测性研究</vt:lpstr>
      <vt:lpstr>中国股市收益率的预测性研究</vt:lpstr>
      <vt:lpstr>机器学习方法：LASSO</vt:lpstr>
      <vt:lpstr>机器学习方法：LASSO</vt:lpstr>
      <vt:lpstr>机器学习方法： ElasticNet</vt:lpstr>
      <vt:lpstr>机器学习方法：神经网络</vt:lpstr>
      <vt:lpstr>机器学习+股市收益率的可预测性</vt:lpstr>
      <vt:lpstr>机器学习+股市收益率的可预测性</vt:lpstr>
      <vt:lpstr>机器学习+股市收益率的可预测性</vt:lpstr>
      <vt:lpstr>机器学习+股市收益率的可预测性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金融10级《数值分析》课程</dc:title>
  <dc:creator>zqjiang</dc:creator>
  <cp:lastModifiedBy>海柏 劉</cp:lastModifiedBy>
  <cp:revision>1217</cp:revision>
  <cp:lastPrinted>2018-05-16T05:53:50Z</cp:lastPrinted>
  <dcterms:created xsi:type="dcterms:W3CDTF">2012-10-18T13:43:13Z</dcterms:created>
  <dcterms:modified xsi:type="dcterms:W3CDTF">2023-06-07T14:54:02Z</dcterms:modified>
</cp:coreProperties>
</file>