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26"/>
  </p:notesMasterIdLst>
  <p:sldIdLst>
    <p:sldId id="405" r:id="rId3"/>
    <p:sldId id="420" r:id="rId4"/>
    <p:sldId id="366" r:id="rId5"/>
    <p:sldId id="367" r:id="rId6"/>
    <p:sldId id="407" r:id="rId7"/>
    <p:sldId id="365" r:id="rId8"/>
    <p:sldId id="408" r:id="rId9"/>
    <p:sldId id="410" r:id="rId10"/>
    <p:sldId id="372" r:id="rId11"/>
    <p:sldId id="428" r:id="rId12"/>
    <p:sldId id="411" r:id="rId13"/>
    <p:sldId id="412" r:id="rId14"/>
    <p:sldId id="413" r:id="rId15"/>
    <p:sldId id="414" r:id="rId16"/>
    <p:sldId id="415" r:id="rId17"/>
    <p:sldId id="419" r:id="rId18"/>
    <p:sldId id="421" r:id="rId19"/>
    <p:sldId id="422" r:id="rId20"/>
    <p:sldId id="423" r:id="rId21"/>
    <p:sldId id="424" r:id="rId22"/>
    <p:sldId id="425" r:id="rId23"/>
    <p:sldId id="426" r:id="rId24"/>
    <p:sldId id="42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25" autoAdjust="0"/>
  </p:normalViewPr>
  <p:slideViewPr>
    <p:cSldViewPr>
      <p:cViewPr varScale="1">
        <p:scale>
          <a:sx n="78" d="100"/>
          <a:sy n="78" d="100"/>
        </p:scale>
        <p:origin x="15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4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6925" y="360433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83568" y="2108333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单因子资产定价模型的实证检验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3099" y="4514885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zqjiang.ecust@qq.com</a:t>
            </a:r>
            <a:endParaRPr lang="zh-CN" altLang="en-US" sz="28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94523"/>
            <a:ext cx="6048672" cy="663046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CAPM</a:t>
            </a:r>
            <a:r>
              <a:rPr lang="zh-CN" altLang="en-US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的多资产估计与检验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148411"/>
            <a:ext cx="7581528" cy="1918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考虑</a:t>
            </a:r>
            <a:r>
              <a:rPr lang="en-US" altLang="zh-CN" b="1" i="1" dirty="0"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ea typeface="微软雅黑" panose="020B0503020204020204" pitchFamily="34" charset="-122"/>
              </a:rPr>
              <a:t>个资产，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需联合检验      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i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l-GR" altLang="zh-CN" b="1" i="1" dirty="0">
                <a:ea typeface="宋体" panose="02010600030101010101" pitchFamily="2" charset="-122"/>
              </a:rPr>
              <a:t>α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 = </a:t>
            </a:r>
            <a:r>
              <a:rPr lang="el-GR" altLang="zh-CN" b="1" i="1" dirty="0">
                <a:ea typeface="宋体" panose="02010600030101010101" pitchFamily="2" charset="-122"/>
              </a:rPr>
              <a:t>α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 =, …, </a:t>
            </a:r>
            <a:r>
              <a:rPr lang="el-GR" altLang="zh-CN" b="1" i="1" dirty="0">
                <a:ea typeface="宋体" panose="02010600030101010101" pitchFamily="2" charset="-122"/>
              </a:rPr>
              <a:t>α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N</a:t>
            </a:r>
            <a:r>
              <a:rPr lang="en-US" altLang="zh-CN" b="1" dirty="0">
                <a:ea typeface="宋体" panose="02010600030101010101" pitchFamily="2" charset="-122"/>
              </a:rPr>
              <a:t> = 0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把单资产的回归方程写成矩阵形式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40968"/>
            <a:ext cx="6264696" cy="30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09147" y="908720"/>
                <a:ext cx="7458001" cy="55146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b="1" dirty="0">
                    <a:ea typeface="微软雅黑" panose="020B0503020204020204" pitchFamily="34" charset="-122"/>
                  </a:rPr>
                  <a:t>检验方法</a:t>
                </a:r>
                <a:endParaRPr lang="en-US" altLang="zh-CN" b="1" dirty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ea typeface="微软雅黑" panose="020B0503020204020204" pitchFamily="34" charset="-122"/>
                  </a:rPr>
                  <a:t>沃德（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Wald</a:t>
                </a:r>
                <a:r>
                  <a:rPr lang="zh-CN" altLang="en-US" b="1" dirty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ea typeface="微软雅黑" panose="020B0503020204020204" pitchFamily="34" charset="-122"/>
                  </a:rPr>
                  <a:t>似然比（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LR</a:t>
                </a:r>
                <a:r>
                  <a:rPr lang="zh-CN" altLang="en-US" b="1" dirty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>
                  <a:ea typeface="微软雅黑" panose="020B0503020204020204" pitchFamily="34" charset="-122"/>
                </a:endParaRPr>
              </a:p>
              <a:p>
                <a:pPr lvl="1" indent="-36000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ea typeface="微软雅黑" panose="020B0503020204020204" pitchFamily="34" charset="-122"/>
                  </a:rPr>
                  <a:t>拉格朗日乘子（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LM</a:t>
                </a:r>
                <a:r>
                  <a:rPr lang="zh-CN" altLang="en-US" b="1" dirty="0">
                    <a:ea typeface="微软雅黑" panose="020B0503020204020204" pitchFamily="34" charset="-122"/>
                  </a:rPr>
                  <a:t>）检验</a:t>
                </a:r>
                <a:endParaRPr lang="en-US" altLang="zh-CN" b="1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2000" b="1" i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M</a:t>
                </a: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b="1" i="1" dirty="0">
                    <a:solidFill>
                      <a:srgbClr val="C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：极大似然函数为</a:t>
                </a:r>
                <a:r>
                  <a:rPr lang="en-US" altLang="zh-CN" sz="2000" b="1" i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，无限制模型的极大似然估计值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</a:t>
                </a:r>
                <a:endParaRPr lang="en-US" altLang="zh-CN" sz="2000" b="1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                   </a:t>
                </a:r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限制条件</a:t>
                </a:r>
                <a:r>
                  <a:rPr lang="en-US" altLang="zh-CN" sz="2000" b="1" i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r</a:t>
                </a: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(</a:t>
                </a:r>
                <a:r>
                  <a:rPr lang="el-GR" altLang="zh-CN" sz="2000" b="1" i="1" dirty="0">
                    <a:solidFill>
                      <a:srgbClr val="C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)=0</a:t>
                </a:r>
                <a:r>
                  <a:rPr lang="zh-CN" altLang="en-US" sz="2000" b="1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，限制模型的极大似然估计值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𝜽</m:t>
                        </m:r>
                      </m:e>
                    </m:acc>
                  </m:oMath>
                </a14:m>
                <a:endParaRPr lang="en-US" altLang="zh-CN" sz="2800" b="1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Wald: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LR: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LM: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zh-CN" sz="2000" b="1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9147" y="908720"/>
                <a:ext cx="7458001" cy="5514687"/>
              </a:xfrm>
              <a:blipFill>
                <a:blip r:embed="rId3"/>
                <a:stretch>
                  <a:fillRect l="-2126" r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7" name="矩形 6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1"/>
          <p:cNvSpPr txBox="1">
            <a:spLocks/>
          </p:cNvSpPr>
          <p:nvPr/>
        </p:nvSpPr>
        <p:spPr>
          <a:xfrm>
            <a:off x="1331640" y="194523"/>
            <a:ext cx="7344816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</p:spTree>
    <p:extLst>
      <p:ext uri="{BB962C8B-B14F-4D97-AF65-F5344CB8AC3E}">
        <p14:creationId xmlns:p14="http://schemas.microsoft.com/office/powerpoint/2010/main" val="15057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99" y="991462"/>
            <a:ext cx="7426728" cy="4165730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Wald Test </a:t>
            </a:r>
            <a:r>
              <a:rPr lang="zh-CN" altLang="en-US" b="1" dirty="0">
                <a:ea typeface="微软雅黑" panose="020B0503020204020204" pitchFamily="34" charset="-122"/>
              </a:rPr>
              <a:t>检验步骤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利用最小二乘法估计模型参数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ea typeface="微软雅黑" panose="020B0503020204020204" pitchFamily="34" charset="-122"/>
              </a:rPr>
              <a:t>Wald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根据统计量计算 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en-US" altLang="zh-CN" b="1" dirty="0">
                <a:ea typeface="微软雅黑" panose="020B0503020204020204" pitchFamily="34" charset="-122"/>
              </a:rPr>
              <a:t>-value</a:t>
            </a:r>
            <a:r>
              <a:rPr lang="zh-CN" altLang="en-US" b="1" dirty="0"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ea typeface="微软雅黑" panose="020B0503020204020204" pitchFamily="34" charset="-122"/>
              </a:rPr>
              <a:t>chi2cdf, </a:t>
            </a:r>
            <a:r>
              <a:rPr lang="en-US" altLang="zh-CN" b="1" dirty="0" err="1">
                <a:ea typeface="微软雅黑" panose="020B0503020204020204" pitchFamily="34" charset="-122"/>
              </a:rPr>
              <a:t>fcdf</a:t>
            </a:r>
            <a:r>
              <a:rPr lang="zh-CN" altLang="en-US" b="1" dirty="0">
                <a:ea typeface="微软雅黑" panose="020B0503020204020204" pitchFamily="34" charset="-122"/>
              </a:rPr>
              <a:t>）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6912768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3105"/>
            <a:ext cx="936104" cy="4867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87" y="4797152"/>
            <a:ext cx="2940506" cy="194421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52936"/>
            <a:ext cx="5076720" cy="13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6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83" y="4769796"/>
            <a:ext cx="3359273" cy="161514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984692"/>
            <a:ext cx="6696744" cy="409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LR Test </a:t>
            </a:r>
            <a:r>
              <a:rPr lang="zh-CN" altLang="en-US" b="1" dirty="0">
                <a:ea typeface="微软雅黑" panose="020B0503020204020204" pitchFamily="34" charset="-122"/>
              </a:rPr>
              <a:t>检验步骤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模型的参数（</a:t>
            </a:r>
            <a:r>
              <a:rPr lang="en-US" altLang="zh-CN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模型的参数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构造统计量（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的行列式）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根据统计量计算 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en-US" altLang="zh-CN" b="1" dirty="0">
                <a:ea typeface="微软雅黑" panose="020B0503020204020204" pitchFamily="34" charset="-122"/>
              </a:rPr>
              <a:t>-value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6696744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3448659"/>
            <a:ext cx="5040560" cy="5838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97" y="4700238"/>
            <a:ext cx="2940506" cy="194421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804248" y="4787678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无限制模型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90940" y="4893871"/>
            <a:ext cx="12967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限制模型</a:t>
            </a:r>
          </a:p>
        </p:txBody>
      </p:sp>
    </p:spTree>
    <p:extLst>
      <p:ext uri="{BB962C8B-B14F-4D97-AF65-F5344CB8AC3E}">
        <p14:creationId xmlns:p14="http://schemas.microsoft.com/office/powerpoint/2010/main" val="406238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440" y="984692"/>
            <a:ext cx="7920000" cy="4094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LM Test </a:t>
            </a:r>
            <a:r>
              <a:rPr lang="zh-CN" altLang="en-US" b="1" dirty="0">
                <a:ea typeface="微软雅黑" panose="020B0503020204020204" pitchFamily="34" charset="-122"/>
              </a:rPr>
              <a:t>检验步骤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限制模型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zh-CN" altLang="en-US" b="1" dirty="0">
                <a:ea typeface="微软雅黑" panose="020B0503020204020204" pitchFamily="34" charset="-122"/>
              </a:rPr>
              <a:t>（</a:t>
            </a:r>
            <a:r>
              <a:rPr lang="en-US" altLang="zh-CN" b="1" i="1" dirty="0"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b="1" dirty="0">
                <a:ea typeface="微软雅黑" panose="020B0503020204020204" pitchFamily="34" charset="-122"/>
              </a:rPr>
              <a:t>）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模型似然函数的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得分向量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信息矩阵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构造统计量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根据统计量计算 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en-US" altLang="zh-CN" b="1" dirty="0">
                <a:ea typeface="微软雅黑" panose="020B0503020204020204" pitchFamily="34" charset="-122"/>
              </a:rPr>
              <a:t>-value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1331640" y="194523"/>
            <a:ext cx="7056784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5582037" cy="5306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89040"/>
            <a:ext cx="6242051" cy="4099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2845566" cy="136815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08438"/>
            <a:ext cx="5417237" cy="90182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384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40946"/>
            <a:ext cx="7416824" cy="3080141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CAPM</a:t>
            </a:r>
            <a:r>
              <a:rPr lang="zh-CN" altLang="en-US" sz="2800" b="1" dirty="0">
                <a:ea typeface="微软雅黑" panose="020B0503020204020204" pitchFamily="34" charset="-122"/>
              </a:rPr>
              <a:t>的多资产检验，以贵州茅台、五粮液、山西汾酒、酒鬼酒、古井贡酒、泸州老窖为例。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C00000"/>
                </a:solidFill>
                <a:ea typeface="微软雅黑" panose="020B0503020204020204" pitchFamily="34" charset="-122"/>
              </a:rPr>
              <a:t>数据</a:t>
            </a:r>
            <a:endParaRPr lang="en-US" altLang="zh-CN" sz="22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资产数据：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>
                <a:ea typeface="微软雅黑" panose="020B0503020204020204" pitchFamily="34" charset="-122"/>
              </a:rPr>
              <a:t>贵州茅台、五粮液、山西汾酒、酒鬼酒、古井贡酒、泸州老窖日度数据；</a:t>
            </a:r>
            <a:r>
              <a:rPr lang="en-US" altLang="zh-CN" sz="2200" b="1" dirty="0">
                <a:ea typeface="微软雅黑" panose="020B0503020204020204" pitchFamily="34" charset="-122"/>
              </a:rPr>
              <a:t> </a:t>
            </a: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市场数据：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>
                <a:ea typeface="微软雅黑" panose="020B0503020204020204" pitchFamily="34" charset="-122"/>
              </a:rPr>
              <a:t>沪深</a:t>
            </a:r>
            <a:r>
              <a:rPr lang="en-US" altLang="zh-CN" sz="2200" b="1" dirty="0">
                <a:ea typeface="微软雅黑" panose="020B0503020204020204" pitchFamily="34" charset="-122"/>
              </a:rPr>
              <a:t>300</a:t>
            </a:r>
            <a:r>
              <a:rPr lang="zh-CN" altLang="en-US" sz="2200" b="1" dirty="0">
                <a:ea typeface="微软雅黑" panose="020B0503020204020204" pitchFamily="34" charset="-122"/>
              </a:rPr>
              <a:t>指数日度数据；</a:t>
            </a:r>
            <a:endParaRPr lang="en-US" altLang="zh-CN" sz="2200" b="1" dirty="0"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无风险利率：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 </a:t>
            </a:r>
            <a:r>
              <a:rPr lang="zh-CN" altLang="en-US" sz="2200" b="1" dirty="0">
                <a:ea typeface="微软雅黑" panose="020B0503020204020204" pitchFamily="34" charset="-122"/>
              </a:rPr>
              <a:t>无风险利率。</a:t>
            </a:r>
            <a:endParaRPr lang="en-US" altLang="zh-CN" sz="2200" b="1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4" y="130002"/>
            <a:ext cx="704434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581128"/>
            <a:ext cx="4553122" cy="17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9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176" y="3284984"/>
            <a:ext cx="7402007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联合检验不能拒绝原假设，因此，检验股票不存在超额回报率。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结论：多资产联合检验支持</a:t>
            </a:r>
            <a:r>
              <a:rPr lang="en-US" altLang="zh-CN" sz="2800" b="1" dirty="0">
                <a:ea typeface="微软雅黑" panose="020B0503020204020204" pitchFamily="34" charset="-122"/>
              </a:rPr>
              <a:t>CAPM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6" name="矩形 5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1331640" y="194523"/>
            <a:ext cx="6912768" cy="663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时间序列：多资产估计与检验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0" y="1401488"/>
            <a:ext cx="7520563" cy="13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63" y="1196752"/>
            <a:ext cx="7416824" cy="4104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惯性效应：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过去表现好的股票</a:t>
            </a:r>
            <a:r>
              <a:rPr lang="zh-CN" altLang="en-US" b="1" dirty="0">
                <a:ea typeface="微软雅黑" panose="020B0503020204020204" pitchFamily="34" charset="-122"/>
              </a:rPr>
              <a:t>（赢家）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会继续表现好，过去表现差的股票</a:t>
            </a:r>
            <a:r>
              <a:rPr lang="zh-CN" altLang="en-US" b="1" dirty="0">
                <a:ea typeface="微软雅黑" panose="020B0503020204020204" pitchFamily="34" charset="-122"/>
              </a:rPr>
              <a:t>（输家）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会需继续表现差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反转效应：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过去表现好的股票会表现差，过去表现差的股票会表现好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15616" y="5208888"/>
            <a:ext cx="632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如何实证检验？排序法！</a:t>
            </a:r>
          </a:p>
        </p:txBody>
      </p:sp>
    </p:spTree>
    <p:extLst>
      <p:ext uri="{BB962C8B-B14F-4D97-AF65-F5344CB8AC3E}">
        <p14:creationId xmlns:p14="http://schemas.microsoft.com/office/powerpoint/2010/main" val="209001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1268760"/>
            <a:ext cx="8136024" cy="3528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启发：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构建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赢家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输家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股票组合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赢家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输家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组合的平均收益率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对两个组合收益率进行差异性检验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51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024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1. 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时刻 构建投资组合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计算前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个月的累积收益率</a:t>
            </a:r>
            <a:endParaRPr lang="en-US" altLang="zh-CN" sz="2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将股票累积收益率排序、分组构造投资组合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2. 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时刻 持有投资组合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计算持有投资组合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个月的累积收益率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8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340768"/>
            <a:ext cx="5748811" cy="4536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时间序列检验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单资产检验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多资产检验：</a:t>
            </a:r>
            <a:r>
              <a:rPr lang="en-US" altLang="zh-CN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Wald, LR, LM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横截面检验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排序法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Fama-MacBeth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回归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22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955461"/>
            <a:ext cx="8136024" cy="420173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3. 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t → t+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，重新分组构造投资组合，计算组合收益率（重复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1, 2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步）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 2, …,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，可有：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赢家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组合收益率序列：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微软雅黑" panose="020B0503020204020204" pitchFamily="34" charset="-122"/>
              </a:rPr>
              <a:t>输家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组合收益率序列：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计算高</a:t>
            </a:r>
            <a:r>
              <a:rPr lang="zh-CN" altLang="en-US" sz="2800" b="1" dirty="0">
                <a:ea typeface="微软雅黑" panose="020B0503020204020204" pitchFamily="34" charset="-122"/>
              </a:rPr>
              <a:t>低</a:t>
            </a:r>
            <a:r>
              <a:rPr lang="el-GR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组合的平均收益率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13176"/>
            <a:ext cx="4564935" cy="15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6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28" y="955461"/>
            <a:ext cx="8136024" cy="4201731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排序法步骤：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统计量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ea typeface="微软雅黑" panose="020B0503020204020204" pitchFamily="34" charset="-122"/>
              </a:rPr>
              <a:t>零假设：</a:t>
            </a:r>
            <a:endParaRPr lang="en-US" altLang="zh-CN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12467"/>
            <a:ext cx="3135634" cy="586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032955"/>
            <a:ext cx="8188122" cy="2304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584" y="5517232"/>
            <a:ext cx="7603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若赢家和输家的平均收益率没有显著区别，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不存在动量和反转效应。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惯性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：赢家收益大于输家收益；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反转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：赢家收益小于输家收益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612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06512"/>
            <a:ext cx="4716084" cy="50405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ea typeface="微软雅黑" panose="020B0503020204020204" pitchFamily="34" charset="-122"/>
              </a:rPr>
              <a:t>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1990-2009, </a:t>
            </a:r>
            <a:r>
              <a:rPr lang="zh-CN" altLang="en-US" sz="2200" b="1" dirty="0">
                <a:ea typeface="微软雅黑" panose="020B0503020204020204" pitchFamily="34" charset="-122"/>
              </a:rPr>
              <a:t>上海股市</a:t>
            </a:r>
            <a:endParaRPr lang="en-US" altLang="zh-CN" sz="22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2" y="1857320"/>
            <a:ext cx="8593257" cy="33706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672" y="292494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19672" y="43651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9672" y="55892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存在反转效应！！！</a:t>
            </a:r>
          </a:p>
        </p:txBody>
      </p:sp>
    </p:spTree>
    <p:extLst>
      <p:ext uri="{BB962C8B-B14F-4D97-AF65-F5344CB8AC3E}">
        <p14:creationId xmlns:p14="http://schemas.microsoft.com/office/powerpoint/2010/main" val="146245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82294"/>
            <a:ext cx="8460432" cy="36014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06512"/>
            <a:ext cx="4716084" cy="50405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ea typeface="微软雅黑" panose="020B0503020204020204" pitchFamily="34" charset="-122"/>
              </a:rPr>
              <a:t>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1990-2009, </a:t>
            </a:r>
            <a:r>
              <a:rPr lang="zh-CN" altLang="en-US" sz="2200" b="1" dirty="0">
                <a:ea typeface="微软雅黑" panose="020B0503020204020204" pitchFamily="34" charset="-122"/>
              </a:rPr>
              <a:t>上海股市</a:t>
            </a:r>
            <a:endParaRPr lang="en-US" altLang="zh-CN" sz="2200" b="1" dirty="0"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横截面：排序法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763688" y="31486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8130" y="45811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9672" y="558924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反转效应虽然减弱，但是依然存在！！！</a:t>
            </a:r>
          </a:p>
        </p:txBody>
      </p:sp>
    </p:spTree>
    <p:extLst>
      <p:ext uri="{BB962C8B-B14F-4D97-AF65-F5344CB8AC3E}">
        <p14:creationId xmlns:p14="http://schemas.microsoft.com/office/powerpoint/2010/main" val="321172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63" y="1196752"/>
            <a:ext cx="7416824" cy="4680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模型是从理想的金融世界推导出来的，这个模型到底是否成立的呢？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4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市场模型：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4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模型：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市场模型的 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等价于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成立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时间序列估计和检验的基本问题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CAPM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的时间序列检验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62" y="2883158"/>
            <a:ext cx="3002440" cy="429864"/>
          </a:xfrm>
          <a:prstGeom prst="rect">
            <a:avLst/>
          </a:prstGeom>
        </p:spPr>
      </p:pic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84114"/>
              </p:ext>
            </p:extLst>
          </p:nvPr>
        </p:nvGraphicFramePr>
        <p:xfrm>
          <a:off x="4048962" y="3537012"/>
          <a:ext cx="2035205" cy="55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257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962" y="3537012"/>
                        <a:ext cx="2035205" cy="55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789" y="1268760"/>
            <a:ext cx="7871651" cy="44210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对于 </a:t>
            </a:r>
            <a:r>
              <a:rPr lang="en-US" altLang="zh-CN" b="1" i="1" dirty="0"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ea typeface="微软雅黑" panose="020B0503020204020204" pitchFamily="34" charset="-122"/>
              </a:rPr>
              <a:t>个资产，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CAPM 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隐含着 </a:t>
            </a:r>
            <a:r>
              <a:rPr lang="en-US" altLang="zh-CN" b="1" i="1" dirty="0">
                <a:solidFill>
                  <a:srgbClr val="0070C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solidFill>
                  <a:srgbClr val="0070C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= 0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考虑单个资产</a:t>
            </a:r>
            <a:r>
              <a:rPr lang="en-US" altLang="zh-CN" b="1" i="1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，在线性回归模型的假设下可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用 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检验来检验市场模型</a:t>
            </a:r>
            <a:r>
              <a:rPr lang="zh-CN" altLang="en-US" b="1" dirty="0">
                <a:ea typeface="微软雅黑" panose="020B0503020204020204" pitchFamily="34" charset="-122"/>
              </a:rPr>
              <a:t>：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ea typeface="微软雅黑" panose="020B0503020204020204" pitchFamily="34" charset="-122"/>
              </a:rPr>
              <a:t>: 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= 0 </a:t>
            </a:r>
            <a:r>
              <a:rPr lang="en-US" altLang="zh-CN" b="1" dirty="0">
                <a:ea typeface="微软雅黑" panose="020B0503020204020204" pitchFamily="34" charset="-122"/>
              </a:rPr>
              <a:t>; 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ea typeface="微软雅黑" panose="020B0503020204020204" pitchFamily="34" charset="-122"/>
              </a:rPr>
              <a:t>:</a:t>
            </a:r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 α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≠ 0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微软雅黑" panose="020B0503020204020204" pitchFamily="34" charset="-122"/>
              </a:rPr>
              <a:t>如果</a:t>
            </a:r>
            <a:r>
              <a:rPr lang="en-US" altLang="zh-CN" b="1" dirty="0">
                <a:ea typeface="微软雅黑" panose="020B0503020204020204" pitchFamily="34" charset="-122"/>
              </a:rPr>
              <a:t>H</a:t>
            </a:r>
            <a:r>
              <a:rPr lang="en-US" altLang="zh-CN" b="1" baseline="-25000" dirty="0"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ea typeface="微软雅黑" panose="020B0503020204020204" pitchFamily="34" charset="-122"/>
              </a:rPr>
              <a:t>成立，该资产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存在超额回报率</a:t>
            </a:r>
            <a:r>
              <a:rPr lang="zh-CN" altLang="en-US" b="1" dirty="0">
                <a:ea typeface="微软雅黑" panose="020B0503020204020204" pitchFamily="34" charset="-122"/>
              </a:rPr>
              <a:t>（正的或者负的），有何意义？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22" y="1556792"/>
            <a:ext cx="7727635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单个资产</a:t>
            </a:r>
            <a:r>
              <a:rPr lang="en-US" altLang="zh-CN" b="1" dirty="0">
                <a:ea typeface="微软雅黑" panose="020B0503020204020204" pitchFamily="34" charset="-122"/>
              </a:rPr>
              <a:t>CAPM</a:t>
            </a:r>
            <a:r>
              <a:rPr lang="zh-CN" altLang="en-US" b="1" dirty="0">
                <a:ea typeface="微软雅黑" panose="020B0503020204020204" pitchFamily="34" charset="-122"/>
              </a:rPr>
              <a:t>检验步骤：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ea typeface="微软雅黑" panose="020B0503020204020204" pitchFamily="34" charset="-122"/>
              </a:rPr>
              <a:t>估计市场模型，得到 </a:t>
            </a:r>
            <a:r>
              <a:rPr lang="el-GR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</a:rPr>
              <a:t>的估计值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计算 </a:t>
            </a:r>
            <a:r>
              <a:rPr lang="en-US" altLang="zh-CN" b="1" i="1" dirty="0">
                <a:ea typeface="微软雅黑" panose="020B0503020204020204" pitchFamily="34" charset="-122"/>
              </a:rPr>
              <a:t>α</a:t>
            </a:r>
            <a:r>
              <a:rPr lang="en-US" altLang="zh-CN" b="1" i="1" baseline="-25000" dirty="0" err="1">
                <a:ea typeface="微软雅黑" panose="020B0503020204020204" pitchFamily="34" charset="-122"/>
              </a:rPr>
              <a:t>i</a:t>
            </a:r>
            <a:r>
              <a:rPr lang="en-US" altLang="zh-CN" b="1" i="1" baseline="-25000" dirty="0"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a typeface="微软雅黑" panose="020B0503020204020204" pitchFamily="34" charset="-122"/>
              </a:rPr>
              <a:t>= 0 </a:t>
            </a:r>
            <a:r>
              <a:rPr lang="zh-CN" altLang="en-US" b="1" dirty="0">
                <a:ea typeface="微软雅黑" panose="020B0503020204020204" pitchFamily="34" charset="-122"/>
              </a:rPr>
              <a:t>的 </a:t>
            </a:r>
            <a:r>
              <a:rPr lang="en-US" altLang="zh-CN" b="1" i="1" dirty="0"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ea typeface="微软雅黑" panose="020B0503020204020204" pitchFamily="34" charset="-122"/>
              </a:rPr>
              <a:t>检验统计量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确定显著性水平，比较分位数或计算</a:t>
            </a:r>
            <a:r>
              <a:rPr lang="en-US" altLang="zh-CN" b="1" i="1" dirty="0"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ea typeface="微软雅黑" panose="020B0503020204020204" pitchFamily="34" charset="-122"/>
              </a:rPr>
              <a:t>值，作出统计推断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0" name="矩形 9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1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691" y="1340768"/>
            <a:ext cx="7293496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假设观察到总体的</a:t>
            </a:r>
            <a:r>
              <a:rPr lang="en-US" altLang="zh-CN" b="1" dirty="0"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ea typeface="微软雅黑" panose="020B0503020204020204" pitchFamily="34" charset="-122"/>
              </a:rPr>
              <a:t>个样本，则时间序列回归方程为：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最小二乘估计量为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76" y="2636912"/>
            <a:ext cx="6180307" cy="596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0444"/>
            <a:ext cx="3977992" cy="15062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79152"/>
            <a:ext cx="1541027" cy="1687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140947"/>
            <a:ext cx="7416824" cy="252028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</a:rPr>
              <a:t>CAPM</a:t>
            </a:r>
            <a:r>
              <a:rPr lang="zh-CN" altLang="en-US" sz="2800" b="1" dirty="0">
                <a:ea typeface="微软雅黑" panose="020B0503020204020204" pitchFamily="34" charset="-122"/>
              </a:rPr>
              <a:t>的单资产检验，以贵州茅台为例。</a:t>
            </a:r>
            <a:endParaRPr lang="en-US" altLang="zh-CN" sz="2800" b="1" dirty="0"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C00000"/>
                </a:solidFill>
                <a:ea typeface="微软雅黑" panose="020B0503020204020204" pitchFamily="34" charset="-122"/>
              </a:rPr>
              <a:t>数据</a:t>
            </a:r>
            <a:endParaRPr lang="en-US" altLang="zh-CN" sz="22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资产数据：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>
                <a:ea typeface="微软雅黑" panose="020B0503020204020204" pitchFamily="34" charset="-122"/>
              </a:rPr>
              <a:t>贵州茅台日度数据；</a:t>
            </a:r>
            <a:r>
              <a:rPr lang="en-US" altLang="zh-CN" sz="2200" b="1" dirty="0">
                <a:ea typeface="微软雅黑" panose="020B0503020204020204" pitchFamily="34" charset="-122"/>
              </a:rPr>
              <a:t> </a:t>
            </a: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市场数据：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>
                <a:ea typeface="微软雅黑" panose="020B0503020204020204" pitchFamily="34" charset="-122"/>
              </a:rPr>
              <a:t>沪深</a:t>
            </a:r>
            <a:r>
              <a:rPr lang="en-US" altLang="zh-CN" sz="2200" b="1" dirty="0">
                <a:ea typeface="微软雅黑" panose="020B0503020204020204" pitchFamily="34" charset="-122"/>
              </a:rPr>
              <a:t>300</a:t>
            </a:r>
            <a:r>
              <a:rPr lang="zh-CN" altLang="en-US" sz="2200" b="1" dirty="0">
                <a:ea typeface="微软雅黑" panose="020B0503020204020204" pitchFamily="34" charset="-122"/>
              </a:rPr>
              <a:t>指数日度数据；</a:t>
            </a:r>
            <a:endParaRPr lang="en-US" altLang="zh-CN" sz="2200" b="1" dirty="0">
              <a:ea typeface="微软雅黑" panose="020B0503020204020204" pitchFamily="34" charset="-122"/>
            </a:endParaRPr>
          </a:p>
          <a:p>
            <a:pPr marL="7200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ea typeface="微软雅黑" panose="020B0503020204020204" pitchFamily="34" charset="-122"/>
              </a:rPr>
              <a:t>无风险利率：</a:t>
            </a:r>
            <a:r>
              <a:rPr lang="en-US" altLang="zh-CN" sz="2200" b="1" dirty="0">
                <a:ea typeface="微软雅黑" panose="020B0503020204020204" pitchFamily="34" charset="-122"/>
              </a:rPr>
              <a:t>2001-2018</a:t>
            </a:r>
            <a:r>
              <a:rPr lang="zh-CN" altLang="en-US" sz="2200" b="1" dirty="0">
                <a:ea typeface="微软雅黑" panose="020B0503020204020204" pitchFamily="34" charset="-122"/>
              </a:rPr>
              <a:t>无风险利率。</a:t>
            </a:r>
            <a:endParaRPr lang="en-US" altLang="zh-CN" sz="2200" b="1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01008"/>
            <a:ext cx="4968552" cy="8865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" y="4509120"/>
            <a:ext cx="8849456" cy="18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984776" cy="51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时间序列：单资产估计与检验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8" name="矩形 7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8" y="1060834"/>
            <a:ext cx="7920000" cy="57203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9552" y="4653136"/>
            <a:ext cx="8149752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</TotalTime>
  <Words>950</Words>
  <Application>Microsoft Office PowerPoint</Application>
  <PresentationFormat>全屏显示(4:3)</PresentationFormat>
  <Paragraphs>129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微软雅黑</vt:lpstr>
      <vt:lpstr>Arial</vt:lpstr>
      <vt:lpstr>Calibri</vt:lpstr>
      <vt:lpstr>Cambria Math</vt:lpstr>
      <vt:lpstr>Times New Roman</vt:lpstr>
      <vt:lpstr>Wingdings</vt:lpstr>
      <vt:lpstr>北京当代金融培训有限公司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CAPM的多资产估计与检验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海柏 劉</cp:lastModifiedBy>
  <cp:revision>566</cp:revision>
  <dcterms:created xsi:type="dcterms:W3CDTF">2012-08-17T15:15:32Z</dcterms:created>
  <dcterms:modified xsi:type="dcterms:W3CDTF">2023-04-04T12:53:03Z</dcterms:modified>
</cp:coreProperties>
</file>