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258" r:id="rId3"/>
    <p:sldId id="275" r:id="rId4"/>
    <p:sldId id="276" r:id="rId5"/>
    <p:sldId id="277" r:id="rId6"/>
    <p:sldId id="293" r:id="rId7"/>
    <p:sldId id="294" r:id="rId8"/>
    <p:sldId id="278" r:id="rId9"/>
    <p:sldId id="279" r:id="rId10"/>
    <p:sldId id="280" r:id="rId11"/>
    <p:sldId id="269" r:id="rId12"/>
    <p:sldId id="270" r:id="rId13"/>
    <p:sldId id="271" r:id="rId14"/>
    <p:sldId id="292" r:id="rId15"/>
    <p:sldId id="281" r:id="rId16"/>
    <p:sldId id="282" r:id="rId17"/>
    <p:sldId id="283" r:id="rId18"/>
    <p:sldId id="284" r:id="rId19"/>
    <p:sldId id="285" r:id="rId20"/>
    <p:sldId id="286" r:id="rId21"/>
    <p:sldId id="287" r:id="rId22"/>
    <p:sldId id="288" r:id="rId23"/>
    <p:sldId id="289" r:id="rId24"/>
    <p:sldId id="290" r:id="rId25"/>
    <p:sldId id="291" r:id="rId26"/>
    <p:sldId id="297" r:id="rId27"/>
    <p:sldId id="298" r:id="rId28"/>
    <p:sldId id="296" r:id="rId29"/>
    <p:sldId id="261" r:id="rId30"/>
    <p:sldId id="259" r:id="rId31"/>
    <p:sldId id="262" r:id="rId32"/>
    <p:sldId id="263" r:id="rId33"/>
    <p:sldId id="264" r:id="rId34"/>
    <p:sldId id="265" r:id="rId35"/>
    <p:sldId id="266" r:id="rId36"/>
    <p:sldId id="267" r:id="rId37"/>
    <p:sldId id="268" r:id="rId38"/>
    <p:sldId id="260"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3B1810-B934-4BA9-818E-38DA22663669}" type="datetimeFigureOut">
              <a:rPr lang="en-US" smtClean="0"/>
              <a:t>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6853A-1E7D-408C-B376-0A97B2AF73DB}" type="slidenum">
              <a:rPr lang="en-US" smtClean="0"/>
              <a:t>‹#›</a:t>
            </a:fld>
            <a:endParaRPr lang="en-US"/>
          </a:p>
        </p:txBody>
      </p:sp>
    </p:spTree>
    <p:extLst>
      <p:ext uri="{BB962C8B-B14F-4D97-AF65-F5344CB8AC3E}">
        <p14:creationId xmlns:p14="http://schemas.microsoft.com/office/powerpoint/2010/main" val="1576739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8B5E83-B17D-491A-B8B5-618ECE1FBD21}" type="slidenum">
              <a:rPr lang="en-US" smtClean="0"/>
              <a:t>23</a:t>
            </a:fld>
            <a:endParaRPr lang="en-US"/>
          </a:p>
        </p:txBody>
      </p:sp>
    </p:spTree>
    <p:extLst>
      <p:ext uri="{BB962C8B-B14F-4D97-AF65-F5344CB8AC3E}">
        <p14:creationId xmlns:p14="http://schemas.microsoft.com/office/powerpoint/2010/main" val="2521139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Slurm</a:t>
            </a:r>
            <a:r>
              <a:rPr lang="en-US" dirty="0" smtClean="0"/>
              <a:t>= </a:t>
            </a:r>
            <a:r>
              <a:rPr lang="en-US" sz="1200" b="0" i="0" kern="1200" dirty="0" smtClean="0">
                <a:solidFill>
                  <a:schemeClr val="tx1"/>
                </a:solidFill>
                <a:effectLst/>
                <a:latin typeface="+mn-lt"/>
                <a:ea typeface="+mn-ea"/>
                <a:cs typeface="+mn-cs"/>
              </a:rPr>
              <a:t>Simple Linux Utility for Resource Management </a:t>
            </a:r>
            <a:endParaRPr lang="en-US" dirty="0"/>
          </a:p>
        </p:txBody>
      </p:sp>
      <p:sp>
        <p:nvSpPr>
          <p:cNvPr id="4" name="Slide Number Placeholder 3"/>
          <p:cNvSpPr>
            <a:spLocks noGrp="1"/>
          </p:cNvSpPr>
          <p:nvPr>
            <p:ph type="sldNum" sz="quarter" idx="10"/>
          </p:nvPr>
        </p:nvSpPr>
        <p:spPr/>
        <p:txBody>
          <a:bodyPr/>
          <a:lstStyle/>
          <a:p>
            <a:fld id="{44A24711-76ED-447B-9DF1-D8BA240E5B4C}" type="slidenum">
              <a:rPr lang="en-US" smtClean="0"/>
              <a:t>28</a:t>
            </a:fld>
            <a:endParaRPr lang="en-US"/>
          </a:p>
        </p:txBody>
      </p:sp>
    </p:spTree>
    <p:extLst>
      <p:ext uri="{BB962C8B-B14F-4D97-AF65-F5344CB8AC3E}">
        <p14:creationId xmlns:p14="http://schemas.microsoft.com/office/powerpoint/2010/main" val="92360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7E496B-2690-4F52-8F9B-7F150E9B577E}"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AD572-C1C9-4B61-9816-FDC728362E6B}" type="slidenum">
              <a:rPr lang="en-US" smtClean="0"/>
              <a:t>‹#›</a:t>
            </a:fld>
            <a:endParaRPr lang="en-US"/>
          </a:p>
        </p:txBody>
      </p:sp>
    </p:spTree>
    <p:extLst>
      <p:ext uri="{BB962C8B-B14F-4D97-AF65-F5344CB8AC3E}">
        <p14:creationId xmlns:p14="http://schemas.microsoft.com/office/powerpoint/2010/main" val="2345751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E496B-2690-4F52-8F9B-7F150E9B577E}"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AD572-C1C9-4B61-9816-FDC728362E6B}" type="slidenum">
              <a:rPr lang="en-US" smtClean="0"/>
              <a:t>‹#›</a:t>
            </a:fld>
            <a:endParaRPr lang="en-US"/>
          </a:p>
        </p:txBody>
      </p:sp>
    </p:spTree>
    <p:extLst>
      <p:ext uri="{BB962C8B-B14F-4D97-AF65-F5344CB8AC3E}">
        <p14:creationId xmlns:p14="http://schemas.microsoft.com/office/powerpoint/2010/main" val="3485266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E496B-2690-4F52-8F9B-7F150E9B577E}"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AD572-C1C9-4B61-9816-FDC728362E6B}" type="slidenum">
              <a:rPr lang="en-US" smtClean="0"/>
              <a:t>‹#›</a:t>
            </a:fld>
            <a:endParaRPr lang="en-US"/>
          </a:p>
        </p:txBody>
      </p:sp>
    </p:spTree>
    <p:extLst>
      <p:ext uri="{BB962C8B-B14F-4D97-AF65-F5344CB8AC3E}">
        <p14:creationId xmlns:p14="http://schemas.microsoft.com/office/powerpoint/2010/main" val="3334952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E496B-2690-4F52-8F9B-7F150E9B577E}"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AD572-C1C9-4B61-9816-FDC728362E6B}" type="slidenum">
              <a:rPr lang="en-US" smtClean="0"/>
              <a:t>‹#›</a:t>
            </a:fld>
            <a:endParaRPr lang="en-US"/>
          </a:p>
        </p:txBody>
      </p:sp>
    </p:spTree>
    <p:extLst>
      <p:ext uri="{BB962C8B-B14F-4D97-AF65-F5344CB8AC3E}">
        <p14:creationId xmlns:p14="http://schemas.microsoft.com/office/powerpoint/2010/main" val="3980306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7E496B-2690-4F52-8F9B-7F150E9B577E}"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AD572-C1C9-4B61-9816-FDC728362E6B}" type="slidenum">
              <a:rPr lang="en-US" smtClean="0"/>
              <a:t>‹#›</a:t>
            </a:fld>
            <a:endParaRPr lang="en-US"/>
          </a:p>
        </p:txBody>
      </p:sp>
    </p:spTree>
    <p:extLst>
      <p:ext uri="{BB962C8B-B14F-4D97-AF65-F5344CB8AC3E}">
        <p14:creationId xmlns:p14="http://schemas.microsoft.com/office/powerpoint/2010/main" val="2336279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7E496B-2690-4F52-8F9B-7F150E9B577E}" type="datetimeFigureOut">
              <a:rPr lang="en-US" smtClean="0"/>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AD572-C1C9-4B61-9816-FDC728362E6B}" type="slidenum">
              <a:rPr lang="en-US" smtClean="0"/>
              <a:t>‹#›</a:t>
            </a:fld>
            <a:endParaRPr lang="en-US"/>
          </a:p>
        </p:txBody>
      </p:sp>
    </p:spTree>
    <p:extLst>
      <p:ext uri="{BB962C8B-B14F-4D97-AF65-F5344CB8AC3E}">
        <p14:creationId xmlns:p14="http://schemas.microsoft.com/office/powerpoint/2010/main" val="2461642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7E496B-2690-4F52-8F9B-7F150E9B577E}" type="datetimeFigureOut">
              <a:rPr lang="en-US" smtClean="0"/>
              <a:t>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1AD572-C1C9-4B61-9816-FDC728362E6B}" type="slidenum">
              <a:rPr lang="en-US" smtClean="0"/>
              <a:t>‹#›</a:t>
            </a:fld>
            <a:endParaRPr lang="en-US"/>
          </a:p>
        </p:txBody>
      </p:sp>
    </p:spTree>
    <p:extLst>
      <p:ext uri="{BB962C8B-B14F-4D97-AF65-F5344CB8AC3E}">
        <p14:creationId xmlns:p14="http://schemas.microsoft.com/office/powerpoint/2010/main" val="2663427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7E496B-2690-4F52-8F9B-7F150E9B577E}" type="datetimeFigureOut">
              <a:rPr lang="en-US" smtClean="0"/>
              <a:t>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1AD572-C1C9-4B61-9816-FDC728362E6B}" type="slidenum">
              <a:rPr lang="en-US" smtClean="0"/>
              <a:t>‹#›</a:t>
            </a:fld>
            <a:endParaRPr lang="en-US"/>
          </a:p>
        </p:txBody>
      </p:sp>
    </p:spTree>
    <p:extLst>
      <p:ext uri="{BB962C8B-B14F-4D97-AF65-F5344CB8AC3E}">
        <p14:creationId xmlns:p14="http://schemas.microsoft.com/office/powerpoint/2010/main" val="484182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7E496B-2690-4F52-8F9B-7F150E9B577E}" type="datetimeFigureOut">
              <a:rPr lang="en-US" smtClean="0"/>
              <a:t>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1AD572-C1C9-4B61-9816-FDC728362E6B}" type="slidenum">
              <a:rPr lang="en-US" smtClean="0"/>
              <a:t>‹#›</a:t>
            </a:fld>
            <a:endParaRPr lang="en-US"/>
          </a:p>
        </p:txBody>
      </p:sp>
    </p:spTree>
    <p:extLst>
      <p:ext uri="{BB962C8B-B14F-4D97-AF65-F5344CB8AC3E}">
        <p14:creationId xmlns:p14="http://schemas.microsoft.com/office/powerpoint/2010/main" val="384040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7E496B-2690-4F52-8F9B-7F150E9B577E}" type="datetimeFigureOut">
              <a:rPr lang="en-US" smtClean="0"/>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AD572-C1C9-4B61-9816-FDC728362E6B}" type="slidenum">
              <a:rPr lang="en-US" smtClean="0"/>
              <a:t>‹#›</a:t>
            </a:fld>
            <a:endParaRPr lang="en-US"/>
          </a:p>
        </p:txBody>
      </p:sp>
    </p:spTree>
    <p:extLst>
      <p:ext uri="{BB962C8B-B14F-4D97-AF65-F5344CB8AC3E}">
        <p14:creationId xmlns:p14="http://schemas.microsoft.com/office/powerpoint/2010/main" val="888211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7E496B-2690-4F52-8F9B-7F150E9B577E}" type="datetimeFigureOut">
              <a:rPr lang="en-US" smtClean="0"/>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AD572-C1C9-4B61-9816-FDC728362E6B}" type="slidenum">
              <a:rPr lang="en-US" smtClean="0"/>
              <a:t>‹#›</a:t>
            </a:fld>
            <a:endParaRPr lang="en-US"/>
          </a:p>
        </p:txBody>
      </p:sp>
    </p:spTree>
    <p:extLst>
      <p:ext uri="{BB962C8B-B14F-4D97-AF65-F5344CB8AC3E}">
        <p14:creationId xmlns:p14="http://schemas.microsoft.com/office/powerpoint/2010/main" val="365955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7E496B-2690-4F52-8F9B-7F150E9B577E}" type="datetimeFigureOut">
              <a:rPr lang="en-US" smtClean="0"/>
              <a:t>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AD572-C1C9-4B61-9816-FDC728362E6B}" type="slidenum">
              <a:rPr lang="en-US" smtClean="0"/>
              <a:t>‹#›</a:t>
            </a:fld>
            <a:endParaRPr lang="en-US"/>
          </a:p>
        </p:txBody>
      </p:sp>
    </p:spTree>
    <p:extLst>
      <p:ext uri="{BB962C8B-B14F-4D97-AF65-F5344CB8AC3E}">
        <p14:creationId xmlns:p14="http://schemas.microsoft.com/office/powerpoint/2010/main" val="4016325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thoughtbot.com/blog/the-unix-shells-humble-if" TargetMode="External"/><Relationship Id="rId2" Type="http://schemas.openxmlformats.org/officeDocument/2006/relationships/hyperlink" Target="https://www.shellscript.sh/loops.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Tying it all together and shell scripting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84408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reinforce the lesson</a:t>
            </a:r>
            <a:endParaRPr lang="en-US" dirty="0"/>
          </a:p>
        </p:txBody>
      </p:sp>
      <p:sp>
        <p:nvSpPr>
          <p:cNvPr id="3" name="Content Placeholder 2"/>
          <p:cNvSpPr>
            <a:spLocks noGrp="1"/>
          </p:cNvSpPr>
          <p:nvPr>
            <p:ph idx="1"/>
          </p:nvPr>
        </p:nvSpPr>
        <p:spPr/>
        <p:txBody>
          <a:bodyPr/>
          <a:lstStyle/>
          <a:p>
            <a:r>
              <a:rPr lang="en-US" dirty="0" smtClean="0"/>
              <a:t>Try typing the following command and read the text that follows:</a:t>
            </a:r>
          </a:p>
          <a:p>
            <a:endParaRPr lang="en-US" dirty="0"/>
          </a:p>
          <a:p>
            <a:endParaRPr lang="en-US" dirty="0" smtClean="0"/>
          </a:p>
          <a:p>
            <a:r>
              <a:rPr lang="en-US" dirty="0" smtClean="0"/>
              <a:t>What do you think that this command at the top is telling you? </a:t>
            </a:r>
            <a:endParaRPr lang="en-US" dirty="0"/>
          </a:p>
        </p:txBody>
      </p:sp>
      <p:pic>
        <p:nvPicPr>
          <p:cNvPr id="4" name="Picture 3"/>
          <p:cNvPicPr>
            <a:picLocks noChangeAspect="1"/>
          </p:cNvPicPr>
          <p:nvPr/>
        </p:nvPicPr>
        <p:blipFill>
          <a:blip r:embed="rId2"/>
          <a:stretch>
            <a:fillRect/>
          </a:stretch>
        </p:blipFill>
        <p:spPr>
          <a:xfrm>
            <a:off x="4728797" y="2319704"/>
            <a:ext cx="2171700" cy="266700"/>
          </a:xfrm>
          <a:prstGeom prst="rect">
            <a:avLst/>
          </a:prstGeom>
        </p:spPr>
      </p:pic>
      <p:pic>
        <p:nvPicPr>
          <p:cNvPr id="5" name="Picture 4"/>
          <p:cNvPicPr>
            <a:picLocks noChangeAspect="1"/>
          </p:cNvPicPr>
          <p:nvPr/>
        </p:nvPicPr>
        <p:blipFill rotWithShape="1">
          <a:blip r:embed="rId3"/>
          <a:srcRect b="55943"/>
          <a:stretch/>
        </p:blipFill>
        <p:spPr>
          <a:xfrm>
            <a:off x="2846877" y="4001295"/>
            <a:ext cx="6181725" cy="201429"/>
          </a:xfrm>
          <a:prstGeom prst="rect">
            <a:avLst/>
          </a:prstGeom>
        </p:spPr>
      </p:pic>
    </p:spTree>
    <p:extLst>
      <p:ext uri="{BB962C8B-B14F-4D97-AF65-F5344CB8AC3E}">
        <p14:creationId xmlns:p14="http://schemas.microsoft.com/office/powerpoint/2010/main" val="11029635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STDOUT, STDERR and STDIN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Now let’s talk about the text you saw floating by on the screen. You can automate this yourself by taking advantage of one of the three data streams that Unix allows. In this case it was the </a:t>
            </a:r>
            <a:r>
              <a:rPr lang="en-US" dirty="0" smtClean="0">
                <a:solidFill>
                  <a:srgbClr val="FF0000"/>
                </a:solidFill>
              </a:rPr>
              <a:t>STDOUT</a:t>
            </a:r>
            <a:r>
              <a:rPr lang="en-US" dirty="0" smtClean="0"/>
              <a:t> channel.</a:t>
            </a:r>
          </a:p>
          <a:p>
            <a:r>
              <a:rPr lang="en-US" dirty="0" smtClean="0"/>
              <a:t>Let’s test this out ourselves! Please copy and unpack the following lesson plans:</a:t>
            </a:r>
          </a:p>
          <a:p>
            <a:endParaRPr lang="en-US" dirty="0" smtClean="0"/>
          </a:p>
          <a:p>
            <a:endParaRPr lang="en-US" dirty="0"/>
          </a:p>
          <a:p>
            <a:r>
              <a:rPr lang="en-US" dirty="0" smtClean="0"/>
              <a:t>In the </a:t>
            </a:r>
            <a:r>
              <a:rPr lang="en-US" dirty="0" err="1" smtClean="0"/>
              <a:t>SublessonA</a:t>
            </a:r>
            <a:r>
              <a:rPr lang="en-US" dirty="0" smtClean="0"/>
              <a:t> folder you should see three text files, and each uses a different stream! Let’s start with “</a:t>
            </a:r>
            <a:r>
              <a:rPr lang="en-US" dirty="0" smtClean="0">
                <a:solidFill>
                  <a:srgbClr val="0070C0"/>
                </a:solidFill>
              </a:rPr>
              <a:t>i_print_stdout.sh</a:t>
            </a:r>
            <a:r>
              <a:rPr lang="en-US" dirty="0" smtClean="0"/>
              <a:t>”. Remember how to make the file executable? Do it! And then run it!</a:t>
            </a:r>
          </a:p>
          <a:p>
            <a:r>
              <a:rPr lang="en-US" dirty="0" smtClean="0"/>
              <a:t>To test out the next channel, </a:t>
            </a:r>
            <a:r>
              <a:rPr lang="en-US" dirty="0" smtClean="0">
                <a:solidFill>
                  <a:srgbClr val="FF0000"/>
                </a:solidFill>
              </a:rPr>
              <a:t>STDERR</a:t>
            </a:r>
            <a:r>
              <a:rPr lang="en-US" dirty="0" smtClean="0"/>
              <a:t>, do the same on the “</a:t>
            </a:r>
            <a:r>
              <a:rPr lang="en-US" dirty="0" smtClean="0">
                <a:solidFill>
                  <a:srgbClr val="0070C0"/>
                </a:solidFill>
              </a:rPr>
              <a:t>i_print_stderr.sh</a:t>
            </a:r>
            <a:r>
              <a:rPr lang="en-US" dirty="0" smtClean="0"/>
              <a:t>” script. </a:t>
            </a:r>
            <a:endParaRPr lang="en-US" dirty="0">
              <a:solidFill>
                <a:srgbClr val="FF0000"/>
              </a:solidFill>
            </a:endParaRPr>
          </a:p>
        </p:txBody>
      </p:sp>
      <p:pic>
        <p:nvPicPr>
          <p:cNvPr id="6" name="Picture 5"/>
          <p:cNvPicPr>
            <a:picLocks noChangeAspect="1"/>
          </p:cNvPicPr>
          <p:nvPr/>
        </p:nvPicPr>
        <p:blipFill>
          <a:blip r:embed="rId2"/>
          <a:stretch>
            <a:fillRect/>
          </a:stretch>
        </p:blipFill>
        <p:spPr>
          <a:xfrm>
            <a:off x="3884214" y="3461721"/>
            <a:ext cx="3901978" cy="333265"/>
          </a:xfrm>
          <a:prstGeom prst="rect">
            <a:avLst/>
          </a:prstGeom>
        </p:spPr>
      </p:pic>
    </p:spTree>
    <p:extLst>
      <p:ext uri="{BB962C8B-B14F-4D97-AF65-F5344CB8AC3E}">
        <p14:creationId xmlns:p14="http://schemas.microsoft.com/office/powerpoint/2010/main" val="89609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STDIN and the nuances here.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final stream isn’t printed to the console – it’s what you send to the terminal: </a:t>
            </a:r>
            <a:r>
              <a:rPr lang="en-US" dirty="0" smtClean="0">
                <a:solidFill>
                  <a:srgbClr val="FF0000"/>
                </a:solidFill>
              </a:rPr>
              <a:t>STDIN</a:t>
            </a:r>
          </a:p>
          <a:p>
            <a:r>
              <a:rPr lang="en-US" dirty="0" smtClean="0"/>
              <a:t>Unlike STDOUT and STDERR, STDIN is your keyboard input or the STDOUT of a previous program (more on this as we talk about pipes!). </a:t>
            </a:r>
          </a:p>
          <a:p>
            <a:r>
              <a:rPr lang="en-US" dirty="0" smtClean="0"/>
              <a:t>Test out the “</a:t>
            </a:r>
            <a:r>
              <a:rPr lang="en-US" dirty="0" smtClean="0">
                <a:solidFill>
                  <a:srgbClr val="0070C0"/>
                </a:solidFill>
              </a:rPr>
              <a:t>i_echo_your_stdin.sh</a:t>
            </a:r>
            <a:r>
              <a:rPr lang="en-US" dirty="0" smtClean="0"/>
              <a:t>” command by running it, and typing some text to the console followed by return:</a:t>
            </a:r>
          </a:p>
          <a:p>
            <a:endParaRPr lang="en-US" dirty="0"/>
          </a:p>
          <a:p>
            <a:endParaRPr lang="en-US" dirty="0" smtClean="0"/>
          </a:p>
          <a:p>
            <a:r>
              <a:rPr lang="en-US" dirty="0" smtClean="0"/>
              <a:t>Please refrain from repeatedly typing, “you’re stupid.” “No you’re stupid!” when using this program. </a:t>
            </a:r>
          </a:p>
          <a:p>
            <a:r>
              <a:rPr lang="en-US" dirty="0" smtClean="0"/>
              <a:t>When you’re done, hold down “control” and hit the “C” key. This is the “</a:t>
            </a:r>
            <a:r>
              <a:rPr lang="en-US" dirty="0" smtClean="0">
                <a:solidFill>
                  <a:srgbClr val="FF0000"/>
                </a:solidFill>
              </a:rPr>
              <a:t>cancel</a:t>
            </a:r>
            <a:r>
              <a:rPr lang="en-US" dirty="0" smtClean="0"/>
              <a:t>” code for </a:t>
            </a:r>
            <a:r>
              <a:rPr lang="en-US" dirty="0" err="1" smtClean="0"/>
              <a:t>unix</a:t>
            </a:r>
            <a:r>
              <a:rPr lang="en-US" dirty="0" smtClean="0"/>
              <a:t>!</a:t>
            </a:r>
          </a:p>
        </p:txBody>
      </p:sp>
      <p:pic>
        <p:nvPicPr>
          <p:cNvPr id="4" name="Picture 3"/>
          <p:cNvPicPr>
            <a:picLocks noChangeAspect="1"/>
          </p:cNvPicPr>
          <p:nvPr/>
        </p:nvPicPr>
        <p:blipFill>
          <a:blip r:embed="rId2"/>
          <a:stretch>
            <a:fillRect/>
          </a:stretch>
        </p:blipFill>
        <p:spPr>
          <a:xfrm>
            <a:off x="2085976" y="3926135"/>
            <a:ext cx="7953375" cy="666750"/>
          </a:xfrm>
          <a:prstGeom prst="rect">
            <a:avLst/>
          </a:prstGeom>
        </p:spPr>
      </p:pic>
    </p:spTree>
    <p:extLst>
      <p:ext uri="{BB962C8B-B14F-4D97-AF65-F5344CB8AC3E}">
        <p14:creationId xmlns:p14="http://schemas.microsoft.com/office/powerpoint/2010/main" val="14417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Redirection, “saving files”, or “input data”</a:t>
            </a:r>
            <a:endParaRPr lang="en-US" dirty="0"/>
          </a:p>
        </p:txBody>
      </p:sp>
      <p:sp>
        <p:nvSpPr>
          <p:cNvPr id="3" name="Content Placeholder 2"/>
          <p:cNvSpPr>
            <a:spLocks noGrp="1"/>
          </p:cNvSpPr>
          <p:nvPr>
            <p:ph idx="1"/>
          </p:nvPr>
        </p:nvSpPr>
        <p:spPr>
          <a:xfrm>
            <a:off x="1230923" y="1825625"/>
            <a:ext cx="10122877" cy="4591953"/>
          </a:xfrm>
        </p:spPr>
        <p:txBody>
          <a:bodyPr>
            <a:normAutofit fontScale="92500" lnSpcReduction="10000"/>
          </a:bodyPr>
          <a:lstStyle/>
          <a:p>
            <a:r>
              <a:rPr lang="en-US" dirty="0" smtClean="0"/>
              <a:t>Now, I’ll show you how to make better use of the three streams using </a:t>
            </a:r>
            <a:r>
              <a:rPr lang="en-US" dirty="0" smtClean="0">
                <a:solidFill>
                  <a:srgbClr val="FF0000"/>
                </a:solidFill>
              </a:rPr>
              <a:t>redirection</a:t>
            </a:r>
            <a:r>
              <a:rPr lang="en-US" dirty="0" smtClean="0"/>
              <a:t>! This is how you can save STDOUT and STDERR from programs and how you can automate the input of STDIN data.</a:t>
            </a:r>
          </a:p>
          <a:p>
            <a:r>
              <a:rPr lang="en-US" dirty="0" smtClean="0"/>
              <a:t>First, try this: </a:t>
            </a:r>
          </a:p>
          <a:p>
            <a:endParaRPr lang="en-US" dirty="0"/>
          </a:p>
          <a:p>
            <a:r>
              <a:rPr lang="en-US" dirty="0" smtClean="0"/>
              <a:t>Then use “cat” to read “</a:t>
            </a:r>
            <a:r>
              <a:rPr lang="en-US" dirty="0" err="1" smtClean="0"/>
              <a:t>my_stdout</a:t>
            </a:r>
            <a:r>
              <a:rPr lang="en-US" dirty="0" smtClean="0"/>
              <a:t>,” the new file you created by redirection. Cool huh? You can do this with any program!</a:t>
            </a:r>
          </a:p>
          <a:p>
            <a:r>
              <a:rPr lang="en-US" dirty="0" smtClean="0"/>
              <a:t>But there’s more! Try this out with your friend “i_print_stderr.sh”</a:t>
            </a:r>
          </a:p>
          <a:p>
            <a:endParaRPr lang="en-US" dirty="0"/>
          </a:p>
          <a:p>
            <a:r>
              <a:rPr lang="en-US" dirty="0" smtClean="0"/>
              <a:t>Something escaped, right? Any thoughts on how to capture everything? Let’s try one more redirect symbol:</a:t>
            </a:r>
          </a:p>
        </p:txBody>
      </p:sp>
      <p:pic>
        <p:nvPicPr>
          <p:cNvPr id="4" name="Picture 3"/>
          <p:cNvPicPr>
            <a:picLocks noChangeAspect="1"/>
          </p:cNvPicPr>
          <p:nvPr/>
        </p:nvPicPr>
        <p:blipFill>
          <a:blip r:embed="rId2"/>
          <a:stretch>
            <a:fillRect/>
          </a:stretch>
        </p:blipFill>
        <p:spPr>
          <a:xfrm>
            <a:off x="4048280" y="3325922"/>
            <a:ext cx="4114800" cy="247650"/>
          </a:xfrm>
          <a:prstGeom prst="rect">
            <a:avLst/>
          </a:prstGeom>
        </p:spPr>
      </p:pic>
      <p:grpSp>
        <p:nvGrpSpPr>
          <p:cNvPr id="13" name="Group 12"/>
          <p:cNvGrpSpPr/>
          <p:nvPr/>
        </p:nvGrpSpPr>
        <p:grpSpPr>
          <a:xfrm>
            <a:off x="6734855" y="2889123"/>
            <a:ext cx="3062065" cy="705335"/>
            <a:chOff x="4999839" y="2767707"/>
            <a:chExt cx="3062065" cy="705335"/>
          </a:xfrm>
        </p:grpSpPr>
        <p:sp>
          <p:nvSpPr>
            <p:cNvPr id="5" name="Rectangle 4"/>
            <p:cNvSpPr/>
            <p:nvPr/>
          </p:nvSpPr>
          <p:spPr>
            <a:xfrm>
              <a:off x="4999839" y="2801923"/>
              <a:ext cx="192946" cy="67111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192785" y="2767707"/>
              <a:ext cx="2869119" cy="369332"/>
            </a:xfrm>
            <a:prstGeom prst="rect">
              <a:avLst/>
            </a:prstGeom>
            <a:noFill/>
          </p:spPr>
          <p:txBody>
            <a:bodyPr wrap="none" rtlCol="0">
              <a:spAutoFit/>
            </a:bodyPr>
            <a:lstStyle/>
            <a:p>
              <a:r>
                <a:rPr lang="en-US" dirty="0">
                  <a:solidFill>
                    <a:srgbClr val="0070C0"/>
                  </a:solidFill>
                </a:rPr>
                <a:t>The redirect STDOUT symbol</a:t>
              </a:r>
            </a:p>
          </p:txBody>
        </p:sp>
      </p:grpSp>
      <p:pic>
        <p:nvPicPr>
          <p:cNvPr id="7" name="Picture 6"/>
          <p:cNvPicPr>
            <a:picLocks noChangeAspect="1"/>
          </p:cNvPicPr>
          <p:nvPr/>
        </p:nvPicPr>
        <p:blipFill>
          <a:blip r:embed="rId3"/>
          <a:stretch>
            <a:fillRect/>
          </a:stretch>
        </p:blipFill>
        <p:spPr>
          <a:xfrm>
            <a:off x="3933980" y="5176864"/>
            <a:ext cx="4229100" cy="276225"/>
          </a:xfrm>
          <a:prstGeom prst="rect">
            <a:avLst/>
          </a:prstGeom>
        </p:spPr>
      </p:pic>
      <p:grpSp>
        <p:nvGrpSpPr>
          <p:cNvPr id="14" name="Group 13"/>
          <p:cNvGrpSpPr/>
          <p:nvPr/>
        </p:nvGrpSpPr>
        <p:grpSpPr>
          <a:xfrm>
            <a:off x="6620554" y="4882805"/>
            <a:ext cx="3146596" cy="566700"/>
            <a:chOff x="4999839" y="4515921"/>
            <a:chExt cx="3146596" cy="566700"/>
          </a:xfrm>
        </p:grpSpPr>
        <p:sp>
          <p:nvSpPr>
            <p:cNvPr id="8" name="Rectangle 7"/>
            <p:cNvSpPr/>
            <p:nvPr/>
          </p:nvSpPr>
          <p:spPr>
            <a:xfrm>
              <a:off x="4999839" y="4537337"/>
              <a:ext cx="327170" cy="54528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327009" y="4515921"/>
              <a:ext cx="2819426" cy="369332"/>
            </a:xfrm>
            <a:prstGeom prst="rect">
              <a:avLst/>
            </a:prstGeom>
            <a:noFill/>
          </p:spPr>
          <p:txBody>
            <a:bodyPr wrap="none" rtlCol="0">
              <a:spAutoFit/>
            </a:bodyPr>
            <a:lstStyle/>
            <a:p>
              <a:r>
                <a:rPr lang="en-US" dirty="0">
                  <a:solidFill>
                    <a:srgbClr val="0070C0"/>
                  </a:solidFill>
                </a:rPr>
                <a:t>The redirect STDERR symbol</a:t>
              </a:r>
            </a:p>
          </p:txBody>
        </p:sp>
      </p:grpSp>
      <p:pic>
        <p:nvPicPr>
          <p:cNvPr id="10" name="Picture 9"/>
          <p:cNvPicPr>
            <a:picLocks noChangeAspect="1"/>
          </p:cNvPicPr>
          <p:nvPr/>
        </p:nvPicPr>
        <p:blipFill>
          <a:blip r:embed="rId4"/>
          <a:stretch>
            <a:fillRect/>
          </a:stretch>
        </p:blipFill>
        <p:spPr>
          <a:xfrm>
            <a:off x="3236551" y="6423927"/>
            <a:ext cx="5524500" cy="257175"/>
          </a:xfrm>
          <a:prstGeom prst="rect">
            <a:avLst/>
          </a:prstGeom>
        </p:spPr>
      </p:pic>
      <p:grpSp>
        <p:nvGrpSpPr>
          <p:cNvPr id="15" name="Group 14"/>
          <p:cNvGrpSpPr/>
          <p:nvPr/>
        </p:nvGrpSpPr>
        <p:grpSpPr>
          <a:xfrm>
            <a:off x="6330167" y="6055106"/>
            <a:ext cx="2896903" cy="710585"/>
            <a:chOff x="5096312" y="5580196"/>
            <a:chExt cx="2896903" cy="710585"/>
          </a:xfrm>
        </p:grpSpPr>
        <p:sp>
          <p:nvSpPr>
            <p:cNvPr id="11" name="Rectangle 10"/>
            <p:cNvSpPr/>
            <p:nvPr/>
          </p:nvSpPr>
          <p:spPr>
            <a:xfrm>
              <a:off x="5096312" y="5619720"/>
              <a:ext cx="230697" cy="671061"/>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329281" y="5580196"/>
              <a:ext cx="2663934" cy="369332"/>
            </a:xfrm>
            <a:prstGeom prst="rect">
              <a:avLst/>
            </a:prstGeom>
            <a:noFill/>
          </p:spPr>
          <p:txBody>
            <a:bodyPr wrap="none" rtlCol="0">
              <a:spAutoFit/>
            </a:bodyPr>
            <a:lstStyle/>
            <a:p>
              <a:r>
                <a:rPr lang="en-US" dirty="0">
                  <a:solidFill>
                    <a:srgbClr val="0070C0"/>
                  </a:solidFill>
                </a:rPr>
                <a:t>The redirect STDIN symbol</a:t>
              </a:r>
            </a:p>
          </p:txBody>
        </p:sp>
      </p:grpSp>
    </p:spTree>
    <p:extLst>
      <p:ext uri="{BB962C8B-B14F-4D97-AF65-F5344CB8AC3E}">
        <p14:creationId xmlns:p14="http://schemas.microsoft.com/office/powerpoint/2010/main" val="218999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before we go </a:t>
            </a:r>
            <a:r>
              <a:rPr lang="en-US" dirty="0" smtClean="0"/>
              <a:t>gallivanting off to the next lesson!</a:t>
            </a:r>
            <a:endParaRPr lang="en-US" dirty="0"/>
          </a:p>
        </p:txBody>
      </p:sp>
      <p:sp>
        <p:nvSpPr>
          <p:cNvPr id="3" name="Content Placeholder 2"/>
          <p:cNvSpPr>
            <a:spLocks noGrp="1"/>
          </p:cNvSpPr>
          <p:nvPr>
            <p:ph idx="1"/>
          </p:nvPr>
        </p:nvSpPr>
        <p:spPr/>
        <p:txBody>
          <a:bodyPr>
            <a:normAutofit/>
          </a:bodyPr>
          <a:lstStyle/>
          <a:p>
            <a:r>
              <a:rPr lang="en-US" dirty="0" smtClean="0"/>
              <a:t>There are three data streams while working on the terminal:</a:t>
            </a:r>
          </a:p>
          <a:p>
            <a:endParaRPr lang="en-US" dirty="0"/>
          </a:p>
          <a:p>
            <a:endParaRPr lang="en-US" dirty="0" smtClean="0"/>
          </a:p>
          <a:p>
            <a:endParaRPr lang="en-US" dirty="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5751538"/>
              </p:ext>
            </p:extLst>
          </p:nvPr>
        </p:nvGraphicFramePr>
        <p:xfrm>
          <a:off x="1022838" y="2748999"/>
          <a:ext cx="10330962" cy="3106679"/>
        </p:xfrm>
        <a:graphic>
          <a:graphicData uri="http://schemas.openxmlformats.org/drawingml/2006/table">
            <a:tbl>
              <a:tblPr firstRow="1" bandRow="1">
                <a:tableStyleId>{8EC20E35-A176-4012-BC5E-935CFFF8708E}</a:tableStyleId>
              </a:tblPr>
              <a:tblGrid>
                <a:gridCol w="1253349">
                  <a:extLst>
                    <a:ext uri="{9D8B030D-6E8A-4147-A177-3AD203B41FA5}">
                      <a16:colId xmlns:a16="http://schemas.microsoft.com/office/drawing/2014/main" val="1291003557"/>
                    </a:ext>
                  </a:extLst>
                </a:gridCol>
                <a:gridCol w="1656751">
                  <a:extLst>
                    <a:ext uri="{9D8B030D-6E8A-4147-A177-3AD203B41FA5}">
                      <a16:colId xmlns:a16="http://schemas.microsoft.com/office/drawing/2014/main" val="2658670910"/>
                    </a:ext>
                  </a:extLst>
                </a:gridCol>
                <a:gridCol w="7420862">
                  <a:extLst>
                    <a:ext uri="{9D8B030D-6E8A-4147-A177-3AD203B41FA5}">
                      <a16:colId xmlns:a16="http://schemas.microsoft.com/office/drawing/2014/main" val="701683831"/>
                    </a:ext>
                  </a:extLst>
                </a:gridCol>
              </a:tblGrid>
              <a:tr h="542554">
                <a:tc>
                  <a:txBody>
                    <a:bodyPr/>
                    <a:lstStyle/>
                    <a:p>
                      <a:r>
                        <a:rPr lang="en-US" sz="2400" dirty="0" smtClean="0"/>
                        <a:t>Stream</a:t>
                      </a:r>
                      <a:endParaRPr lang="en-US" sz="2400" dirty="0"/>
                    </a:p>
                  </a:txBody>
                  <a:tcPr/>
                </a:tc>
                <a:tc>
                  <a:txBody>
                    <a:bodyPr/>
                    <a:lstStyle/>
                    <a:p>
                      <a:r>
                        <a:rPr lang="en-US" sz="2400" dirty="0" smtClean="0"/>
                        <a:t>Redirection</a:t>
                      </a:r>
                      <a:endParaRPr lang="en-US" sz="2400" dirty="0"/>
                    </a:p>
                  </a:txBody>
                  <a:tcPr/>
                </a:tc>
                <a:tc>
                  <a:txBody>
                    <a:bodyPr/>
                    <a:lstStyle/>
                    <a:p>
                      <a:r>
                        <a:rPr lang="en-US" sz="2400" dirty="0" smtClean="0"/>
                        <a:t>Description</a:t>
                      </a:r>
                      <a:endParaRPr lang="en-US" sz="2400" dirty="0"/>
                    </a:p>
                  </a:txBody>
                  <a:tcPr/>
                </a:tc>
                <a:extLst>
                  <a:ext uri="{0D108BD9-81ED-4DB2-BD59-A6C34878D82A}">
                    <a16:rowId xmlns:a16="http://schemas.microsoft.com/office/drawing/2014/main" val="3713861379"/>
                  </a:ext>
                </a:extLst>
              </a:tr>
              <a:tr h="542554">
                <a:tc>
                  <a:txBody>
                    <a:bodyPr/>
                    <a:lstStyle/>
                    <a:p>
                      <a:r>
                        <a:rPr lang="en-US" sz="2400" dirty="0" smtClean="0"/>
                        <a:t>STDIN</a:t>
                      </a:r>
                      <a:endParaRPr lang="en-US" sz="2400" dirty="0"/>
                    </a:p>
                  </a:txBody>
                  <a:tcPr/>
                </a:tc>
                <a:tc>
                  <a:txBody>
                    <a:bodyPr/>
                    <a:lstStyle/>
                    <a:p>
                      <a:pPr algn="ctr"/>
                      <a:r>
                        <a:rPr lang="en-US" sz="2400" dirty="0" smtClean="0"/>
                        <a:t>&lt;</a:t>
                      </a:r>
                      <a:endParaRPr lang="en-US" sz="2400" dirty="0"/>
                    </a:p>
                  </a:txBody>
                  <a:tcPr/>
                </a:tc>
                <a:tc>
                  <a:txBody>
                    <a:bodyPr/>
                    <a:lstStyle/>
                    <a:p>
                      <a:r>
                        <a:rPr lang="en-US" sz="2400" dirty="0" smtClean="0"/>
                        <a:t>Your keyboard (or piped) input to a program</a:t>
                      </a:r>
                      <a:r>
                        <a:rPr lang="en-US" sz="2400" baseline="0" dirty="0" smtClean="0"/>
                        <a:t> or script.</a:t>
                      </a:r>
                      <a:endParaRPr lang="en-US" sz="2400" dirty="0"/>
                    </a:p>
                  </a:txBody>
                  <a:tcPr/>
                </a:tc>
                <a:extLst>
                  <a:ext uri="{0D108BD9-81ED-4DB2-BD59-A6C34878D82A}">
                    <a16:rowId xmlns:a16="http://schemas.microsoft.com/office/drawing/2014/main" val="2432968082"/>
                  </a:ext>
                </a:extLst>
              </a:tr>
              <a:tr h="542554">
                <a:tc>
                  <a:txBody>
                    <a:bodyPr/>
                    <a:lstStyle/>
                    <a:p>
                      <a:r>
                        <a:rPr lang="en-US" sz="2400" dirty="0" smtClean="0"/>
                        <a:t>STDOUT</a:t>
                      </a:r>
                      <a:endParaRPr lang="en-US" sz="2400" dirty="0"/>
                    </a:p>
                  </a:txBody>
                  <a:tcPr/>
                </a:tc>
                <a:tc>
                  <a:txBody>
                    <a:bodyPr/>
                    <a:lstStyle/>
                    <a:p>
                      <a:pPr algn="ctr"/>
                      <a:r>
                        <a:rPr lang="en-US" sz="2400" dirty="0" smtClean="0"/>
                        <a:t>&gt;</a:t>
                      </a:r>
                      <a:endParaRPr lang="en-US" sz="2400" dirty="0"/>
                    </a:p>
                  </a:txBody>
                  <a:tcPr/>
                </a:tc>
                <a:tc>
                  <a:txBody>
                    <a:bodyPr/>
                    <a:lstStyle/>
                    <a:p>
                      <a:r>
                        <a:rPr lang="en-US" sz="2400" dirty="0" smtClean="0"/>
                        <a:t>The direct</a:t>
                      </a:r>
                      <a:r>
                        <a:rPr lang="en-US" sz="2400" baseline="0" dirty="0" smtClean="0"/>
                        <a:t> output to a terminal window.</a:t>
                      </a:r>
                      <a:endParaRPr lang="en-US" sz="2400" dirty="0"/>
                    </a:p>
                  </a:txBody>
                  <a:tcPr/>
                </a:tc>
                <a:extLst>
                  <a:ext uri="{0D108BD9-81ED-4DB2-BD59-A6C34878D82A}">
                    <a16:rowId xmlns:a16="http://schemas.microsoft.com/office/drawing/2014/main" val="2101413102"/>
                  </a:ext>
                </a:extLst>
              </a:tr>
              <a:tr h="936463">
                <a:tc>
                  <a:txBody>
                    <a:bodyPr/>
                    <a:lstStyle/>
                    <a:p>
                      <a:r>
                        <a:rPr lang="en-US" sz="2400" dirty="0" smtClean="0"/>
                        <a:t>STDERR</a:t>
                      </a:r>
                      <a:endParaRPr lang="en-US" sz="2400" dirty="0"/>
                    </a:p>
                  </a:txBody>
                  <a:tcPr/>
                </a:tc>
                <a:tc>
                  <a:txBody>
                    <a:bodyPr/>
                    <a:lstStyle/>
                    <a:p>
                      <a:pPr algn="ctr"/>
                      <a:r>
                        <a:rPr lang="en-US" sz="2400" dirty="0" smtClean="0"/>
                        <a:t>2&gt;</a:t>
                      </a:r>
                      <a:endParaRPr lang="en-US" sz="2400" dirty="0"/>
                    </a:p>
                  </a:txBody>
                  <a:tcPr/>
                </a:tc>
                <a:tc>
                  <a:txBody>
                    <a:bodyPr/>
                    <a:lstStyle/>
                    <a:p>
                      <a:r>
                        <a:rPr lang="en-US" sz="2400" dirty="0" smtClean="0"/>
                        <a:t>Also</a:t>
                      </a:r>
                      <a:r>
                        <a:rPr lang="en-US" sz="2400" baseline="0" dirty="0" smtClean="0"/>
                        <a:t> direct output to a terminal window – handled differently than STDOUT to allow for error messaging.</a:t>
                      </a:r>
                      <a:endParaRPr lang="en-US" sz="2400" dirty="0"/>
                    </a:p>
                  </a:txBody>
                  <a:tcPr/>
                </a:tc>
                <a:extLst>
                  <a:ext uri="{0D108BD9-81ED-4DB2-BD59-A6C34878D82A}">
                    <a16:rowId xmlns:a16="http://schemas.microsoft.com/office/drawing/2014/main" val="3288652178"/>
                  </a:ext>
                </a:extLst>
              </a:tr>
              <a:tr h="542554">
                <a:tc>
                  <a:txBody>
                    <a:bodyPr/>
                    <a:lstStyle/>
                    <a:p>
                      <a:endParaRPr lang="en-US" sz="2400" dirty="0"/>
                    </a:p>
                  </a:txBody>
                  <a:tcPr/>
                </a:tc>
                <a:tc>
                  <a:txBody>
                    <a:bodyPr/>
                    <a:lstStyle/>
                    <a:p>
                      <a:pPr algn="ctr"/>
                      <a:r>
                        <a:rPr lang="en-US" sz="2400" dirty="0" smtClean="0"/>
                        <a:t>&gt;&gt;</a:t>
                      </a:r>
                      <a:endParaRPr lang="en-US" sz="2400" dirty="0"/>
                    </a:p>
                  </a:txBody>
                  <a:tcPr/>
                </a:tc>
                <a:tc>
                  <a:txBody>
                    <a:bodyPr/>
                    <a:lstStyle/>
                    <a:p>
                      <a:r>
                        <a:rPr lang="en-US" sz="2400" b="1" dirty="0" smtClean="0"/>
                        <a:t>Appends</a:t>
                      </a:r>
                      <a:r>
                        <a:rPr lang="en-US" sz="2400" dirty="0" smtClean="0"/>
                        <a:t> STDOUT</a:t>
                      </a:r>
                      <a:r>
                        <a:rPr lang="en-US" sz="2400" baseline="0" dirty="0" smtClean="0"/>
                        <a:t> to the end of a file</a:t>
                      </a:r>
                      <a:endParaRPr lang="en-US" sz="2400" dirty="0"/>
                    </a:p>
                  </a:txBody>
                  <a:tcPr/>
                </a:tc>
                <a:extLst>
                  <a:ext uri="{0D108BD9-81ED-4DB2-BD59-A6C34878D82A}">
                    <a16:rowId xmlns:a16="http://schemas.microsoft.com/office/drawing/2014/main" val="1508693376"/>
                  </a:ext>
                </a:extLst>
              </a:tr>
            </a:tbl>
          </a:graphicData>
        </a:graphic>
      </p:graphicFrame>
    </p:spTree>
    <p:extLst>
      <p:ext uri="{BB962C8B-B14F-4D97-AF65-F5344CB8AC3E}">
        <p14:creationId xmlns:p14="http://schemas.microsoft.com/office/powerpoint/2010/main" val="4209117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for loops allow you to queue </a:t>
            </a:r>
            <a:r>
              <a:rPr lang="en-US" smtClean="0"/>
              <a:t>up multiple tasks</a:t>
            </a:r>
            <a:endParaRPr lang="en-US" dirty="0"/>
          </a:p>
        </p:txBody>
      </p:sp>
      <p:sp>
        <p:nvSpPr>
          <p:cNvPr id="3" name="Content Placeholder 2"/>
          <p:cNvSpPr>
            <a:spLocks noGrp="1"/>
          </p:cNvSpPr>
          <p:nvPr>
            <p:ph idx="1"/>
          </p:nvPr>
        </p:nvSpPr>
        <p:spPr>
          <a:xfrm>
            <a:off x="685800" y="1825625"/>
            <a:ext cx="10454054" cy="4671890"/>
          </a:xfrm>
        </p:spPr>
        <p:txBody>
          <a:bodyPr>
            <a:normAutofit fontScale="92500" lnSpcReduction="10000"/>
          </a:bodyPr>
          <a:lstStyle/>
          <a:p>
            <a:r>
              <a:rPr lang="en-US" dirty="0" smtClean="0"/>
              <a:t>Now that we’re on the right PATH… </a:t>
            </a:r>
          </a:p>
          <a:p>
            <a:endParaRPr lang="en-US" dirty="0"/>
          </a:p>
          <a:p>
            <a:r>
              <a:rPr lang="en-US" dirty="0" smtClean="0"/>
              <a:t>Let’s talk about queueing up lots of tasks on the shell, shall we? To do this, we use the </a:t>
            </a:r>
            <a:r>
              <a:rPr lang="en-US" dirty="0" err="1" smtClean="0"/>
              <a:t>unix</a:t>
            </a:r>
            <a:r>
              <a:rPr lang="en-US" dirty="0" smtClean="0"/>
              <a:t> “</a:t>
            </a:r>
            <a:r>
              <a:rPr lang="en-US" dirty="0" smtClean="0">
                <a:solidFill>
                  <a:srgbClr val="00B0F0"/>
                </a:solidFill>
              </a:rPr>
              <a:t>for</a:t>
            </a:r>
            <a:r>
              <a:rPr lang="en-US" dirty="0" smtClean="0"/>
              <a:t>” loop. A for loop follows this format:</a:t>
            </a:r>
          </a:p>
          <a:p>
            <a:endParaRPr lang="en-US" dirty="0"/>
          </a:p>
          <a:p>
            <a:endParaRPr lang="en-US" dirty="0" smtClean="0"/>
          </a:p>
          <a:p>
            <a:endParaRPr lang="en-US" dirty="0"/>
          </a:p>
          <a:p>
            <a:r>
              <a:rPr lang="en-US" dirty="0" smtClean="0"/>
              <a:t>Note the use of hard returns! You must add hard returns or a semicolon “</a:t>
            </a:r>
            <a:r>
              <a:rPr lang="en-US" dirty="0" smtClean="0">
                <a:solidFill>
                  <a:srgbClr val="FF0000"/>
                </a:solidFill>
              </a:rPr>
              <a:t>;</a:t>
            </a:r>
            <a:r>
              <a:rPr lang="en-US" dirty="0" smtClean="0"/>
              <a:t>” to make this statement work, like so:</a:t>
            </a:r>
          </a:p>
          <a:p>
            <a:endParaRPr lang="en-US" dirty="0"/>
          </a:p>
          <a:p>
            <a:r>
              <a:rPr lang="en-US" dirty="0" smtClean="0"/>
              <a:t>A </a:t>
            </a:r>
            <a:r>
              <a:rPr lang="en-US" dirty="0" smtClean="0">
                <a:solidFill>
                  <a:srgbClr val="FF0000"/>
                </a:solidFill>
              </a:rPr>
              <a:t>semicolon</a:t>
            </a:r>
            <a:r>
              <a:rPr lang="en-US" dirty="0" smtClean="0"/>
              <a:t> is the same thing as a “return” on the command prompt!</a:t>
            </a:r>
          </a:p>
        </p:txBody>
      </p:sp>
      <p:pic>
        <p:nvPicPr>
          <p:cNvPr id="4" name="Picture 3"/>
          <p:cNvPicPr>
            <a:picLocks noChangeAspect="1"/>
          </p:cNvPicPr>
          <p:nvPr/>
        </p:nvPicPr>
        <p:blipFill rotWithShape="1">
          <a:blip r:embed="rId2"/>
          <a:srcRect l="-508"/>
          <a:stretch/>
        </p:blipFill>
        <p:spPr>
          <a:xfrm>
            <a:off x="4607718" y="3607106"/>
            <a:ext cx="2536947" cy="876300"/>
          </a:xfrm>
          <a:prstGeom prst="rect">
            <a:avLst/>
          </a:prstGeom>
        </p:spPr>
      </p:pic>
      <p:pic>
        <p:nvPicPr>
          <p:cNvPr id="5" name="Picture 4"/>
          <p:cNvPicPr>
            <a:picLocks noChangeAspect="1"/>
          </p:cNvPicPr>
          <p:nvPr/>
        </p:nvPicPr>
        <p:blipFill>
          <a:blip r:embed="rId3"/>
          <a:stretch>
            <a:fillRect/>
          </a:stretch>
        </p:blipFill>
        <p:spPr>
          <a:xfrm>
            <a:off x="3009166" y="5631840"/>
            <a:ext cx="5734050" cy="219075"/>
          </a:xfrm>
          <a:prstGeom prst="rect">
            <a:avLst/>
          </a:prstGeom>
        </p:spPr>
      </p:pic>
    </p:spTree>
    <p:extLst>
      <p:ext uri="{BB962C8B-B14F-4D97-AF65-F5344CB8AC3E}">
        <p14:creationId xmlns:p14="http://schemas.microsoft.com/office/powerpoint/2010/main" val="172009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basis for a “for” loop</a:t>
            </a:r>
            <a:endParaRPr lang="en-US" dirty="0"/>
          </a:p>
        </p:txBody>
      </p:sp>
      <p:sp>
        <p:nvSpPr>
          <p:cNvPr id="3" name="Content Placeholder 2"/>
          <p:cNvSpPr>
            <a:spLocks noGrp="1"/>
          </p:cNvSpPr>
          <p:nvPr>
            <p:ph idx="1"/>
          </p:nvPr>
        </p:nvSpPr>
        <p:spPr>
          <a:xfrm>
            <a:off x="483577" y="1889737"/>
            <a:ext cx="11034346" cy="4351338"/>
          </a:xfrm>
        </p:spPr>
        <p:txBody>
          <a:bodyPr>
            <a:normAutofit fontScale="92500" lnSpcReduction="10000"/>
          </a:bodyPr>
          <a:lstStyle/>
          <a:p>
            <a:r>
              <a:rPr lang="en-US" dirty="0" smtClean="0"/>
              <a:t>The loop is designed to execute commands (between the “</a:t>
            </a:r>
            <a:r>
              <a:rPr lang="en-US" dirty="0" smtClean="0">
                <a:solidFill>
                  <a:srgbClr val="FF0000"/>
                </a:solidFill>
              </a:rPr>
              <a:t>do</a:t>
            </a:r>
            <a:r>
              <a:rPr lang="en-US" dirty="0" smtClean="0"/>
              <a:t>” and “</a:t>
            </a:r>
            <a:r>
              <a:rPr lang="en-US" dirty="0" smtClean="0">
                <a:solidFill>
                  <a:srgbClr val="FF0000"/>
                </a:solidFill>
              </a:rPr>
              <a:t>done</a:t>
            </a:r>
            <a:r>
              <a:rPr lang="en-US" dirty="0" smtClean="0"/>
              <a:t>” words) on each variable that you feed it. </a:t>
            </a:r>
          </a:p>
          <a:p>
            <a:endParaRPr lang="en-US" dirty="0"/>
          </a:p>
          <a:p>
            <a:r>
              <a:rPr lang="en-US" dirty="0" smtClean="0"/>
              <a:t>Within the context of the loop (again, that time that it is between “</a:t>
            </a:r>
            <a:r>
              <a:rPr lang="en-US" dirty="0" smtClean="0">
                <a:solidFill>
                  <a:srgbClr val="FF0000"/>
                </a:solidFill>
              </a:rPr>
              <a:t>do</a:t>
            </a:r>
            <a:r>
              <a:rPr lang="en-US" dirty="0" smtClean="0"/>
              <a:t>” and “</a:t>
            </a:r>
            <a:r>
              <a:rPr lang="en-US" dirty="0" smtClean="0">
                <a:solidFill>
                  <a:srgbClr val="FF0000"/>
                </a:solidFill>
              </a:rPr>
              <a:t>done</a:t>
            </a:r>
            <a:r>
              <a:rPr lang="en-US" dirty="0" smtClean="0"/>
              <a:t>”), the single element that you are working on will be in the variable “</a:t>
            </a:r>
            <a:r>
              <a:rPr lang="en-US" dirty="0" smtClean="0">
                <a:solidFill>
                  <a:srgbClr val="FF0000"/>
                </a:solidFill>
              </a:rPr>
              <a:t>$</a:t>
            </a:r>
            <a:r>
              <a:rPr lang="en-US" dirty="0" err="1" smtClean="0">
                <a:solidFill>
                  <a:srgbClr val="FF0000"/>
                </a:solidFill>
              </a:rPr>
              <a:t>i</a:t>
            </a:r>
            <a:r>
              <a:rPr lang="en-US" dirty="0" smtClean="0"/>
              <a:t>”. It doesn’t have to be “</a:t>
            </a:r>
            <a:r>
              <a:rPr lang="en-US" dirty="0" smtClean="0">
                <a:solidFill>
                  <a:srgbClr val="FF0000"/>
                </a:solidFill>
              </a:rPr>
              <a:t>$</a:t>
            </a:r>
            <a:r>
              <a:rPr lang="en-US" dirty="0" err="1" smtClean="0">
                <a:solidFill>
                  <a:srgbClr val="FF0000"/>
                </a:solidFill>
              </a:rPr>
              <a:t>i</a:t>
            </a:r>
            <a:r>
              <a:rPr lang="en-US" dirty="0" smtClean="0"/>
              <a:t>”, so you can choose another if you like! NOTE: Unix gets confused sometimes, so </a:t>
            </a:r>
            <a:r>
              <a:rPr lang="en-US" dirty="0" smtClean="0">
                <a:solidFill>
                  <a:srgbClr val="FF0000"/>
                </a:solidFill>
              </a:rPr>
              <a:t>${</a:t>
            </a:r>
            <a:r>
              <a:rPr lang="en-US" dirty="0" err="1" smtClean="0">
                <a:solidFill>
                  <a:srgbClr val="FF0000"/>
                </a:solidFill>
              </a:rPr>
              <a:t>i</a:t>
            </a:r>
            <a:r>
              <a:rPr lang="en-US" dirty="0" smtClean="0">
                <a:solidFill>
                  <a:srgbClr val="FF0000"/>
                </a:solidFill>
              </a:rPr>
              <a:t>} </a:t>
            </a:r>
            <a:r>
              <a:rPr lang="en-US" dirty="0" smtClean="0"/>
              <a:t>is a more verbose way of saying </a:t>
            </a:r>
            <a:r>
              <a:rPr lang="en-US" dirty="0" smtClean="0">
                <a:solidFill>
                  <a:srgbClr val="FF0000"/>
                </a:solidFill>
              </a:rPr>
              <a:t>$</a:t>
            </a:r>
            <a:r>
              <a:rPr lang="en-US" dirty="0" err="1" smtClean="0">
                <a:solidFill>
                  <a:srgbClr val="FF0000"/>
                </a:solidFill>
              </a:rPr>
              <a:t>i</a:t>
            </a:r>
            <a:r>
              <a:rPr lang="en-US" dirty="0" smtClean="0">
                <a:solidFill>
                  <a:srgbClr val="FF0000"/>
                </a:solidFill>
              </a:rPr>
              <a:t> </a:t>
            </a:r>
            <a:r>
              <a:rPr lang="en-US" dirty="0" smtClean="0"/>
              <a:t>as well. It helps!</a:t>
            </a:r>
          </a:p>
          <a:p>
            <a:endParaRPr lang="en-US" dirty="0"/>
          </a:p>
          <a:p>
            <a:r>
              <a:rPr lang="en-US" dirty="0" smtClean="0"/>
              <a:t>Let me show you how this is practical by going to the </a:t>
            </a:r>
            <a:r>
              <a:rPr lang="en-US" dirty="0" smtClean="0"/>
              <a:t>lesson3/</a:t>
            </a:r>
            <a:r>
              <a:rPr lang="en-US" dirty="0" err="1" smtClean="0"/>
              <a:t>sublessonB</a:t>
            </a:r>
            <a:r>
              <a:rPr lang="en-US" dirty="0" smtClean="0"/>
              <a:t> </a:t>
            </a:r>
            <a:r>
              <a:rPr lang="en-US" dirty="0" smtClean="0"/>
              <a:t>folder. In that folder, you should see several “command.sh” commands!</a:t>
            </a:r>
            <a:endParaRPr lang="en-US" dirty="0"/>
          </a:p>
        </p:txBody>
      </p:sp>
      <p:pic>
        <p:nvPicPr>
          <p:cNvPr id="4" name="Picture 3"/>
          <p:cNvPicPr>
            <a:picLocks noChangeAspect="1"/>
          </p:cNvPicPr>
          <p:nvPr/>
        </p:nvPicPr>
        <p:blipFill rotWithShape="1">
          <a:blip r:embed="rId2"/>
          <a:srcRect l="-508"/>
          <a:stretch/>
        </p:blipFill>
        <p:spPr>
          <a:xfrm>
            <a:off x="7256585" y="688059"/>
            <a:ext cx="2536947" cy="876300"/>
          </a:xfrm>
          <a:prstGeom prst="rect">
            <a:avLst/>
          </a:prstGeom>
        </p:spPr>
      </p:pic>
      <p:pic>
        <p:nvPicPr>
          <p:cNvPr id="5" name="Picture 4"/>
          <p:cNvPicPr>
            <a:picLocks noChangeAspect="1"/>
          </p:cNvPicPr>
          <p:nvPr/>
        </p:nvPicPr>
        <p:blipFill>
          <a:blip r:embed="rId3"/>
          <a:stretch>
            <a:fillRect/>
          </a:stretch>
        </p:blipFill>
        <p:spPr>
          <a:xfrm>
            <a:off x="671147" y="6054246"/>
            <a:ext cx="11050329" cy="592738"/>
          </a:xfrm>
          <a:prstGeom prst="rect">
            <a:avLst/>
          </a:prstGeom>
        </p:spPr>
      </p:pic>
    </p:spTree>
    <p:extLst>
      <p:ext uri="{BB962C8B-B14F-4D97-AF65-F5344CB8AC3E}">
        <p14:creationId xmlns:p14="http://schemas.microsoft.com/office/powerpoint/2010/main" val="301644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multiple commands</a:t>
            </a:r>
            <a:endParaRPr lang="en-US" dirty="0"/>
          </a:p>
        </p:txBody>
      </p:sp>
      <p:sp>
        <p:nvSpPr>
          <p:cNvPr id="3" name="Content Placeholder 2"/>
          <p:cNvSpPr>
            <a:spLocks noGrp="1"/>
          </p:cNvSpPr>
          <p:nvPr>
            <p:ph idx="1"/>
          </p:nvPr>
        </p:nvSpPr>
        <p:spPr>
          <a:xfrm>
            <a:off x="745921" y="1439910"/>
            <a:ext cx="10515600" cy="4351338"/>
          </a:xfrm>
        </p:spPr>
        <p:txBody>
          <a:bodyPr>
            <a:normAutofit lnSpcReduction="10000"/>
          </a:bodyPr>
          <a:lstStyle/>
          <a:p>
            <a:r>
              <a:rPr lang="en-US" dirty="0" smtClean="0"/>
              <a:t>Before we start this, let me just tell you the old story about how many ways there are to skin a cat… It’s the same with a for loop.</a:t>
            </a:r>
          </a:p>
          <a:p>
            <a:endParaRPr lang="en-US" dirty="0"/>
          </a:p>
          <a:p>
            <a:r>
              <a:rPr lang="en-US" dirty="0" smtClean="0"/>
              <a:t>Now, what’s our objective here? We want to make all of these commands executable and then run them all on the terminal (don’t worry, we don’t need </a:t>
            </a:r>
            <a:r>
              <a:rPr lang="en-US" dirty="0" err="1" smtClean="0">
                <a:solidFill>
                  <a:srgbClr val="FF0000"/>
                </a:solidFill>
              </a:rPr>
              <a:t>srun</a:t>
            </a:r>
            <a:r>
              <a:rPr lang="en-US" dirty="0" smtClean="0"/>
              <a:t> here!). You remember how to do both of these but it would be a YUUUGE (</a:t>
            </a:r>
            <a:r>
              <a:rPr lang="en-US" dirty="0" err="1" smtClean="0"/>
              <a:t>yuuge</a:t>
            </a:r>
            <a:r>
              <a:rPr lang="en-US" dirty="0" smtClean="0"/>
              <a:t>!) pain to type the commands in sequential order fourteen times! </a:t>
            </a:r>
          </a:p>
          <a:p>
            <a:endParaRPr lang="en-US" dirty="0"/>
          </a:p>
          <a:p>
            <a:r>
              <a:rPr lang="en-US" dirty="0" smtClean="0"/>
              <a:t>So, how do we type this in? As space delimited fields! Watch:</a:t>
            </a:r>
            <a:endParaRPr lang="en-US" dirty="0"/>
          </a:p>
        </p:txBody>
      </p:sp>
      <p:pic>
        <p:nvPicPr>
          <p:cNvPr id="6" name="Picture 5"/>
          <p:cNvPicPr>
            <a:picLocks noChangeAspect="1"/>
          </p:cNvPicPr>
          <p:nvPr/>
        </p:nvPicPr>
        <p:blipFill>
          <a:blip r:embed="rId2"/>
          <a:stretch>
            <a:fillRect/>
          </a:stretch>
        </p:blipFill>
        <p:spPr>
          <a:xfrm>
            <a:off x="1552922" y="5806753"/>
            <a:ext cx="7895126" cy="522305"/>
          </a:xfrm>
          <a:prstGeom prst="rect">
            <a:avLst/>
          </a:prstGeom>
        </p:spPr>
      </p:pic>
      <p:grpSp>
        <p:nvGrpSpPr>
          <p:cNvPr id="4" name="Group 3"/>
          <p:cNvGrpSpPr/>
          <p:nvPr/>
        </p:nvGrpSpPr>
        <p:grpSpPr>
          <a:xfrm>
            <a:off x="4852308" y="5437420"/>
            <a:ext cx="1984424" cy="526390"/>
            <a:chOff x="3739368" y="5127064"/>
            <a:chExt cx="1984424" cy="526390"/>
          </a:xfrm>
        </p:grpSpPr>
        <p:sp>
          <p:nvSpPr>
            <p:cNvPr id="7" name="Rectangle 6"/>
            <p:cNvSpPr/>
            <p:nvPr/>
          </p:nvSpPr>
          <p:spPr>
            <a:xfrm>
              <a:off x="5547946" y="5496396"/>
              <a:ext cx="175846" cy="1570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739368" y="5127064"/>
              <a:ext cx="1626407" cy="369332"/>
            </a:xfrm>
            <a:prstGeom prst="rect">
              <a:avLst/>
            </a:prstGeom>
            <a:noFill/>
          </p:spPr>
          <p:txBody>
            <a:bodyPr wrap="none" rtlCol="0">
              <a:spAutoFit/>
            </a:bodyPr>
            <a:lstStyle/>
            <a:p>
              <a:r>
                <a:rPr lang="en-US" dirty="0">
                  <a:solidFill>
                    <a:srgbClr val="FF0000"/>
                  </a:solidFill>
                </a:rPr>
                <a:t>The iterator, $</a:t>
              </a:r>
              <a:r>
                <a:rPr lang="en-US" dirty="0" err="1">
                  <a:solidFill>
                    <a:srgbClr val="FF0000"/>
                  </a:solidFill>
                </a:rPr>
                <a:t>i</a:t>
              </a:r>
              <a:r>
                <a:rPr lang="en-US" dirty="0">
                  <a:solidFill>
                    <a:srgbClr val="FF0000"/>
                  </a:solidFill>
                </a:rPr>
                <a:t>!</a:t>
              </a:r>
            </a:p>
          </p:txBody>
        </p:sp>
      </p:grpSp>
      <p:grpSp>
        <p:nvGrpSpPr>
          <p:cNvPr id="5" name="Group 4"/>
          <p:cNvGrpSpPr/>
          <p:nvPr/>
        </p:nvGrpSpPr>
        <p:grpSpPr>
          <a:xfrm>
            <a:off x="1552922" y="5443427"/>
            <a:ext cx="8070908" cy="885631"/>
            <a:chOff x="439982" y="5133070"/>
            <a:chExt cx="8070908" cy="885631"/>
          </a:xfrm>
        </p:grpSpPr>
        <p:sp>
          <p:nvSpPr>
            <p:cNvPr id="9" name="Rectangle 8"/>
            <p:cNvSpPr/>
            <p:nvPr/>
          </p:nvSpPr>
          <p:spPr>
            <a:xfrm>
              <a:off x="6040315" y="5496396"/>
              <a:ext cx="2294793" cy="15705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9982" y="5653454"/>
              <a:ext cx="7895126" cy="18262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39982" y="5865728"/>
              <a:ext cx="4343033" cy="15297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893122" y="5133070"/>
              <a:ext cx="2617768" cy="369332"/>
            </a:xfrm>
            <a:prstGeom prst="rect">
              <a:avLst/>
            </a:prstGeom>
            <a:noFill/>
          </p:spPr>
          <p:txBody>
            <a:bodyPr wrap="none" rtlCol="0">
              <a:spAutoFit/>
            </a:bodyPr>
            <a:lstStyle/>
            <a:p>
              <a:r>
                <a:rPr lang="en-US" dirty="0">
                  <a:solidFill>
                    <a:srgbClr val="0070C0"/>
                  </a:solidFill>
                </a:rPr>
                <a:t>The values that go into $</a:t>
              </a:r>
              <a:r>
                <a:rPr lang="en-US" dirty="0" err="1">
                  <a:solidFill>
                    <a:srgbClr val="0070C0"/>
                  </a:solidFill>
                </a:rPr>
                <a:t>i</a:t>
              </a:r>
              <a:r>
                <a:rPr lang="en-US" dirty="0">
                  <a:solidFill>
                    <a:srgbClr val="0070C0"/>
                  </a:solidFill>
                </a:rPr>
                <a:t>!</a:t>
              </a:r>
            </a:p>
          </p:txBody>
        </p:sp>
      </p:grpSp>
      <p:grpSp>
        <p:nvGrpSpPr>
          <p:cNvPr id="15" name="Group 14"/>
          <p:cNvGrpSpPr/>
          <p:nvPr/>
        </p:nvGrpSpPr>
        <p:grpSpPr>
          <a:xfrm>
            <a:off x="5771114" y="6146434"/>
            <a:ext cx="2764283" cy="642593"/>
            <a:chOff x="4658173" y="5836077"/>
            <a:chExt cx="2764283" cy="642593"/>
          </a:xfrm>
        </p:grpSpPr>
        <p:sp>
          <p:nvSpPr>
            <p:cNvPr id="13" name="Rectangle 12"/>
            <p:cNvSpPr/>
            <p:nvPr/>
          </p:nvSpPr>
          <p:spPr>
            <a:xfrm>
              <a:off x="5249008" y="5836077"/>
              <a:ext cx="1107830" cy="18262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658173" y="6109338"/>
              <a:ext cx="2764283" cy="369332"/>
            </a:xfrm>
            <a:prstGeom prst="rect">
              <a:avLst/>
            </a:prstGeom>
            <a:noFill/>
          </p:spPr>
          <p:txBody>
            <a:bodyPr wrap="none" rtlCol="0">
              <a:spAutoFit/>
            </a:bodyPr>
            <a:lstStyle/>
            <a:p>
              <a:r>
                <a:rPr lang="en-US" dirty="0">
                  <a:solidFill>
                    <a:srgbClr val="00B050"/>
                  </a:solidFill>
                </a:rPr>
                <a:t>Our command! Note the $</a:t>
              </a:r>
              <a:r>
                <a:rPr lang="en-US" dirty="0" err="1">
                  <a:solidFill>
                    <a:srgbClr val="00B050"/>
                  </a:solidFill>
                </a:rPr>
                <a:t>i</a:t>
              </a:r>
              <a:r>
                <a:rPr lang="en-US" dirty="0">
                  <a:solidFill>
                    <a:srgbClr val="00B050"/>
                  </a:solidFill>
                </a:rPr>
                <a:t>!</a:t>
              </a:r>
            </a:p>
          </p:txBody>
        </p:sp>
      </p:grpSp>
    </p:spTree>
    <p:extLst>
      <p:ext uri="{BB962C8B-B14F-4D97-AF65-F5344CB8AC3E}">
        <p14:creationId xmlns:p14="http://schemas.microsoft.com/office/powerpoint/2010/main" val="3865179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Skinning a cat</a:t>
            </a:r>
            <a:endParaRPr lang="en-US" dirty="0"/>
          </a:p>
        </p:txBody>
      </p:sp>
      <p:sp>
        <p:nvSpPr>
          <p:cNvPr id="3" name="Content Placeholder 2"/>
          <p:cNvSpPr>
            <a:spLocks noGrp="1"/>
          </p:cNvSpPr>
          <p:nvPr>
            <p:ph idx="1"/>
          </p:nvPr>
        </p:nvSpPr>
        <p:spPr>
          <a:xfrm>
            <a:off x="677008" y="1816833"/>
            <a:ext cx="10260623" cy="4351338"/>
          </a:xfrm>
        </p:spPr>
        <p:txBody>
          <a:bodyPr>
            <a:normAutofit fontScale="92500" lnSpcReduction="10000"/>
          </a:bodyPr>
          <a:lstStyle/>
          <a:p>
            <a:r>
              <a:rPr lang="en-US" dirty="0" smtClean="0"/>
              <a:t>There’s another quick way that uses our favorite command!</a:t>
            </a:r>
          </a:p>
          <a:p>
            <a:endParaRPr lang="en-US" dirty="0"/>
          </a:p>
          <a:p>
            <a:endParaRPr lang="en-US" dirty="0" smtClean="0"/>
          </a:p>
          <a:p>
            <a:endParaRPr lang="en-US" dirty="0"/>
          </a:p>
          <a:p>
            <a:endParaRPr lang="en-US" dirty="0" smtClean="0"/>
          </a:p>
          <a:p>
            <a:endParaRPr lang="en-US" dirty="0"/>
          </a:p>
          <a:p>
            <a:r>
              <a:rPr lang="en-US" dirty="0" smtClean="0"/>
              <a:t>And, the easiest way:</a:t>
            </a:r>
          </a:p>
          <a:p>
            <a:endParaRPr lang="en-US" dirty="0"/>
          </a:p>
          <a:p>
            <a:r>
              <a:rPr lang="en-US" dirty="0" smtClean="0"/>
              <a:t>Why so many ways? This adds flexibility for you later when you design your own scripts.</a:t>
            </a:r>
            <a:endParaRPr lang="en-US" dirty="0"/>
          </a:p>
        </p:txBody>
      </p:sp>
      <p:pic>
        <p:nvPicPr>
          <p:cNvPr id="4" name="Picture 3"/>
          <p:cNvPicPr>
            <a:picLocks noChangeAspect="1"/>
          </p:cNvPicPr>
          <p:nvPr/>
        </p:nvPicPr>
        <p:blipFill>
          <a:blip r:embed="rId2"/>
          <a:stretch>
            <a:fillRect/>
          </a:stretch>
        </p:blipFill>
        <p:spPr>
          <a:xfrm>
            <a:off x="2986088" y="2510204"/>
            <a:ext cx="6219825" cy="342900"/>
          </a:xfrm>
          <a:prstGeom prst="rect">
            <a:avLst/>
          </a:prstGeom>
        </p:spPr>
      </p:pic>
      <p:sp>
        <p:nvSpPr>
          <p:cNvPr id="5" name="Down Arrow 4"/>
          <p:cNvSpPr/>
          <p:nvPr/>
        </p:nvSpPr>
        <p:spPr>
          <a:xfrm>
            <a:off x="4293578" y="2154116"/>
            <a:ext cx="272561" cy="356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6274778" y="2154115"/>
            <a:ext cx="272561" cy="356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986088" y="2988040"/>
            <a:ext cx="6196505" cy="923330"/>
          </a:xfrm>
          <a:prstGeom prst="rect">
            <a:avLst/>
          </a:prstGeom>
          <a:noFill/>
        </p:spPr>
        <p:txBody>
          <a:bodyPr wrap="none" rtlCol="0">
            <a:spAutoFit/>
          </a:bodyPr>
          <a:lstStyle/>
          <a:p>
            <a:r>
              <a:rPr lang="en-US" dirty="0">
                <a:solidFill>
                  <a:srgbClr val="0070C0"/>
                </a:solidFill>
              </a:rPr>
              <a:t>These are called ‘</a:t>
            </a:r>
            <a:r>
              <a:rPr lang="en-US" dirty="0" err="1">
                <a:solidFill>
                  <a:srgbClr val="FF0000"/>
                </a:solidFill>
              </a:rPr>
              <a:t>backtics</a:t>
            </a:r>
            <a:r>
              <a:rPr lang="en-US" dirty="0">
                <a:solidFill>
                  <a:srgbClr val="0070C0"/>
                </a:solidFill>
              </a:rPr>
              <a:t>’ and they are under the “tilde” key</a:t>
            </a:r>
          </a:p>
          <a:p>
            <a:r>
              <a:rPr lang="en-US" dirty="0">
                <a:solidFill>
                  <a:srgbClr val="0070C0"/>
                </a:solidFill>
              </a:rPr>
              <a:t>On your keyboard. They capture the output of a command! Just </a:t>
            </a:r>
          </a:p>
          <a:p>
            <a:r>
              <a:rPr lang="en-US" dirty="0">
                <a:solidFill>
                  <a:srgbClr val="0070C0"/>
                </a:solidFill>
              </a:rPr>
              <a:t>memorize this for now.</a:t>
            </a:r>
          </a:p>
        </p:txBody>
      </p:sp>
      <p:pic>
        <p:nvPicPr>
          <p:cNvPr id="8" name="Picture 7"/>
          <p:cNvPicPr>
            <a:picLocks noChangeAspect="1"/>
          </p:cNvPicPr>
          <p:nvPr/>
        </p:nvPicPr>
        <p:blipFill>
          <a:blip r:embed="rId3"/>
          <a:stretch>
            <a:fillRect/>
          </a:stretch>
        </p:blipFill>
        <p:spPr>
          <a:xfrm>
            <a:off x="3170063" y="4943422"/>
            <a:ext cx="5581650" cy="333375"/>
          </a:xfrm>
          <a:prstGeom prst="rect">
            <a:avLst/>
          </a:prstGeom>
        </p:spPr>
      </p:pic>
    </p:spTree>
    <p:extLst>
      <p:ext uri="{BB962C8B-B14F-4D97-AF65-F5344CB8AC3E}">
        <p14:creationId xmlns:p14="http://schemas.microsoft.com/office/powerpoint/2010/main" val="345475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SublessonB</a:t>
            </a:r>
            <a:r>
              <a:rPr lang="en-US" dirty="0" smtClean="0"/>
              <a:t> Midpoint practical</a:t>
            </a:r>
            <a:endParaRPr lang="en-US" dirty="0"/>
          </a:p>
        </p:txBody>
      </p:sp>
      <p:sp>
        <p:nvSpPr>
          <p:cNvPr id="3" name="Content Placeholder 2"/>
          <p:cNvSpPr>
            <a:spLocks noGrp="1"/>
          </p:cNvSpPr>
          <p:nvPr>
            <p:ph idx="1"/>
          </p:nvPr>
        </p:nvSpPr>
        <p:spPr/>
        <p:txBody>
          <a:bodyPr/>
          <a:lstStyle/>
          <a:p>
            <a:r>
              <a:rPr lang="en-US" dirty="0" smtClean="0"/>
              <a:t>Using one for loop, I would like you all to type your own for loop that makes all of the files executable and runs them (in the same loop!)!!</a:t>
            </a:r>
          </a:p>
          <a:p>
            <a:endParaRPr lang="en-US" dirty="0"/>
          </a:p>
          <a:p>
            <a:r>
              <a:rPr lang="en-US" dirty="0" smtClean="0"/>
              <a:t>Special points if you can run all of the files in numerical order (</a:t>
            </a:r>
            <a:r>
              <a:rPr lang="en-US" dirty="0" err="1" smtClean="0"/>
              <a:t>ie</a:t>
            </a:r>
            <a:r>
              <a:rPr lang="en-US" dirty="0" smtClean="0"/>
              <a:t>. 1 to 14).</a:t>
            </a:r>
          </a:p>
          <a:p>
            <a:pPr lvl="1"/>
            <a:r>
              <a:rPr lang="en-US" dirty="0" smtClean="0"/>
              <a:t>Hint: the “</a:t>
            </a:r>
            <a:r>
              <a:rPr lang="en-US" dirty="0" err="1" smtClean="0">
                <a:solidFill>
                  <a:srgbClr val="FF0000"/>
                </a:solidFill>
              </a:rPr>
              <a:t>seq</a:t>
            </a:r>
            <a:r>
              <a:rPr lang="en-US" dirty="0" smtClean="0"/>
              <a:t>” command prints numbers in order. The first argument is the start and the last argument is the end.  This is the command to print from 1 to 10:</a:t>
            </a:r>
            <a:endParaRPr lang="en-US" dirty="0"/>
          </a:p>
        </p:txBody>
      </p:sp>
      <p:pic>
        <p:nvPicPr>
          <p:cNvPr id="4" name="Picture 3"/>
          <p:cNvPicPr>
            <a:picLocks noChangeAspect="1"/>
          </p:cNvPicPr>
          <p:nvPr/>
        </p:nvPicPr>
        <p:blipFill rotWithShape="1">
          <a:blip r:embed="rId2"/>
          <a:srcRect l="-508"/>
          <a:stretch/>
        </p:blipFill>
        <p:spPr>
          <a:xfrm>
            <a:off x="7810500" y="589757"/>
            <a:ext cx="2536947" cy="876300"/>
          </a:xfrm>
          <a:prstGeom prst="rect">
            <a:avLst/>
          </a:prstGeom>
        </p:spPr>
      </p:pic>
      <p:pic>
        <p:nvPicPr>
          <p:cNvPr id="5" name="Picture 4"/>
          <p:cNvPicPr>
            <a:picLocks noChangeAspect="1"/>
          </p:cNvPicPr>
          <p:nvPr/>
        </p:nvPicPr>
        <p:blipFill>
          <a:blip r:embed="rId3"/>
          <a:stretch>
            <a:fillRect/>
          </a:stretch>
        </p:blipFill>
        <p:spPr>
          <a:xfrm>
            <a:off x="5116064" y="4776788"/>
            <a:ext cx="1247775" cy="304800"/>
          </a:xfrm>
          <a:prstGeom prst="rect">
            <a:avLst/>
          </a:prstGeom>
        </p:spPr>
      </p:pic>
      <p:pic>
        <p:nvPicPr>
          <p:cNvPr id="7" name="Picture 6"/>
          <p:cNvPicPr>
            <a:picLocks noChangeAspect="1"/>
          </p:cNvPicPr>
          <p:nvPr/>
        </p:nvPicPr>
        <p:blipFill>
          <a:blip r:embed="rId4"/>
          <a:stretch>
            <a:fillRect/>
          </a:stretch>
        </p:blipFill>
        <p:spPr>
          <a:xfrm>
            <a:off x="4289179" y="5216525"/>
            <a:ext cx="3086100" cy="1095375"/>
          </a:xfrm>
          <a:prstGeom prst="rect">
            <a:avLst/>
          </a:prstGeom>
        </p:spPr>
      </p:pic>
      <p:sp>
        <p:nvSpPr>
          <p:cNvPr id="6" name="Rectangle 5"/>
          <p:cNvSpPr/>
          <p:nvPr/>
        </p:nvSpPr>
        <p:spPr>
          <a:xfrm>
            <a:off x="4135316" y="5143501"/>
            <a:ext cx="3341077" cy="12748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133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Plan</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Slurm</a:t>
            </a:r>
            <a:r>
              <a:rPr lang="en-US" dirty="0" smtClean="0"/>
              <a:t> job submission </a:t>
            </a:r>
            <a:r>
              <a:rPr lang="en-US" dirty="0" err="1" smtClean="0"/>
              <a:t>redux</a:t>
            </a:r>
            <a:r>
              <a:rPr lang="en-US" dirty="0" smtClean="0"/>
              <a:t>!</a:t>
            </a:r>
            <a:br>
              <a:rPr lang="en-US" dirty="0" smtClean="0"/>
            </a:br>
            <a:endParaRPr lang="en-US" dirty="0" smtClean="0"/>
          </a:p>
          <a:p>
            <a:r>
              <a:rPr lang="en-US" dirty="0" smtClean="0"/>
              <a:t>The Unix environment</a:t>
            </a:r>
          </a:p>
          <a:p>
            <a:endParaRPr lang="en-US" dirty="0"/>
          </a:p>
          <a:p>
            <a:r>
              <a:rPr lang="en-US" dirty="0" smtClean="0"/>
              <a:t>Piping and redirection</a:t>
            </a:r>
            <a:endParaRPr lang="en-US" dirty="0"/>
          </a:p>
          <a:p>
            <a:pPr marL="342900" lvl="1" indent="0">
              <a:buNone/>
            </a:pPr>
            <a:endParaRPr lang="en-US" dirty="0" smtClean="0"/>
          </a:p>
          <a:p>
            <a:r>
              <a:rPr lang="en-US" dirty="0" smtClean="0"/>
              <a:t>Shell loops and conditionals</a:t>
            </a:r>
          </a:p>
          <a:p>
            <a:pPr lvl="1"/>
            <a:r>
              <a:rPr lang="en-US" dirty="0" smtClean="0"/>
              <a:t>For and while loop</a:t>
            </a:r>
          </a:p>
          <a:p>
            <a:pPr lvl="1"/>
            <a:r>
              <a:rPr lang="en-US" dirty="0" smtClean="0"/>
              <a:t>What “if” we had a conditional test?</a:t>
            </a:r>
            <a:br>
              <a:rPr lang="en-US" dirty="0" smtClean="0"/>
            </a:br>
            <a:endParaRPr lang="en-US" dirty="0" smtClean="0"/>
          </a:p>
          <a:p>
            <a:r>
              <a:rPr lang="en-US" dirty="0" smtClean="0"/>
              <a:t>HPC and SLURM job submission</a:t>
            </a:r>
            <a:endParaRPr lang="en-US" dirty="0"/>
          </a:p>
        </p:txBody>
      </p:sp>
    </p:spTree>
    <p:extLst>
      <p:ext uri="{BB962C8B-B14F-4D97-AF65-F5344CB8AC3E}">
        <p14:creationId xmlns:p14="http://schemas.microsoft.com/office/powerpoint/2010/main" val="9008932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Unix IF statement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 are times where you might want to run code differently, avoid overwriting files or checking for different input from the user. To help manage these, we use the humble “</a:t>
            </a:r>
            <a:r>
              <a:rPr lang="en-US" dirty="0" smtClean="0">
                <a:solidFill>
                  <a:srgbClr val="FF0000"/>
                </a:solidFill>
              </a:rPr>
              <a:t>if</a:t>
            </a:r>
            <a:r>
              <a:rPr lang="en-US" dirty="0" smtClean="0"/>
              <a:t>” command like so:</a:t>
            </a:r>
          </a:p>
          <a:p>
            <a:endParaRPr lang="en-US" dirty="0"/>
          </a:p>
          <a:p>
            <a:endParaRPr lang="en-US" dirty="0" smtClean="0"/>
          </a:p>
          <a:p>
            <a:endParaRPr lang="en-US" dirty="0"/>
          </a:p>
          <a:p>
            <a:endParaRPr lang="en-US" dirty="0" smtClean="0"/>
          </a:p>
          <a:p>
            <a:r>
              <a:rPr lang="en-US" dirty="0" smtClean="0"/>
              <a:t>So, if there is a “</a:t>
            </a:r>
            <a:r>
              <a:rPr lang="en-US" dirty="0" smtClean="0">
                <a:solidFill>
                  <a:srgbClr val="0070C0"/>
                </a:solidFill>
              </a:rPr>
              <a:t>true</a:t>
            </a:r>
            <a:r>
              <a:rPr lang="en-US" dirty="0" smtClean="0"/>
              <a:t>” statement, the command that is flanked by “</a:t>
            </a:r>
            <a:r>
              <a:rPr lang="en-US" dirty="0" smtClean="0">
                <a:solidFill>
                  <a:srgbClr val="0070C0"/>
                </a:solidFill>
              </a:rPr>
              <a:t>then</a:t>
            </a:r>
            <a:r>
              <a:rPr lang="en-US" dirty="0" smtClean="0"/>
              <a:t>” and “</a:t>
            </a:r>
            <a:r>
              <a:rPr lang="en-US" dirty="0" smtClean="0">
                <a:solidFill>
                  <a:srgbClr val="0070C0"/>
                </a:solidFill>
              </a:rPr>
              <a:t>fi</a:t>
            </a:r>
            <a:r>
              <a:rPr lang="en-US" dirty="0" smtClean="0"/>
              <a:t>” will run. Now, you will need to reevaluate what you think is “truth” like a good philosopher, because Unix has a different concept of “truth” than you think! Truth is a </a:t>
            </a:r>
            <a:r>
              <a:rPr lang="en-US" dirty="0" smtClean="0">
                <a:solidFill>
                  <a:srgbClr val="0070C0"/>
                </a:solidFill>
              </a:rPr>
              <a:t>non-empty value </a:t>
            </a:r>
            <a:r>
              <a:rPr lang="en-US" dirty="0" smtClean="0"/>
              <a:t>or the “true” statement (pictured above). False is an </a:t>
            </a:r>
            <a:r>
              <a:rPr lang="en-US" dirty="0" smtClean="0">
                <a:solidFill>
                  <a:srgbClr val="0070C0"/>
                </a:solidFill>
              </a:rPr>
              <a:t>empty value </a:t>
            </a:r>
            <a:r>
              <a:rPr lang="en-US" dirty="0" smtClean="0"/>
              <a:t>or the “false statement.</a:t>
            </a:r>
            <a:endParaRPr lang="en-US" dirty="0"/>
          </a:p>
        </p:txBody>
      </p:sp>
      <p:pic>
        <p:nvPicPr>
          <p:cNvPr id="4" name="Picture 3"/>
          <p:cNvPicPr>
            <a:picLocks noChangeAspect="1"/>
          </p:cNvPicPr>
          <p:nvPr/>
        </p:nvPicPr>
        <p:blipFill>
          <a:blip r:embed="rId2"/>
          <a:stretch>
            <a:fillRect/>
          </a:stretch>
        </p:blipFill>
        <p:spPr>
          <a:xfrm>
            <a:off x="4575297" y="2841381"/>
            <a:ext cx="2619742" cy="1346460"/>
          </a:xfrm>
          <a:prstGeom prst="rect">
            <a:avLst/>
          </a:prstGeom>
        </p:spPr>
      </p:pic>
    </p:spTree>
    <p:extLst>
      <p:ext uri="{BB962C8B-B14F-4D97-AF65-F5344CB8AC3E}">
        <p14:creationId xmlns:p14="http://schemas.microsoft.com/office/powerpoint/2010/main" val="258700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care about what’s true???</a:t>
            </a:r>
            <a:endParaRPr lang="en-US" dirty="0"/>
          </a:p>
        </p:txBody>
      </p:sp>
      <p:sp>
        <p:nvSpPr>
          <p:cNvPr id="3" name="Content Placeholder 2"/>
          <p:cNvSpPr>
            <a:spLocks noGrp="1"/>
          </p:cNvSpPr>
          <p:nvPr>
            <p:ph idx="1"/>
          </p:nvPr>
        </p:nvSpPr>
        <p:spPr/>
        <p:txBody>
          <a:bodyPr>
            <a:normAutofit lnSpcReduction="10000"/>
          </a:bodyPr>
          <a:lstStyle/>
          <a:p>
            <a:r>
              <a:rPr lang="en-US" dirty="0" smtClean="0"/>
              <a:t>For example, the following statement would be true if there are any files in your directory:</a:t>
            </a:r>
          </a:p>
          <a:p>
            <a:endParaRPr lang="en-US" dirty="0"/>
          </a:p>
          <a:p>
            <a:endParaRPr lang="en-US" dirty="0" smtClean="0"/>
          </a:p>
          <a:p>
            <a:r>
              <a:rPr lang="en-US" dirty="0" smtClean="0"/>
              <a:t>But if we do this, then the statement is false because the file is empty:</a:t>
            </a:r>
          </a:p>
          <a:p>
            <a:endParaRPr lang="en-US" dirty="0"/>
          </a:p>
          <a:p>
            <a:endParaRPr lang="en-US" dirty="0" smtClean="0"/>
          </a:p>
          <a:p>
            <a:r>
              <a:rPr lang="en-US" dirty="0" smtClean="0"/>
              <a:t>So, this would be very handy if you  had error messages in a log file! Like this:</a:t>
            </a:r>
            <a:endParaRPr lang="en-US" dirty="0"/>
          </a:p>
        </p:txBody>
      </p:sp>
      <p:pic>
        <p:nvPicPr>
          <p:cNvPr id="4" name="Picture 3"/>
          <p:cNvPicPr>
            <a:picLocks noChangeAspect="1"/>
          </p:cNvPicPr>
          <p:nvPr/>
        </p:nvPicPr>
        <p:blipFill>
          <a:blip r:embed="rId2"/>
          <a:stretch>
            <a:fillRect/>
          </a:stretch>
        </p:blipFill>
        <p:spPr>
          <a:xfrm>
            <a:off x="5108331" y="2203694"/>
            <a:ext cx="1676400" cy="895350"/>
          </a:xfrm>
          <a:prstGeom prst="rect">
            <a:avLst/>
          </a:prstGeom>
        </p:spPr>
      </p:pic>
      <p:pic>
        <p:nvPicPr>
          <p:cNvPr id="5" name="Picture 4"/>
          <p:cNvPicPr>
            <a:picLocks noChangeAspect="1"/>
          </p:cNvPicPr>
          <p:nvPr/>
        </p:nvPicPr>
        <p:blipFill>
          <a:blip r:embed="rId3"/>
          <a:stretch>
            <a:fillRect/>
          </a:stretch>
        </p:blipFill>
        <p:spPr>
          <a:xfrm>
            <a:off x="1726405" y="4529801"/>
            <a:ext cx="8739187" cy="208267"/>
          </a:xfrm>
          <a:prstGeom prst="rect">
            <a:avLst/>
          </a:prstGeom>
        </p:spPr>
      </p:pic>
      <p:pic>
        <p:nvPicPr>
          <p:cNvPr id="6" name="Picture 5"/>
          <p:cNvPicPr>
            <a:picLocks noChangeAspect="1"/>
          </p:cNvPicPr>
          <p:nvPr/>
        </p:nvPicPr>
        <p:blipFill>
          <a:blip r:embed="rId4"/>
          <a:stretch>
            <a:fillRect/>
          </a:stretch>
        </p:blipFill>
        <p:spPr>
          <a:xfrm>
            <a:off x="3900485" y="5826425"/>
            <a:ext cx="4391025" cy="857250"/>
          </a:xfrm>
          <a:prstGeom prst="rect">
            <a:avLst/>
          </a:prstGeom>
        </p:spPr>
      </p:pic>
    </p:spTree>
    <p:extLst>
      <p:ext uri="{BB962C8B-B14F-4D97-AF65-F5344CB8AC3E}">
        <p14:creationId xmlns:p14="http://schemas.microsoft.com/office/powerpoint/2010/main" val="408257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complex, but handy</a:t>
            </a:r>
            <a:endParaRPr lang="en-US" dirty="0"/>
          </a:p>
        </p:txBody>
      </p:sp>
      <p:sp>
        <p:nvSpPr>
          <p:cNvPr id="3" name="Content Placeholder 2"/>
          <p:cNvSpPr>
            <a:spLocks noGrp="1"/>
          </p:cNvSpPr>
          <p:nvPr>
            <p:ph idx="1"/>
          </p:nvPr>
        </p:nvSpPr>
        <p:spPr/>
        <p:txBody>
          <a:bodyPr/>
          <a:lstStyle/>
          <a:p>
            <a:r>
              <a:rPr lang="en-US" dirty="0" smtClean="0"/>
              <a:t>There are ways to test things on the Unix shell, and that is by using square brackets to close together a statement: “</a:t>
            </a:r>
            <a:r>
              <a:rPr lang="en-US" dirty="0" smtClean="0">
                <a:solidFill>
                  <a:srgbClr val="FF0000"/>
                </a:solidFill>
              </a:rPr>
              <a:t>[</a:t>
            </a:r>
            <a:r>
              <a:rPr lang="en-US" dirty="0" smtClean="0"/>
              <a:t>“ and “</a:t>
            </a:r>
            <a:r>
              <a:rPr lang="en-US" dirty="0" smtClean="0">
                <a:solidFill>
                  <a:srgbClr val="FF0000"/>
                </a:solidFill>
              </a:rPr>
              <a:t>]</a:t>
            </a:r>
            <a:r>
              <a:rPr lang="en-US" dirty="0" smtClean="0"/>
              <a:t>”. This comes in handy when you want to test for the presence of a file.</a:t>
            </a:r>
          </a:p>
          <a:p>
            <a:endParaRPr lang="en-US" dirty="0"/>
          </a:p>
          <a:p>
            <a:endParaRPr lang="en-US" dirty="0" smtClean="0"/>
          </a:p>
          <a:p>
            <a:endParaRPr lang="en-US" dirty="0"/>
          </a:p>
          <a:p>
            <a:endParaRPr lang="en-US" dirty="0" smtClean="0"/>
          </a:p>
          <a:p>
            <a:r>
              <a:rPr lang="en-US" dirty="0" smtClean="0"/>
              <a:t>There are more of these test commands! To see them, run “man test” to see them all.</a:t>
            </a:r>
            <a:endParaRPr lang="en-US" dirty="0"/>
          </a:p>
        </p:txBody>
      </p:sp>
      <p:pic>
        <p:nvPicPr>
          <p:cNvPr id="4" name="Picture 3"/>
          <p:cNvPicPr>
            <a:picLocks noChangeAspect="1"/>
          </p:cNvPicPr>
          <p:nvPr/>
        </p:nvPicPr>
        <p:blipFill>
          <a:blip r:embed="rId2"/>
          <a:stretch>
            <a:fillRect/>
          </a:stretch>
        </p:blipFill>
        <p:spPr>
          <a:xfrm>
            <a:off x="4260606" y="3643977"/>
            <a:ext cx="3143250" cy="885825"/>
          </a:xfrm>
          <a:prstGeom prst="rect">
            <a:avLst/>
          </a:prstGeom>
        </p:spPr>
      </p:pic>
      <p:sp>
        <p:nvSpPr>
          <p:cNvPr id="5" name="Down Arrow 4"/>
          <p:cNvSpPr/>
          <p:nvPr/>
        </p:nvSpPr>
        <p:spPr>
          <a:xfrm>
            <a:off x="4891454" y="3289292"/>
            <a:ext cx="228600" cy="3546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7210425" y="3289292"/>
            <a:ext cx="228600" cy="3546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5120054" y="3643976"/>
            <a:ext cx="4749644" cy="1041142"/>
            <a:chOff x="3596054" y="3115469"/>
            <a:chExt cx="4749644" cy="1041142"/>
          </a:xfrm>
        </p:grpSpPr>
        <p:sp>
          <p:nvSpPr>
            <p:cNvPr id="7" name="Rectangle 6"/>
            <p:cNvSpPr/>
            <p:nvPr/>
          </p:nvSpPr>
          <p:spPr>
            <a:xfrm>
              <a:off x="3596054" y="3115469"/>
              <a:ext cx="307731" cy="1904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Elbow Connector 8"/>
            <p:cNvCxnSpPr/>
            <p:nvPr/>
          </p:nvCxnSpPr>
          <p:spPr>
            <a:xfrm>
              <a:off x="3903785" y="3305908"/>
              <a:ext cx="2945423" cy="527538"/>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55803" y="3510280"/>
              <a:ext cx="1489895" cy="646331"/>
            </a:xfrm>
            <a:prstGeom prst="rect">
              <a:avLst/>
            </a:prstGeom>
            <a:noFill/>
            <a:ln w="38100">
              <a:solidFill>
                <a:srgbClr val="FF0000"/>
              </a:solidFill>
            </a:ln>
          </p:spPr>
          <p:txBody>
            <a:bodyPr wrap="none" rtlCol="0">
              <a:spAutoFit/>
            </a:bodyPr>
            <a:lstStyle/>
            <a:p>
              <a:r>
                <a:rPr lang="en-US" dirty="0"/>
                <a:t>File exists and</a:t>
              </a:r>
            </a:p>
            <a:p>
              <a:r>
                <a:rPr lang="en-US" dirty="0"/>
                <a:t>Is not empty!</a:t>
              </a:r>
            </a:p>
          </p:txBody>
        </p:sp>
      </p:grpSp>
    </p:spTree>
    <p:extLst>
      <p:ext uri="{BB962C8B-B14F-4D97-AF65-F5344CB8AC3E}">
        <p14:creationId xmlns:p14="http://schemas.microsoft.com/office/powerpoint/2010/main" val="104720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what if you want to do something else?</a:t>
            </a:r>
            <a:endParaRPr lang="en-US" dirty="0"/>
          </a:p>
        </p:txBody>
      </p:sp>
      <p:sp>
        <p:nvSpPr>
          <p:cNvPr id="3" name="Content Placeholder 2"/>
          <p:cNvSpPr>
            <a:spLocks noGrp="1"/>
          </p:cNvSpPr>
          <p:nvPr>
            <p:ph idx="1"/>
          </p:nvPr>
        </p:nvSpPr>
        <p:spPr/>
        <p:txBody>
          <a:bodyPr/>
          <a:lstStyle/>
          <a:p>
            <a:r>
              <a:rPr lang="en-US" dirty="0" smtClean="0"/>
              <a:t>There are some cases where you might want something </a:t>
            </a:r>
            <a:r>
              <a:rPr lang="en-US" dirty="0" smtClean="0">
                <a:solidFill>
                  <a:srgbClr val="FF0000"/>
                </a:solidFill>
              </a:rPr>
              <a:t>ELSE</a:t>
            </a:r>
            <a:r>
              <a:rPr lang="en-US" dirty="0" smtClean="0"/>
              <a:t> to happen on some conditions. For this you have the “</a:t>
            </a:r>
            <a:r>
              <a:rPr lang="en-US" dirty="0" err="1" smtClean="0">
                <a:solidFill>
                  <a:srgbClr val="FF0000"/>
                </a:solidFill>
              </a:rPr>
              <a:t>elif</a:t>
            </a:r>
            <a:r>
              <a:rPr lang="en-US" dirty="0" smtClean="0"/>
              <a:t>” and “</a:t>
            </a:r>
            <a:r>
              <a:rPr lang="en-US" dirty="0" smtClean="0">
                <a:solidFill>
                  <a:srgbClr val="FF0000"/>
                </a:solidFill>
              </a:rPr>
              <a:t>else</a:t>
            </a:r>
            <a:r>
              <a:rPr lang="en-US" dirty="0" smtClean="0"/>
              <a:t>” modules for the “if” statement. These are completely optional, but may be helpful! Let’s decorate our example then:</a:t>
            </a:r>
            <a:endParaRPr lang="en-US" dirty="0"/>
          </a:p>
        </p:txBody>
      </p:sp>
      <p:pic>
        <p:nvPicPr>
          <p:cNvPr id="4" name="Picture 3"/>
          <p:cNvPicPr>
            <a:picLocks noChangeAspect="1"/>
          </p:cNvPicPr>
          <p:nvPr/>
        </p:nvPicPr>
        <p:blipFill>
          <a:blip r:embed="rId3"/>
          <a:stretch>
            <a:fillRect/>
          </a:stretch>
        </p:blipFill>
        <p:spPr>
          <a:xfrm>
            <a:off x="2471956" y="3745038"/>
            <a:ext cx="7315200" cy="2428875"/>
          </a:xfrm>
          <a:prstGeom prst="rect">
            <a:avLst/>
          </a:prstGeom>
        </p:spPr>
      </p:pic>
      <p:sp>
        <p:nvSpPr>
          <p:cNvPr id="5" name="Rectangle 4"/>
          <p:cNvSpPr/>
          <p:nvPr/>
        </p:nvSpPr>
        <p:spPr>
          <a:xfrm>
            <a:off x="2471957" y="3745037"/>
            <a:ext cx="3965331" cy="6964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71956" y="4441523"/>
            <a:ext cx="7315200" cy="8608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471957" y="5316111"/>
            <a:ext cx="5011615" cy="8608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157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SublessonC</a:t>
            </a:r>
            <a:r>
              <a:rPr lang="en-US" dirty="0" smtClean="0"/>
              <a:t>: easy file creator </a:t>
            </a:r>
            <a:r>
              <a:rPr lang="en-US" dirty="0" err="1" smtClean="0"/>
              <a:t>script</a:t>
            </a:r>
            <a:r>
              <a:rPr lang="en-US" baseline="30000" dirty="0" err="1" smtClean="0"/>
              <a:t>tm</a:t>
            </a:r>
            <a:r>
              <a:rPr lang="en-US" dirty="0" smtClean="0"/>
              <a:t>!</a:t>
            </a:r>
            <a:endParaRPr lang="en-US" dirty="0"/>
          </a:p>
        </p:txBody>
      </p:sp>
      <p:sp>
        <p:nvSpPr>
          <p:cNvPr id="3" name="Content Placeholder 2"/>
          <p:cNvSpPr>
            <a:spLocks noGrp="1"/>
          </p:cNvSpPr>
          <p:nvPr>
            <p:ph idx="1"/>
          </p:nvPr>
        </p:nvSpPr>
        <p:spPr/>
        <p:txBody>
          <a:bodyPr/>
          <a:lstStyle/>
          <a:p>
            <a:r>
              <a:rPr lang="en-US" dirty="0" smtClean="0"/>
              <a:t>Now I’d like you all to enter the </a:t>
            </a:r>
            <a:r>
              <a:rPr lang="en-US" dirty="0" err="1" smtClean="0"/>
              <a:t>SublessonC</a:t>
            </a:r>
            <a:r>
              <a:rPr lang="en-US" dirty="0" smtClean="0"/>
              <a:t> folder and take a gander at the special script I’ve created for you!</a:t>
            </a:r>
          </a:p>
          <a:p>
            <a:endParaRPr lang="en-US" dirty="0" smtClean="0"/>
          </a:p>
          <a:p>
            <a:r>
              <a:rPr lang="en-US" dirty="0" smtClean="0"/>
              <a:t>Make it executable and run it for a usage message:</a:t>
            </a:r>
          </a:p>
          <a:p>
            <a:endParaRPr lang="en-US" dirty="0" smtClean="0"/>
          </a:p>
          <a:p>
            <a:r>
              <a:rPr lang="en-US" dirty="0" smtClean="0"/>
              <a:t>This usage statement tells us to pass the script an argument for a file! Do that! Also do the following:</a:t>
            </a:r>
          </a:p>
        </p:txBody>
      </p:sp>
      <p:pic>
        <p:nvPicPr>
          <p:cNvPr id="4" name="Picture 3"/>
          <p:cNvPicPr>
            <a:picLocks noChangeAspect="1"/>
          </p:cNvPicPr>
          <p:nvPr/>
        </p:nvPicPr>
        <p:blipFill>
          <a:blip r:embed="rId2"/>
          <a:stretch>
            <a:fillRect/>
          </a:stretch>
        </p:blipFill>
        <p:spPr>
          <a:xfrm>
            <a:off x="5013484" y="2822875"/>
            <a:ext cx="1638300" cy="247650"/>
          </a:xfrm>
          <a:prstGeom prst="rect">
            <a:avLst/>
          </a:prstGeom>
        </p:spPr>
      </p:pic>
      <p:pic>
        <p:nvPicPr>
          <p:cNvPr id="5" name="Picture 4"/>
          <p:cNvPicPr>
            <a:picLocks noChangeAspect="1"/>
          </p:cNvPicPr>
          <p:nvPr/>
        </p:nvPicPr>
        <p:blipFill>
          <a:blip r:embed="rId3"/>
          <a:stretch>
            <a:fillRect/>
          </a:stretch>
        </p:blipFill>
        <p:spPr>
          <a:xfrm>
            <a:off x="3971270" y="3725558"/>
            <a:ext cx="4048125" cy="466725"/>
          </a:xfrm>
          <a:prstGeom prst="rect">
            <a:avLst/>
          </a:prstGeom>
        </p:spPr>
      </p:pic>
      <p:sp>
        <p:nvSpPr>
          <p:cNvPr id="6" name="TextBox 5"/>
          <p:cNvSpPr txBox="1"/>
          <p:nvPr/>
        </p:nvSpPr>
        <p:spPr>
          <a:xfrm>
            <a:off x="2514600" y="5314042"/>
            <a:ext cx="7133493"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Tell the script “y” to create a new file</a:t>
            </a:r>
          </a:p>
          <a:p>
            <a:pPr marL="285750" indent="-285750">
              <a:buFont typeface="Arial" panose="020B0604020202020204" pitchFamily="34" charset="0"/>
              <a:buChar char="•"/>
            </a:pPr>
            <a:r>
              <a:rPr lang="en-US" sz="2000" dirty="0"/>
              <a:t>Run the script with the name of the file you just created</a:t>
            </a:r>
          </a:p>
          <a:p>
            <a:pPr marL="285750" indent="-285750">
              <a:buFont typeface="Arial" panose="020B0604020202020204" pitchFamily="34" charset="0"/>
              <a:buChar char="•"/>
            </a:pPr>
            <a:r>
              <a:rPr lang="en-US" sz="2000" dirty="0"/>
              <a:t>Give the script a new file name, but prevent it from running! (that’s mean!)</a:t>
            </a:r>
          </a:p>
        </p:txBody>
      </p:sp>
    </p:spTree>
    <p:extLst>
      <p:ext uri="{BB962C8B-B14F-4D97-AF65-F5344CB8AC3E}">
        <p14:creationId xmlns:p14="http://schemas.microsoft.com/office/powerpoint/2010/main" val="286574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 and If statements can be more complex!</a:t>
            </a:r>
            <a:endParaRPr lang="en-US" dirty="0"/>
          </a:p>
        </p:txBody>
      </p:sp>
      <p:sp>
        <p:nvSpPr>
          <p:cNvPr id="3" name="Content Placeholder 2"/>
          <p:cNvSpPr>
            <a:spLocks noGrp="1"/>
          </p:cNvSpPr>
          <p:nvPr>
            <p:ph idx="1"/>
          </p:nvPr>
        </p:nvSpPr>
        <p:spPr/>
        <p:txBody>
          <a:bodyPr/>
          <a:lstStyle/>
          <a:p>
            <a:r>
              <a:rPr lang="en-US" dirty="0" smtClean="0"/>
              <a:t>We haven’t done these two methods justice in our demonstration. They can be far more helpful and they have lots of flexibility in your code. For more information please cat the scripts I’ve provided in these </a:t>
            </a:r>
            <a:r>
              <a:rPr lang="en-US" dirty="0" err="1" smtClean="0"/>
              <a:t>sublessons</a:t>
            </a:r>
            <a:r>
              <a:rPr lang="en-US" dirty="0" smtClean="0"/>
              <a:t> and read the following tutorials:</a:t>
            </a:r>
          </a:p>
          <a:p>
            <a:endParaRPr lang="en-US" dirty="0"/>
          </a:p>
          <a:p>
            <a:endParaRPr lang="en-US" dirty="0" smtClean="0"/>
          </a:p>
          <a:p>
            <a:r>
              <a:rPr lang="en-US" dirty="0" smtClean="0"/>
              <a:t>For loop tutorial: </a:t>
            </a:r>
            <a:r>
              <a:rPr lang="en-US" dirty="0">
                <a:hlinkClick r:id="rId2"/>
              </a:rPr>
              <a:t>https://www.shellscript.sh/loops.html</a:t>
            </a:r>
            <a:endParaRPr lang="en-US" dirty="0"/>
          </a:p>
          <a:p>
            <a:endParaRPr lang="en-US" dirty="0" smtClean="0"/>
          </a:p>
          <a:p>
            <a:r>
              <a:rPr lang="en-US" dirty="0" smtClean="0"/>
              <a:t>If tutorial: </a:t>
            </a:r>
            <a:r>
              <a:rPr lang="en-US" dirty="0">
                <a:hlinkClick r:id="rId3"/>
              </a:rPr>
              <a:t>https://thoughtbot.com/blog/the-unix-shells-humble-if</a:t>
            </a:r>
            <a:endParaRPr lang="en-US" dirty="0"/>
          </a:p>
        </p:txBody>
      </p:sp>
    </p:spTree>
    <p:extLst>
      <p:ext uri="{BB962C8B-B14F-4D97-AF65-F5344CB8AC3E}">
        <p14:creationId xmlns:p14="http://schemas.microsoft.com/office/powerpoint/2010/main" val="10831010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smtClean="0"/>
              <a:t>an HPC? </a:t>
            </a:r>
            <a:r>
              <a:rPr lang="en-US" dirty="0" smtClean="0"/>
              <a:t>Organization of </a:t>
            </a:r>
            <a:r>
              <a:rPr lang="en-US" dirty="0" smtClean="0"/>
              <a:t>a </a:t>
            </a:r>
            <a:r>
              <a:rPr lang="en-US" dirty="0" smtClean="0"/>
              <a:t>cluster</a:t>
            </a:r>
            <a:endParaRPr lang="en-US" dirty="0"/>
          </a:p>
        </p:txBody>
      </p:sp>
      <p:sp>
        <p:nvSpPr>
          <p:cNvPr id="3" name="Content Placeholder 2"/>
          <p:cNvSpPr>
            <a:spLocks noGrp="1"/>
          </p:cNvSpPr>
          <p:nvPr>
            <p:ph idx="1"/>
          </p:nvPr>
        </p:nvSpPr>
        <p:spPr>
          <a:xfrm>
            <a:off x="509953" y="1690689"/>
            <a:ext cx="11359661" cy="3074192"/>
          </a:xfrm>
        </p:spPr>
        <p:txBody>
          <a:bodyPr>
            <a:normAutofit fontScale="92500" lnSpcReduction="10000"/>
          </a:bodyPr>
          <a:lstStyle/>
          <a:p>
            <a:r>
              <a:rPr lang="en-US" dirty="0" smtClean="0"/>
              <a:t>Its very hard to buy a huge, honking computer to handle large tasks! There are big limitations to connecting processors, ram and storage under one unified system. </a:t>
            </a:r>
          </a:p>
          <a:p>
            <a:r>
              <a:rPr lang="en-US" dirty="0" smtClean="0"/>
              <a:t>Connecting multiple servers together is cheaper and easier to maintain over the </a:t>
            </a:r>
            <a:r>
              <a:rPr lang="en-US" dirty="0" err="1" smtClean="0"/>
              <a:t>longrun</a:t>
            </a:r>
            <a:r>
              <a:rPr lang="en-US" dirty="0" smtClean="0"/>
              <a:t>. </a:t>
            </a:r>
          </a:p>
          <a:p>
            <a:r>
              <a:rPr lang="en-US" dirty="0" smtClean="0"/>
              <a:t>So, in order to do this, you need a central, or “head node” that handles user login and runs a job scheduler to manage tasks. Here’s how the system is set up on </a:t>
            </a:r>
            <a:r>
              <a:rPr lang="en-US" dirty="0" smtClean="0"/>
              <a:t>a typical </a:t>
            </a:r>
            <a:r>
              <a:rPr lang="en-US" dirty="0" err="1" smtClean="0"/>
              <a:t>hpc</a:t>
            </a:r>
            <a:r>
              <a:rPr lang="en-US" dirty="0" smtClean="0"/>
              <a:t>:</a:t>
            </a:r>
            <a:endParaRPr lang="en-US" dirty="0"/>
          </a:p>
        </p:txBody>
      </p:sp>
      <p:grpSp>
        <p:nvGrpSpPr>
          <p:cNvPr id="11" name="Group 10"/>
          <p:cNvGrpSpPr/>
          <p:nvPr/>
        </p:nvGrpSpPr>
        <p:grpSpPr>
          <a:xfrm>
            <a:off x="2306516" y="4461164"/>
            <a:ext cx="4253345" cy="2202872"/>
            <a:chOff x="1371600" y="4461164"/>
            <a:chExt cx="4253345" cy="2202872"/>
          </a:xfrm>
        </p:grpSpPr>
        <p:sp>
          <p:nvSpPr>
            <p:cNvPr id="9" name="Rectangle 8"/>
            <p:cNvSpPr/>
            <p:nvPr/>
          </p:nvSpPr>
          <p:spPr>
            <a:xfrm>
              <a:off x="1371600" y="4461164"/>
              <a:ext cx="4253345" cy="22028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 name="Snip Diagonal Corner Rectangle 3"/>
            <p:cNvSpPr/>
            <p:nvPr/>
          </p:nvSpPr>
          <p:spPr>
            <a:xfrm>
              <a:off x="1572491" y="4598628"/>
              <a:ext cx="1620982" cy="775854"/>
            </a:xfrm>
            <a:prstGeom prst="snip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HEAD NODE</a:t>
              </a:r>
              <a:endParaRPr lang="en-US" dirty="0"/>
            </a:p>
          </p:txBody>
        </p:sp>
        <p:sp>
          <p:nvSpPr>
            <p:cNvPr id="5" name="Flowchart: Multidocument 4"/>
            <p:cNvSpPr/>
            <p:nvPr/>
          </p:nvSpPr>
          <p:spPr>
            <a:xfrm>
              <a:off x="3532909" y="4461164"/>
              <a:ext cx="1787236" cy="1163781"/>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Flowchart: Multidocument 6"/>
            <p:cNvSpPr/>
            <p:nvPr/>
          </p:nvSpPr>
          <p:spPr>
            <a:xfrm>
              <a:off x="3532909" y="4890654"/>
              <a:ext cx="1787236" cy="1163781"/>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Flowchart: Multidocument 5"/>
            <p:cNvSpPr/>
            <p:nvPr/>
          </p:nvSpPr>
          <p:spPr>
            <a:xfrm>
              <a:off x="3532909" y="5374482"/>
              <a:ext cx="1787236" cy="1163781"/>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Other NODES</a:t>
              </a:r>
              <a:endParaRPr lang="en-US" dirty="0"/>
            </a:p>
          </p:txBody>
        </p:sp>
        <p:sp>
          <p:nvSpPr>
            <p:cNvPr id="10" name="TextBox 9"/>
            <p:cNvSpPr txBox="1"/>
            <p:nvPr/>
          </p:nvSpPr>
          <p:spPr>
            <a:xfrm>
              <a:off x="1639028" y="5956372"/>
              <a:ext cx="1487908" cy="369332"/>
            </a:xfrm>
            <a:prstGeom prst="rect">
              <a:avLst/>
            </a:prstGeom>
            <a:noFill/>
          </p:spPr>
          <p:txBody>
            <a:bodyPr wrap="none" rtlCol="0">
              <a:spAutoFit/>
            </a:bodyPr>
            <a:lstStyle/>
            <a:p>
              <a:r>
                <a:rPr lang="en-US" dirty="0"/>
                <a:t>Job Scheduler</a:t>
              </a:r>
              <a:endParaRPr lang="en-US" dirty="0"/>
            </a:p>
          </p:txBody>
        </p:sp>
      </p:grpSp>
      <p:grpSp>
        <p:nvGrpSpPr>
          <p:cNvPr id="13" name="Group 12"/>
          <p:cNvGrpSpPr/>
          <p:nvPr/>
        </p:nvGrpSpPr>
        <p:grpSpPr>
          <a:xfrm>
            <a:off x="7148945" y="4461164"/>
            <a:ext cx="3027218" cy="2202872"/>
            <a:chOff x="5624945" y="4461164"/>
            <a:chExt cx="3027218" cy="2202872"/>
          </a:xfrm>
        </p:grpSpPr>
        <p:sp>
          <p:nvSpPr>
            <p:cNvPr id="8" name="Flowchart: Magnetic Disk 7"/>
            <p:cNvSpPr/>
            <p:nvPr/>
          </p:nvSpPr>
          <p:spPr>
            <a:xfrm>
              <a:off x="6241472" y="4461164"/>
              <a:ext cx="2410691" cy="207709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Shared Storage</a:t>
              </a:r>
              <a:endParaRPr lang="en-US" dirty="0"/>
            </a:p>
          </p:txBody>
        </p:sp>
        <p:sp>
          <p:nvSpPr>
            <p:cNvPr id="12" name="Right Brace 11"/>
            <p:cNvSpPr/>
            <p:nvPr/>
          </p:nvSpPr>
          <p:spPr>
            <a:xfrm>
              <a:off x="5624945" y="4461164"/>
              <a:ext cx="374073" cy="2202872"/>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60204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on Ceres: the head node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Remember how I told you that when you get a command prompt, you get allot of information regarding your user name, current folder and the node that you’re logged into? Well, when you first login to </a:t>
            </a:r>
            <a:r>
              <a:rPr lang="en-US" dirty="0" smtClean="0"/>
              <a:t>an HPC, </a:t>
            </a:r>
            <a:r>
              <a:rPr lang="en-US" dirty="0" smtClean="0"/>
              <a:t>you log in to the head node:</a:t>
            </a:r>
          </a:p>
          <a:p>
            <a:endParaRPr lang="en-US" dirty="0"/>
          </a:p>
          <a:p>
            <a:endParaRPr lang="en-US" dirty="0" smtClean="0"/>
          </a:p>
          <a:p>
            <a:r>
              <a:rPr lang="en-US" dirty="0" smtClean="0"/>
              <a:t>If you see the magic “8-1”, that means that you’re on the head or “login” node of the cluster!</a:t>
            </a:r>
          </a:p>
          <a:p>
            <a:endParaRPr lang="en-US" dirty="0"/>
          </a:p>
          <a:p>
            <a:r>
              <a:rPr lang="en-US" dirty="0" smtClean="0"/>
              <a:t>This node needs to do some heavy lifting to make sure that everyone can access the cluster, so you are forbidden from running any job on there that is more complex than a “cd,” “ls” or “</a:t>
            </a:r>
            <a:r>
              <a:rPr lang="en-US" dirty="0" err="1" smtClean="0"/>
              <a:t>mkdir</a:t>
            </a:r>
            <a:r>
              <a:rPr lang="en-US" dirty="0" smtClean="0"/>
              <a:t>.”</a:t>
            </a:r>
            <a:endParaRPr lang="en-US" dirty="0"/>
          </a:p>
        </p:txBody>
      </p:sp>
      <p:pic>
        <p:nvPicPr>
          <p:cNvPr id="4" name="Picture 3"/>
          <p:cNvPicPr>
            <a:picLocks noChangeAspect="1"/>
          </p:cNvPicPr>
          <p:nvPr/>
        </p:nvPicPr>
        <p:blipFill>
          <a:blip r:embed="rId2"/>
          <a:stretch>
            <a:fillRect/>
          </a:stretch>
        </p:blipFill>
        <p:spPr>
          <a:xfrm>
            <a:off x="3384609" y="3350747"/>
            <a:ext cx="4953000" cy="257175"/>
          </a:xfrm>
          <a:prstGeom prst="rect">
            <a:avLst/>
          </a:prstGeom>
        </p:spPr>
      </p:pic>
    </p:spTree>
    <p:extLst>
      <p:ext uri="{BB962C8B-B14F-4D97-AF65-F5344CB8AC3E}">
        <p14:creationId xmlns:p14="http://schemas.microsoft.com/office/powerpoint/2010/main" val="11363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Slurm</a:t>
            </a:r>
            <a:r>
              <a:rPr lang="en-US" dirty="0" smtClean="0"/>
              <a:t> job scheduler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person who named this job scheduler deserves a raise. The acronym sounds like the verb used to describe how a slug moves!</a:t>
            </a:r>
          </a:p>
          <a:p>
            <a:endParaRPr lang="en-US" dirty="0"/>
          </a:p>
          <a:p>
            <a:r>
              <a:rPr lang="en-US" dirty="0" smtClean="0"/>
              <a:t>We talked about the organization of the cluster, and just to reinforce the point, I’d like you all to run a </a:t>
            </a:r>
            <a:r>
              <a:rPr lang="en-US" dirty="0" err="1" smtClean="0"/>
              <a:t>slurm</a:t>
            </a:r>
            <a:r>
              <a:rPr lang="en-US" dirty="0" smtClean="0"/>
              <a:t> command that shows you the nodes that are currently under the control of </a:t>
            </a:r>
            <a:r>
              <a:rPr lang="en-US" dirty="0" err="1" smtClean="0"/>
              <a:t>Slurm</a:t>
            </a:r>
            <a:r>
              <a:rPr lang="en-US" dirty="0" smtClean="0"/>
              <a:t> on CERES, </a:t>
            </a:r>
            <a:r>
              <a:rPr lang="en-US" dirty="0" err="1" smtClean="0">
                <a:solidFill>
                  <a:srgbClr val="0070C0"/>
                </a:solidFill>
              </a:rPr>
              <a:t>sinfo</a:t>
            </a:r>
            <a:r>
              <a:rPr lang="en-US" dirty="0" smtClean="0"/>
              <a:t>: </a:t>
            </a:r>
          </a:p>
          <a:p>
            <a:endParaRPr lang="en-US" dirty="0"/>
          </a:p>
          <a:p>
            <a:r>
              <a:rPr lang="en-US" dirty="0" smtClean="0"/>
              <a:t>Because the computer nodes have different specifications, they are organized into different “</a:t>
            </a:r>
            <a:r>
              <a:rPr lang="en-US" dirty="0" smtClean="0">
                <a:solidFill>
                  <a:srgbClr val="FF0000"/>
                </a:solidFill>
              </a:rPr>
              <a:t>partitions</a:t>
            </a:r>
            <a:r>
              <a:rPr lang="en-US" dirty="0" smtClean="0"/>
              <a:t>” which have different limits. </a:t>
            </a:r>
          </a:p>
          <a:p>
            <a:endParaRPr lang="en-US" dirty="0"/>
          </a:p>
          <a:p>
            <a:r>
              <a:rPr lang="en-US" dirty="0" smtClean="0"/>
              <a:t>To see the jobs currently running on the cluster, you use the “</a:t>
            </a:r>
            <a:r>
              <a:rPr lang="en-US" dirty="0" err="1" smtClean="0">
                <a:solidFill>
                  <a:srgbClr val="0070C0"/>
                </a:solidFill>
              </a:rPr>
              <a:t>squeue</a:t>
            </a:r>
            <a:r>
              <a:rPr lang="en-US" dirty="0" smtClean="0"/>
              <a:t>” command:</a:t>
            </a:r>
            <a:endParaRPr lang="en-US" dirty="0"/>
          </a:p>
        </p:txBody>
      </p:sp>
      <p:pic>
        <p:nvPicPr>
          <p:cNvPr id="4" name="Picture 3"/>
          <p:cNvPicPr>
            <a:picLocks noChangeAspect="1"/>
          </p:cNvPicPr>
          <p:nvPr/>
        </p:nvPicPr>
        <p:blipFill>
          <a:blip r:embed="rId3"/>
          <a:stretch>
            <a:fillRect/>
          </a:stretch>
        </p:blipFill>
        <p:spPr>
          <a:xfrm>
            <a:off x="4874821" y="3806465"/>
            <a:ext cx="1224643" cy="389659"/>
          </a:xfrm>
          <a:prstGeom prst="rect">
            <a:avLst/>
          </a:prstGeom>
        </p:spPr>
      </p:pic>
      <p:pic>
        <p:nvPicPr>
          <p:cNvPr id="5" name="Picture 4"/>
          <p:cNvPicPr>
            <a:picLocks noChangeAspect="1"/>
          </p:cNvPicPr>
          <p:nvPr/>
        </p:nvPicPr>
        <p:blipFill>
          <a:blip r:embed="rId4"/>
          <a:stretch>
            <a:fillRect/>
          </a:stretch>
        </p:blipFill>
        <p:spPr>
          <a:xfrm>
            <a:off x="4759777" y="6114905"/>
            <a:ext cx="1454729" cy="393989"/>
          </a:xfrm>
          <a:prstGeom prst="rect">
            <a:avLst/>
          </a:prstGeom>
        </p:spPr>
      </p:pic>
    </p:spTree>
    <p:extLst>
      <p:ext uri="{BB962C8B-B14F-4D97-AF65-F5344CB8AC3E}">
        <p14:creationId xmlns:p14="http://schemas.microsoft.com/office/powerpoint/2010/main" val="424395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Slurm</a:t>
            </a:r>
            <a:r>
              <a:rPr lang="en-US" dirty="0" smtClean="0"/>
              <a:t> commands</a:t>
            </a:r>
            <a:endParaRPr lang="en-US" dirty="0"/>
          </a:p>
        </p:txBody>
      </p:sp>
      <p:sp>
        <p:nvSpPr>
          <p:cNvPr id="3" name="Content Placeholder 2"/>
          <p:cNvSpPr>
            <a:spLocks noGrp="1"/>
          </p:cNvSpPr>
          <p:nvPr>
            <p:ph idx="1"/>
          </p:nvPr>
        </p:nvSpPr>
        <p:spPr/>
        <p:txBody>
          <a:bodyPr/>
          <a:lstStyle/>
          <a:p>
            <a:r>
              <a:rPr lang="en-US" dirty="0" smtClean="0"/>
              <a:t>These are the most important </a:t>
            </a:r>
            <a:r>
              <a:rPr lang="en-US" dirty="0" err="1" smtClean="0"/>
              <a:t>slurm</a:t>
            </a:r>
            <a:r>
              <a:rPr lang="en-US" dirty="0" smtClean="0"/>
              <a:t> commands for you to remember: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97851464"/>
              </p:ext>
            </p:extLst>
          </p:nvPr>
        </p:nvGraphicFramePr>
        <p:xfrm>
          <a:off x="1380392" y="2606963"/>
          <a:ext cx="9328639" cy="3474720"/>
        </p:xfrm>
        <a:graphic>
          <a:graphicData uri="http://schemas.openxmlformats.org/drawingml/2006/table">
            <a:tbl>
              <a:tblPr firstRow="1" bandRow="1">
                <a:tableStyleId>{073A0DAA-6AF3-43AB-8588-CEC1D06C72B9}</a:tableStyleId>
              </a:tblPr>
              <a:tblGrid>
                <a:gridCol w="2947000">
                  <a:extLst>
                    <a:ext uri="{9D8B030D-6E8A-4147-A177-3AD203B41FA5}">
                      <a16:colId xmlns:a16="http://schemas.microsoft.com/office/drawing/2014/main" val="1473322880"/>
                    </a:ext>
                  </a:extLst>
                </a:gridCol>
                <a:gridCol w="6381639">
                  <a:extLst>
                    <a:ext uri="{9D8B030D-6E8A-4147-A177-3AD203B41FA5}">
                      <a16:colId xmlns:a16="http://schemas.microsoft.com/office/drawing/2014/main" val="1744658554"/>
                    </a:ext>
                  </a:extLst>
                </a:gridCol>
              </a:tblGrid>
              <a:tr h="0">
                <a:tc>
                  <a:txBody>
                    <a:bodyPr/>
                    <a:lstStyle/>
                    <a:p>
                      <a:r>
                        <a:rPr lang="en-US" sz="2400" dirty="0" smtClean="0"/>
                        <a:t>Command</a:t>
                      </a:r>
                      <a:endParaRPr lang="en-US" sz="2400" dirty="0"/>
                    </a:p>
                  </a:txBody>
                  <a:tcPr/>
                </a:tc>
                <a:tc>
                  <a:txBody>
                    <a:bodyPr/>
                    <a:lstStyle/>
                    <a:p>
                      <a:r>
                        <a:rPr lang="en-US" sz="2400" dirty="0" smtClean="0"/>
                        <a:t>Description</a:t>
                      </a:r>
                      <a:endParaRPr lang="en-US" sz="2400" dirty="0"/>
                    </a:p>
                  </a:txBody>
                  <a:tcPr/>
                </a:tc>
                <a:extLst>
                  <a:ext uri="{0D108BD9-81ED-4DB2-BD59-A6C34878D82A}">
                    <a16:rowId xmlns:a16="http://schemas.microsoft.com/office/drawing/2014/main" val="2215671401"/>
                  </a:ext>
                </a:extLst>
              </a:tr>
              <a:tr h="370840">
                <a:tc>
                  <a:txBody>
                    <a:bodyPr/>
                    <a:lstStyle/>
                    <a:p>
                      <a:r>
                        <a:rPr lang="en-US" sz="2400" dirty="0" err="1" smtClean="0"/>
                        <a:t>sinfo</a:t>
                      </a:r>
                      <a:endParaRPr lang="en-US" sz="2400" dirty="0"/>
                    </a:p>
                  </a:txBody>
                  <a:tcPr/>
                </a:tc>
                <a:tc>
                  <a:txBody>
                    <a:bodyPr/>
                    <a:lstStyle/>
                    <a:p>
                      <a:r>
                        <a:rPr lang="en-US" sz="2400" dirty="0" smtClean="0"/>
                        <a:t>The nodes and partitions</a:t>
                      </a:r>
                      <a:r>
                        <a:rPr lang="en-US" sz="2400" baseline="0" dirty="0" smtClean="0"/>
                        <a:t> that are available for use</a:t>
                      </a:r>
                      <a:endParaRPr lang="en-US" sz="2400" dirty="0"/>
                    </a:p>
                  </a:txBody>
                  <a:tcPr/>
                </a:tc>
                <a:extLst>
                  <a:ext uri="{0D108BD9-81ED-4DB2-BD59-A6C34878D82A}">
                    <a16:rowId xmlns:a16="http://schemas.microsoft.com/office/drawing/2014/main" val="3086480027"/>
                  </a:ext>
                </a:extLst>
              </a:tr>
              <a:tr h="370840">
                <a:tc>
                  <a:txBody>
                    <a:bodyPr/>
                    <a:lstStyle/>
                    <a:p>
                      <a:r>
                        <a:rPr lang="en-US" sz="2400" dirty="0" err="1" smtClean="0"/>
                        <a:t>squeue</a:t>
                      </a:r>
                      <a:endParaRPr lang="en-US" sz="2400" dirty="0"/>
                    </a:p>
                  </a:txBody>
                  <a:tcPr/>
                </a:tc>
                <a:tc>
                  <a:txBody>
                    <a:bodyPr/>
                    <a:lstStyle/>
                    <a:p>
                      <a:r>
                        <a:rPr lang="en-US" sz="2400" dirty="0" smtClean="0"/>
                        <a:t>The</a:t>
                      </a:r>
                      <a:r>
                        <a:rPr lang="en-US" sz="2400" baseline="0" dirty="0" smtClean="0"/>
                        <a:t> currently queued tasks on the cluster</a:t>
                      </a:r>
                      <a:endParaRPr lang="en-US" sz="2400" dirty="0"/>
                    </a:p>
                  </a:txBody>
                  <a:tcPr/>
                </a:tc>
                <a:extLst>
                  <a:ext uri="{0D108BD9-81ED-4DB2-BD59-A6C34878D82A}">
                    <a16:rowId xmlns:a16="http://schemas.microsoft.com/office/drawing/2014/main" val="1474195463"/>
                  </a:ext>
                </a:extLst>
              </a:tr>
              <a:tr h="370840">
                <a:tc>
                  <a:txBody>
                    <a:bodyPr/>
                    <a:lstStyle/>
                    <a:p>
                      <a:r>
                        <a:rPr lang="en-US" sz="2400" dirty="0" err="1" smtClean="0"/>
                        <a:t>scancel</a:t>
                      </a:r>
                      <a:r>
                        <a:rPr lang="en-US" sz="2400" baseline="0" dirty="0" smtClean="0"/>
                        <a:t> (</a:t>
                      </a:r>
                      <a:r>
                        <a:rPr lang="en-US" sz="2400" baseline="0" dirty="0" err="1" smtClean="0"/>
                        <a:t>jobID</a:t>
                      </a:r>
                      <a:r>
                        <a:rPr lang="en-US" sz="2400" baseline="0" dirty="0" smtClean="0"/>
                        <a:t>)</a:t>
                      </a:r>
                      <a:endParaRPr lang="en-US" sz="2400" dirty="0"/>
                    </a:p>
                  </a:txBody>
                  <a:tcPr/>
                </a:tc>
                <a:tc>
                  <a:txBody>
                    <a:bodyPr/>
                    <a:lstStyle/>
                    <a:p>
                      <a:r>
                        <a:rPr lang="en-US" sz="2400" dirty="0" smtClean="0"/>
                        <a:t>A</a:t>
                      </a:r>
                      <a:r>
                        <a:rPr lang="en-US" sz="2400" baseline="0" dirty="0" smtClean="0"/>
                        <a:t> tool to cancel a job (use </a:t>
                      </a:r>
                      <a:r>
                        <a:rPr lang="en-US" sz="2400" baseline="0" dirty="0" err="1" smtClean="0"/>
                        <a:t>squeue</a:t>
                      </a:r>
                      <a:r>
                        <a:rPr lang="en-US" sz="2400" baseline="0" dirty="0" smtClean="0"/>
                        <a:t> to find out the job ID)</a:t>
                      </a:r>
                      <a:endParaRPr lang="en-US" sz="2400" dirty="0"/>
                    </a:p>
                  </a:txBody>
                  <a:tcPr/>
                </a:tc>
                <a:extLst>
                  <a:ext uri="{0D108BD9-81ED-4DB2-BD59-A6C34878D82A}">
                    <a16:rowId xmlns:a16="http://schemas.microsoft.com/office/drawing/2014/main" val="963802719"/>
                  </a:ext>
                </a:extLst>
              </a:tr>
              <a:tr h="370840">
                <a:tc>
                  <a:txBody>
                    <a:bodyPr/>
                    <a:lstStyle/>
                    <a:p>
                      <a:r>
                        <a:rPr lang="en-US" sz="2400" dirty="0" err="1" smtClean="0"/>
                        <a:t>sbatch</a:t>
                      </a:r>
                      <a:endParaRPr lang="en-US" sz="2400" dirty="0"/>
                    </a:p>
                  </a:txBody>
                  <a:tcPr/>
                </a:tc>
                <a:tc>
                  <a:txBody>
                    <a:bodyPr/>
                    <a:lstStyle/>
                    <a:p>
                      <a:r>
                        <a:rPr lang="en-US" sz="2400" dirty="0" smtClean="0"/>
                        <a:t>Non-interactive job submission</a:t>
                      </a:r>
                      <a:endParaRPr lang="en-US" sz="2400" dirty="0"/>
                    </a:p>
                  </a:txBody>
                  <a:tcPr/>
                </a:tc>
                <a:extLst>
                  <a:ext uri="{0D108BD9-81ED-4DB2-BD59-A6C34878D82A}">
                    <a16:rowId xmlns:a16="http://schemas.microsoft.com/office/drawing/2014/main" val="2754597354"/>
                  </a:ext>
                </a:extLst>
              </a:tr>
              <a:tr h="370840">
                <a:tc>
                  <a:txBody>
                    <a:bodyPr/>
                    <a:lstStyle/>
                    <a:p>
                      <a:r>
                        <a:rPr lang="en-US" sz="2400" dirty="0" err="1" smtClean="0"/>
                        <a:t>srun</a:t>
                      </a:r>
                      <a:endParaRPr lang="en-US" sz="2400" dirty="0"/>
                    </a:p>
                  </a:txBody>
                  <a:tcPr/>
                </a:tc>
                <a:tc>
                  <a:txBody>
                    <a:bodyPr/>
                    <a:lstStyle/>
                    <a:p>
                      <a:r>
                        <a:rPr lang="en-US" sz="2400" dirty="0" smtClean="0"/>
                        <a:t>Interactive</a:t>
                      </a:r>
                      <a:r>
                        <a:rPr lang="en-US" sz="2400" baseline="0" dirty="0" smtClean="0"/>
                        <a:t> job request</a:t>
                      </a:r>
                      <a:endParaRPr lang="en-US" sz="2400" dirty="0"/>
                    </a:p>
                  </a:txBody>
                  <a:tcPr/>
                </a:tc>
                <a:extLst>
                  <a:ext uri="{0D108BD9-81ED-4DB2-BD59-A6C34878D82A}">
                    <a16:rowId xmlns:a16="http://schemas.microsoft.com/office/drawing/2014/main" val="3886221469"/>
                  </a:ext>
                </a:extLst>
              </a:tr>
            </a:tbl>
          </a:graphicData>
        </a:graphic>
      </p:graphicFrame>
    </p:spTree>
    <p:extLst>
      <p:ext uri="{BB962C8B-B14F-4D97-AF65-F5344CB8AC3E}">
        <p14:creationId xmlns:p14="http://schemas.microsoft.com/office/powerpoint/2010/main" val="3096986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Unix environment</a:t>
            </a:r>
            <a:endParaRPr lang="en-US" dirty="0"/>
          </a:p>
        </p:txBody>
      </p:sp>
      <p:sp>
        <p:nvSpPr>
          <p:cNvPr id="3" name="Content Placeholder 2"/>
          <p:cNvSpPr>
            <a:spLocks noGrp="1"/>
          </p:cNvSpPr>
          <p:nvPr>
            <p:ph idx="1"/>
          </p:nvPr>
        </p:nvSpPr>
        <p:spPr/>
        <p:txBody>
          <a:bodyPr>
            <a:normAutofit lnSpcReduction="10000"/>
          </a:bodyPr>
          <a:lstStyle/>
          <a:p>
            <a:r>
              <a:rPr lang="en-US" dirty="0" smtClean="0"/>
              <a:t>This will take a bit of getting used to, but you have a customized user environment in Unix. As soon as you log in, several text files are read in your home directory that will customize various details of your user experience.</a:t>
            </a:r>
          </a:p>
          <a:p>
            <a:endParaRPr lang="en-US" dirty="0"/>
          </a:p>
          <a:p>
            <a:r>
              <a:rPr lang="en-US" dirty="0" smtClean="0"/>
              <a:t>If you haven’t been tinkering with your settings, you have the “default” settings that the Iowa staff produced for your user experience. </a:t>
            </a:r>
            <a:br>
              <a:rPr lang="en-US" dirty="0" smtClean="0"/>
            </a:br>
            <a:endParaRPr lang="en-US" dirty="0" smtClean="0"/>
          </a:p>
          <a:p>
            <a:r>
              <a:rPr lang="en-US" dirty="0" smtClean="0"/>
              <a:t>In order to see your current environmental variables, use the “set” command right now:</a:t>
            </a:r>
            <a:endParaRPr lang="en-US" dirty="0"/>
          </a:p>
        </p:txBody>
      </p:sp>
      <p:pic>
        <p:nvPicPr>
          <p:cNvPr id="4" name="Picture 3"/>
          <p:cNvPicPr>
            <a:picLocks noChangeAspect="1"/>
          </p:cNvPicPr>
          <p:nvPr/>
        </p:nvPicPr>
        <p:blipFill>
          <a:blip r:embed="rId2"/>
          <a:stretch>
            <a:fillRect/>
          </a:stretch>
        </p:blipFill>
        <p:spPr>
          <a:xfrm>
            <a:off x="4733925" y="5813059"/>
            <a:ext cx="1387747" cy="515449"/>
          </a:xfrm>
          <a:prstGeom prst="rect">
            <a:avLst/>
          </a:prstGeom>
        </p:spPr>
      </p:pic>
    </p:spTree>
    <p:extLst>
      <p:ext uri="{BB962C8B-B14F-4D97-AF65-F5344CB8AC3E}">
        <p14:creationId xmlns:p14="http://schemas.microsoft.com/office/powerpoint/2010/main" val="87082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resources in SBATCH and SRUN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430043"/>
              </p:ext>
            </p:extLst>
          </p:nvPr>
        </p:nvGraphicFramePr>
        <p:xfrm>
          <a:off x="838200" y="1825625"/>
          <a:ext cx="10987453" cy="4297680"/>
        </p:xfrm>
        <a:graphic>
          <a:graphicData uri="http://schemas.openxmlformats.org/drawingml/2006/table">
            <a:tbl>
              <a:tblPr firstRow="1" bandRow="1">
                <a:tableStyleId>{073A0DAA-6AF3-43AB-8588-CEC1D06C72B9}</a:tableStyleId>
              </a:tblPr>
              <a:tblGrid>
                <a:gridCol w="2289655">
                  <a:extLst>
                    <a:ext uri="{9D8B030D-6E8A-4147-A177-3AD203B41FA5}">
                      <a16:colId xmlns:a16="http://schemas.microsoft.com/office/drawing/2014/main" val="1881791918"/>
                    </a:ext>
                  </a:extLst>
                </a:gridCol>
                <a:gridCol w="3879629">
                  <a:extLst>
                    <a:ext uri="{9D8B030D-6E8A-4147-A177-3AD203B41FA5}">
                      <a16:colId xmlns:a16="http://schemas.microsoft.com/office/drawing/2014/main" val="934674670"/>
                    </a:ext>
                  </a:extLst>
                </a:gridCol>
                <a:gridCol w="4818169">
                  <a:extLst>
                    <a:ext uri="{9D8B030D-6E8A-4147-A177-3AD203B41FA5}">
                      <a16:colId xmlns:a16="http://schemas.microsoft.com/office/drawing/2014/main" val="4179359622"/>
                    </a:ext>
                  </a:extLst>
                </a:gridCol>
              </a:tblGrid>
              <a:tr h="370840">
                <a:tc>
                  <a:txBody>
                    <a:bodyPr/>
                    <a:lstStyle/>
                    <a:p>
                      <a:r>
                        <a:rPr lang="en-US" sz="2400" dirty="0" smtClean="0"/>
                        <a:t>Short form</a:t>
                      </a:r>
                      <a:endParaRPr lang="en-US" sz="2400" dirty="0"/>
                    </a:p>
                  </a:txBody>
                  <a:tcPr/>
                </a:tc>
                <a:tc>
                  <a:txBody>
                    <a:bodyPr/>
                    <a:lstStyle/>
                    <a:p>
                      <a:r>
                        <a:rPr lang="en-US" sz="2400" dirty="0" smtClean="0"/>
                        <a:t>Long form</a:t>
                      </a:r>
                      <a:endParaRPr lang="en-US" sz="2400" dirty="0"/>
                    </a:p>
                  </a:txBody>
                  <a:tcPr/>
                </a:tc>
                <a:tc>
                  <a:txBody>
                    <a:bodyPr/>
                    <a:lstStyle/>
                    <a:p>
                      <a:r>
                        <a:rPr lang="en-US" sz="2400" dirty="0" smtClean="0"/>
                        <a:t>Description</a:t>
                      </a:r>
                      <a:endParaRPr lang="en-US" sz="2400" dirty="0"/>
                    </a:p>
                  </a:txBody>
                  <a:tcPr/>
                </a:tc>
                <a:extLst>
                  <a:ext uri="{0D108BD9-81ED-4DB2-BD59-A6C34878D82A}">
                    <a16:rowId xmlns:a16="http://schemas.microsoft.com/office/drawing/2014/main" val="1667136482"/>
                  </a:ext>
                </a:extLst>
              </a:tr>
              <a:tr h="370840">
                <a:tc>
                  <a:txBody>
                    <a:bodyPr/>
                    <a:lstStyle/>
                    <a:p>
                      <a:r>
                        <a:rPr lang="en-US" sz="2400" dirty="0" smtClean="0"/>
                        <a:t>-N</a:t>
                      </a:r>
                      <a:endParaRPr lang="en-US" sz="2400" dirty="0"/>
                    </a:p>
                  </a:txBody>
                  <a:tcPr/>
                </a:tc>
                <a:tc>
                  <a:txBody>
                    <a:bodyPr/>
                    <a:lstStyle/>
                    <a:p>
                      <a:r>
                        <a:rPr lang="en-US" sz="2400" dirty="0" smtClean="0"/>
                        <a:t>--nodes=(value)</a:t>
                      </a:r>
                      <a:endParaRPr lang="en-US" sz="2400" dirty="0"/>
                    </a:p>
                  </a:txBody>
                  <a:tcPr/>
                </a:tc>
                <a:tc>
                  <a:txBody>
                    <a:bodyPr/>
                    <a:lstStyle/>
                    <a:p>
                      <a:r>
                        <a:rPr lang="en-US" sz="2400" dirty="0" smtClean="0"/>
                        <a:t>Number</a:t>
                      </a:r>
                      <a:r>
                        <a:rPr lang="en-US" sz="2400" baseline="0" dirty="0" smtClean="0"/>
                        <a:t> of nodes to use! (Usually 1)</a:t>
                      </a:r>
                      <a:endParaRPr lang="en-US" sz="2400" dirty="0"/>
                    </a:p>
                  </a:txBody>
                  <a:tcPr/>
                </a:tc>
                <a:extLst>
                  <a:ext uri="{0D108BD9-81ED-4DB2-BD59-A6C34878D82A}">
                    <a16:rowId xmlns:a16="http://schemas.microsoft.com/office/drawing/2014/main" val="179360743"/>
                  </a:ext>
                </a:extLst>
              </a:tr>
              <a:tr h="370840">
                <a:tc>
                  <a:txBody>
                    <a:bodyPr/>
                    <a:lstStyle/>
                    <a:p>
                      <a:r>
                        <a:rPr lang="en-US" sz="2400" dirty="0" smtClean="0"/>
                        <a:t>-n</a:t>
                      </a:r>
                      <a:endParaRPr lang="en-US" sz="2400" dirty="0"/>
                    </a:p>
                  </a:txBody>
                  <a:tcPr/>
                </a:tc>
                <a:tc>
                  <a:txBody>
                    <a:bodyPr/>
                    <a:lstStyle/>
                    <a:p>
                      <a:r>
                        <a:rPr lang="en-US" sz="2400" dirty="0" smtClean="0"/>
                        <a:t>--</a:t>
                      </a:r>
                      <a:r>
                        <a:rPr lang="en-US" sz="2400" dirty="0" err="1" smtClean="0"/>
                        <a:t>ntasks</a:t>
                      </a:r>
                      <a:r>
                        <a:rPr lang="en-US" sz="2400" dirty="0" smtClean="0"/>
                        <a:t>-per-node=(value)</a:t>
                      </a:r>
                      <a:endParaRPr lang="en-US" sz="2400" dirty="0"/>
                    </a:p>
                  </a:txBody>
                  <a:tcPr/>
                </a:tc>
                <a:tc>
                  <a:txBody>
                    <a:bodyPr/>
                    <a:lstStyle/>
                    <a:p>
                      <a:r>
                        <a:rPr lang="en-US" sz="2400" dirty="0" smtClean="0"/>
                        <a:t>Number of CPUs to use on separate tasks.</a:t>
                      </a:r>
                      <a:endParaRPr lang="en-US" sz="2400" dirty="0"/>
                    </a:p>
                  </a:txBody>
                  <a:tcPr/>
                </a:tc>
                <a:extLst>
                  <a:ext uri="{0D108BD9-81ED-4DB2-BD59-A6C34878D82A}">
                    <a16:rowId xmlns:a16="http://schemas.microsoft.com/office/drawing/2014/main" val="3564580302"/>
                  </a:ext>
                </a:extLst>
              </a:tr>
              <a:tr h="370840">
                <a:tc>
                  <a:txBody>
                    <a:bodyPr/>
                    <a:lstStyle/>
                    <a:p>
                      <a:r>
                        <a:rPr lang="en-US" sz="2400" dirty="0" smtClean="0"/>
                        <a:t>(none!)</a:t>
                      </a:r>
                      <a:endParaRPr lang="en-US" sz="2400" dirty="0"/>
                    </a:p>
                  </a:txBody>
                  <a:tcPr/>
                </a:tc>
                <a:tc>
                  <a:txBody>
                    <a:bodyPr/>
                    <a:lstStyle/>
                    <a:p>
                      <a:r>
                        <a:rPr lang="en-US" sz="2400" dirty="0" smtClean="0"/>
                        <a:t>--mem=(value)</a:t>
                      </a:r>
                      <a:endParaRPr lang="en-US" sz="2400" dirty="0"/>
                    </a:p>
                  </a:txBody>
                  <a:tcPr/>
                </a:tc>
                <a:tc>
                  <a:txBody>
                    <a:bodyPr/>
                    <a:lstStyle/>
                    <a:p>
                      <a:r>
                        <a:rPr lang="en-US" sz="2400" dirty="0" smtClean="0"/>
                        <a:t>Number of megabytes</a:t>
                      </a:r>
                      <a:r>
                        <a:rPr lang="en-US" sz="2400" baseline="0" dirty="0" smtClean="0"/>
                        <a:t> of RAM to use.</a:t>
                      </a:r>
                      <a:endParaRPr lang="en-US" sz="2400" dirty="0"/>
                    </a:p>
                  </a:txBody>
                  <a:tcPr/>
                </a:tc>
                <a:extLst>
                  <a:ext uri="{0D108BD9-81ED-4DB2-BD59-A6C34878D82A}">
                    <a16:rowId xmlns:a16="http://schemas.microsoft.com/office/drawing/2014/main" val="116118161"/>
                  </a:ext>
                </a:extLst>
              </a:tr>
              <a:tr h="370840">
                <a:tc>
                  <a:txBody>
                    <a:bodyPr/>
                    <a:lstStyle/>
                    <a:p>
                      <a:r>
                        <a:rPr lang="en-US" sz="2400" dirty="0" smtClean="0"/>
                        <a:t>-p</a:t>
                      </a:r>
                      <a:endParaRPr lang="en-US" sz="2400" dirty="0"/>
                    </a:p>
                  </a:txBody>
                  <a:tcPr/>
                </a:tc>
                <a:tc>
                  <a:txBody>
                    <a:bodyPr/>
                    <a:lstStyle/>
                    <a:p>
                      <a:r>
                        <a:rPr lang="en-US" sz="2400" dirty="0" smtClean="0"/>
                        <a:t>--partition=(value)</a:t>
                      </a:r>
                      <a:endParaRPr lang="en-US" sz="2400" dirty="0"/>
                    </a:p>
                  </a:txBody>
                  <a:tcPr/>
                </a:tc>
                <a:tc>
                  <a:txBody>
                    <a:bodyPr/>
                    <a:lstStyle/>
                    <a:p>
                      <a:r>
                        <a:rPr lang="en-US" sz="2400" dirty="0" smtClean="0"/>
                        <a:t>The partition to use for the job (default is “short”)</a:t>
                      </a:r>
                      <a:endParaRPr lang="en-US" sz="2400" dirty="0"/>
                    </a:p>
                  </a:txBody>
                  <a:tcPr/>
                </a:tc>
                <a:extLst>
                  <a:ext uri="{0D108BD9-81ED-4DB2-BD59-A6C34878D82A}">
                    <a16:rowId xmlns:a16="http://schemas.microsoft.com/office/drawing/2014/main" val="3538591526"/>
                  </a:ext>
                </a:extLst>
              </a:tr>
              <a:tr h="370840">
                <a:tc>
                  <a:txBody>
                    <a:bodyPr/>
                    <a:lstStyle/>
                    <a:p>
                      <a:r>
                        <a:rPr lang="en-US" sz="2400" dirty="0" smtClean="0"/>
                        <a:t>-t </a:t>
                      </a:r>
                      <a:endParaRPr lang="en-US" sz="2400" dirty="0"/>
                    </a:p>
                  </a:txBody>
                  <a:tcPr/>
                </a:tc>
                <a:tc>
                  <a:txBody>
                    <a:bodyPr/>
                    <a:lstStyle/>
                    <a:p>
                      <a:r>
                        <a:rPr lang="en-US" sz="2400" dirty="0" smtClean="0"/>
                        <a:t>--time=(value)</a:t>
                      </a:r>
                      <a:endParaRPr lang="en-US" sz="2400" dirty="0"/>
                    </a:p>
                  </a:txBody>
                  <a:tcPr/>
                </a:tc>
                <a:tc>
                  <a:txBody>
                    <a:bodyPr/>
                    <a:lstStyle/>
                    <a:p>
                      <a:r>
                        <a:rPr lang="en-US" sz="2400" dirty="0" smtClean="0"/>
                        <a:t>The time for running the job</a:t>
                      </a:r>
                      <a:endParaRPr lang="en-US" sz="2400" dirty="0"/>
                    </a:p>
                  </a:txBody>
                  <a:tcPr/>
                </a:tc>
                <a:extLst>
                  <a:ext uri="{0D108BD9-81ED-4DB2-BD59-A6C34878D82A}">
                    <a16:rowId xmlns:a16="http://schemas.microsoft.com/office/drawing/2014/main" val="437313882"/>
                  </a:ext>
                </a:extLst>
              </a:tr>
              <a:tr h="370840">
                <a:tc>
                  <a:txBody>
                    <a:bodyPr/>
                    <a:lstStyle/>
                    <a:p>
                      <a:r>
                        <a:rPr lang="en-US" sz="2400" dirty="0" smtClean="0"/>
                        <a:t>-o</a:t>
                      </a:r>
                      <a:endParaRPr lang="en-US" sz="2400" dirty="0"/>
                    </a:p>
                  </a:txBody>
                  <a:tcPr/>
                </a:tc>
                <a:tc>
                  <a:txBody>
                    <a:bodyPr/>
                    <a:lstStyle/>
                    <a:p>
                      <a:r>
                        <a:rPr lang="en-US" sz="2400" dirty="0" smtClean="0"/>
                        <a:t>--output=(value)</a:t>
                      </a:r>
                      <a:endParaRPr lang="en-US" sz="2400" dirty="0"/>
                    </a:p>
                  </a:txBody>
                  <a:tcPr/>
                </a:tc>
                <a:tc>
                  <a:txBody>
                    <a:bodyPr/>
                    <a:lstStyle/>
                    <a:p>
                      <a:r>
                        <a:rPr lang="en-US" sz="2400" dirty="0" smtClean="0"/>
                        <a:t>The text file name for STDOUT</a:t>
                      </a:r>
                      <a:endParaRPr lang="en-US" sz="2400" dirty="0"/>
                    </a:p>
                  </a:txBody>
                  <a:tcPr/>
                </a:tc>
                <a:extLst>
                  <a:ext uri="{0D108BD9-81ED-4DB2-BD59-A6C34878D82A}">
                    <a16:rowId xmlns:a16="http://schemas.microsoft.com/office/drawing/2014/main" val="2421615116"/>
                  </a:ext>
                </a:extLst>
              </a:tr>
            </a:tbl>
          </a:graphicData>
        </a:graphic>
      </p:graphicFrame>
    </p:spTree>
    <p:extLst>
      <p:ext uri="{BB962C8B-B14F-4D97-AF65-F5344CB8AC3E}">
        <p14:creationId xmlns:p14="http://schemas.microsoft.com/office/powerpoint/2010/main" val="15782639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on </a:t>
            </a:r>
            <a:r>
              <a:rPr lang="en-US" dirty="0" smtClean="0"/>
              <a:t>a cluster: </a:t>
            </a:r>
            <a:r>
              <a:rPr lang="en-US" dirty="0" smtClean="0"/>
              <a:t>submitting interactive or batch jobs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Now, I’ve lulled you all into a sense of command line complacency, and you all expect to type in commands to your heart’s contentment, not being able to use the head node is a huge complication!</a:t>
            </a:r>
          </a:p>
          <a:p>
            <a:endParaRPr lang="en-US" dirty="0"/>
          </a:p>
          <a:p>
            <a:r>
              <a:rPr lang="en-US" dirty="0" smtClean="0"/>
              <a:t>The way around this restriction is to submit a pre-defined job using the “</a:t>
            </a:r>
            <a:r>
              <a:rPr lang="en-US" dirty="0" smtClean="0">
                <a:solidFill>
                  <a:srgbClr val="FF0000"/>
                </a:solidFill>
              </a:rPr>
              <a:t>batch</a:t>
            </a:r>
            <a:r>
              <a:rPr lang="en-US" dirty="0" smtClean="0"/>
              <a:t>” submission system, or to request pre-defined resources for an “</a:t>
            </a:r>
            <a:r>
              <a:rPr lang="en-US" dirty="0" smtClean="0">
                <a:solidFill>
                  <a:srgbClr val="FF0000"/>
                </a:solidFill>
              </a:rPr>
              <a:t>interactive</a:t>
            </a:r>
            <a:r>
              <a:rPr lang="en-US" dirty="0" smtClean="0"/>
              <a:t>” session. </a:t>
            </a:r>
          </a:p>
          <a:p>
            <a:endParaRPr lang="en-US" dirty="0"/>
          </a:p>
          <a:p>
            <a:r>
              <a:rPr lang="en-US" dirty="0" smtClean="0"/>
              <a:t>There’s an easy way to remember the difference between these types of jobs:</a:t>
            </a:r>
          </a:p>
          <a:p>
            <a:pPr lvl="1"/>
            <a:r>
              <a:rPr lang="en-US" dirty="0" smtClean="0">
                <a:solidFill>
                  <a:srgbClr val="FF0000"/>
                </a:solidFill>
              </a:rPr>
              <a:t>Batch</a:t>
            </a:r>
            <a:r>
              <a:rPr lang="en-US" dirty="0" smtClean="0"/>
              <a:t> jobs run in the background (Fire and forget)</a:t>
            </a:r>
          </a:p>
          <a:p>
            <a:pPr lvl="1"/>
            <a:r>
              <a:rPr lang="en-US" dirty="0" smtClean="0">
                <a:solidFill>
                  <a:srgbClr val="FF0000"/>
                </a:solidFill>
              </a:rPr>
              <a:t>Interactive</a:t>
            </a:r>
            <a:r>
              <a:rPr lang="en-US" dirty="0" smtClean="0"/>
              <a:t> jobs run in the foreground (Micromanagement)</a:t>
            </a:r>
            <a:endParaRPr lang="en-US" dirty="0"/>
          </a:p>
        </p:txBody>
      </p:sp>
    </p:spTree>
    <p:extLst>
      <p:ext uri="{BB962C8B-B14F-4D97-AF65-F5344CB8AC3E}">
        <p14:creationId xmlns:p14="http://schemas.microsoft.com/office/powerpoint/2010/main" val="314943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Queuing up an interactive session</a:t>
            </a:r>
            <a:endParaRPr lang="en-US" dirty="0"/>
          </a:p>
        </p:txBody>
      </p:sp>
      <p:sp>
        <p:nvSpPr>
          <p:cNvPr id="3" name="Content Placeholder 2"/>
          <p:cNvSpPr>
            <a:spLocks noGrp="1"/>
          </p:cNvSpPr>
          <p:nvPr>
            <p:ph idx="1"/>
          </p:nvPr>
        </p:nvSpPr>
        <p:spPr>
          <a:xfrm>
            <a:off x="1002323" y="1825625"/>
            <a:ext cx="10207869" cy="4550008"/>
          </a:xfrm>
        </p:spPr>
        <p:txBody>
          <a:bodyPr>
            <a:normAutofit fontScale="85000" lnSpcReduction="20000"/>
          </a:bodyPr>
          <a:lstStyle/>
          <a:p>
            <a:r>
              <a:rPr lang="en-US" dirty="0" smtClean="0"/>
              <a:t>Let’s talk about how you can queue up an interactive session on </a:t>
            </a:r>
            <a:r>
              <a:rPr lang="en-US" dirty="0" smtClean="0"/>
              <a:t>an HPC </a:t>
            </a:r>
            <a:r>
              <a:rPr lang="en-US" dirty="0" smtClean="0"/>
              <a:t>using the “</a:t>
            </a:r>
            <a:r>
              <a:rPr lang="en-US" dirty="0" err="1" smtClean="0">
                <a:solidFill>
                  <a:srgbClr val="0070C0"/>
                </a:solidFill>
              </a:rPr>
              <a:t>srun</a:t>
            </a:r>
            <a:r>
              <a:rPr lang="en-US" dirty="0" smtClean="0"/>
              <a:t>” command. </a:t>
            </a:r>
            <a:br>
              <a:rPr lang="en-US" dirty="0" smtClean="0"/>
            </a:br>
            <a:endParaRPr lang="en-US" dirty="0" smtClean="0"/>
          </a:p>
          <a:p>
            <a:r>
              <a:rPr lang="en-US" dirty="0" smtClean="0"/>
              <a:t>Here is the general anatomy of the command:</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This may be the best way to rationalize this: you need a </a:t>
            </a:r>
            <a:r>
              <a:rPr lang="en-US" dirty="0" err="1" smtClean="0"/>
              <a:t>cpu</a:t>
            </a:r>
            <a:r>
              <a:rPr lang="en-US" dirty="0" smtClean="0"/>
              <a:t> and ram to run your job. </a:t>
            </a:r>
            <a:r>
              <a:rPr lang="en-US" dirty="0" err="1" smtClean="0">
                <a:solidFill>
                  <a:srgbClr val="0070C0"/>
                </a:solidFill>
              </a:rPr>
              <a:t>Srun</a:t>
            </a:r>
            <a:r>
              <a:rPr lang="en-US" dirty="0" smtClean="0"/>
              <a:t> requests these resources from the cluster for your tasks!</a:t>
            </a:r>
          </a:p>
          <a:p>
            <a:endParaRPr lang="en-US" dirty="0"/>
          </a:p>
          <a:p>
            <a:endParaRPr lang="en-US" dirty="0"/>
          </a:p>
        </p:txBody>
      </p:sp>
      <p:pic>
        <p:nvPicPr>
          <p:cNvPr id="4" name="Picture 3"/>
          <p:cNvPicPr>
            <a:picLocks noChangeAspect="1"/>
          </p:cNvPicPr>
          <p:nvPr/>
        </p:nvPicPr>
        <p:blipFill>
          <a:blip r:embed="rId2"/>
          <a:stretch>
            <a:fillRect/>
          </a:stretch>
        </p:blipFill>
        <p:spPr>
          <a:xfrm>
            <a:off x="1596090" y="3234551"/>
            <a:ext cx="9071910" cy="1007990"/>
          </a:xfrm>
          <a:prstGeom prst="rect">
            <a:avLst/>
          </a:prstGeom>
        </p:spPr>
      </p:pic>
      <p:grpSp>
        <p:nvGrpSpPr>
          <p:cNvPr id="15" name="Group 14"/>
          <p:cNvGrpSpPr/>
          <p:nvPr/>
        </p:nvGrpSpPr>
        <p:grpSpPr>
          <a:xfrm>
            <a:off x="1856851" y="3234552"/>
            <a:ext cx="4419259" cy="1806813"/>
            <a:chOff x="332850" y="3234551"/>
            <a:chExt cx="4419259" cy="1806813"/>
          </a:xfrm>
        </p:grpSpPr>
        <p:sp>
          <p:nvSpPr>
            <p:cNvPr id="5" name="Rectangle 4"/>
            <p:cNvSpPr/>
            <p:nvPr/>
          </p:nvSpPr>
          <p:spPr>
            <a:xfrm>
              <a:off x="4100945" y="3234551"/>
              <a:ext cx="651164" cy="31526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32850" y="4672032"/>
              <a:ext cx="1152880" cy="369332"/>
            </a:xfrm>
            <a:prstGeom prst="rect">
              <a:avLst/>
            </a:prstGeom>
            <a:noFill/>
            <a:ln w="38100">
              <a:solidFill>
                <a:srgbClr val="00B050"/>
              </a:solidFill>
            </a:ln>
          </p:spPr>
          <p:txBody>
            <a:bodyPr wrap="none" rtlCol="0">
              <a:spAutoFit/>
            </a:bodyPr>
            <a:lstStyle/>
            <a:p>
              <a:r>
                <a:rPr lang="en-US" dirty="0"/>
                <a:t>Command</a:t>
              </a:r>
            </a:p>
          </p:txBody>
        </p:sp>
      </p:grpSp>
      <p:grpSp>
        <p:nvGrpSpPr>
          <p:cNvPr id="20" name="Group 19"/>
          <p:cNvGrpSpPr/>
          <p:nvPr/>
        </p:nvGrpSpPr>
        <p:grpSpPr>
          <a:xfrm>
            <a:off x="3646164" y="3234551"/>
            <a:ext cx="5470127" cy="1802441"/>
            <a:chOff x="2122163" y="3234550"/>
            <a:chExt cx="5470127" cy="1802441"/>
          </a:xfrm>
        </p:grpSpPr>
        <p:grpSp>
          <p:nvGrpSpPr>
            <p:cNvPr id="16" name="Group 15"/>
            <p:cNvGrpSpPr/>
            <p:nvPr/>
          </p:nvGrpSpPr>
          <p:grpSpPr>
            <a:xfrm>
              <a:off x="2122163" y="3234550"/>
              <a:ext cx="3297562" cy="1802441"/>
              <a:chOff x="2122163" y="3234550"/>
              <a:chExt cx="3297562" cy="1802441"/>
            </a:xfrm>
          </p:grpSpPr>
          <p:sp>
            <p:nvSpPr>
              <p:cNvPr id="6" name="Rectangle 5"/>
              <p:cNvSpPr/>
              <p:nvPr/>
            </p:nvSpPr>
            <p:spPr>
              <a:xfrm>
                <a:off x="4768561" y="3234550"/>
                <a:ext cx="651164" cy="31526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122163" y="4667659"/>
                <a:ext cx="782587" cy="369332"/>
              </a:xfrm>
              <a:prstGeom prst="rect">
                <a:avLst/>
              </a:prstGeom>
              <a:noFill/>
              <a:ln w="38100">
                <a:solidFill>
                  <a:srgbClr val="FFFF00"/>
                </a:solidFill>
              </a:ln>
            </p:spPr>
            <p:txBody>
              <a:bodyPr wrap="none" rtlCol="0">
                <a:spAutoFit/>
              </a:bodyPr>
              <a:lstStyle/>
              <a:p>
                <a:r>
                  <a:rPr lang="en-US" dirty="0"/>
                  <a:t>Nodes</a:t>
                </a:r>
              </a:p>
            </p:txBody>
          </p:sp>
        </p:grpSp>
        <p:grpSp>
          <p:nvGrpSpPr>
            <p:cNvPr id="17" name="Group 16"/>
            <p:cNvGrpSpPr/>
            <p:nvPr/>
          </p:nvGrpSpPr>
          <p:grpSpPr>
            <a:xfrm>
              <a:off x="3533400" y="3234550"/>
              <a:ext cx="2526232" cy="1802441"/>
              <a:chOff x="3533400" y="3234550"/>
              <a:chExt cx="2526232" cy="1802441"/>
            </a:xfrm>
          </p:grpSpPr>
          <p:sp>
            <p:nvSpPr>
              <p:cNvPr id="7" name="Rectangle 6"/>
              <p:cNvSpPr/>
              <p:nvPr/>
            </p:nvSpPr>
            <p:spPr>
              <a:xfrm>
                <a:off x="5408468" y="3234550"/>
                <a:ext cx="651164" cy="315263"/>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533400" y="4667659"/>
                <a:ext cx="641522" cy="369332"/>
              </a:xfrm>
              <a:prstGeom prst="rect">
                <a:avLst/>
              </a:prstGeom>
              <a:noFill/>
              <a:ln w="38100">
                <a:solidFill>
                  <a:srgbClr val="00B0F0"/>
                </a:solidFill>
              </a:ln>
            </p:spPr>
            <p:txBody>
              <a:bodyPr wrap="none" rtlCol="0">
                <a:spAutoFit/>
              </a:bodyPr>
              <a:lstStyle/>
              <a:p>
                <a:r>
                  <a:rPr lang="en-US" dirty="0" err="1"/>
                  <a:t>Cpus</a:t>
                </a:r>
                <a:endParaRPr lang="en-US" dirty="0"/>
              </a:p>
            </p:txBody>
          </p:sp>
        </p:grpSp>
        <p:grpSp>
          <p:nvGrpSpPr>
            <p:cNvPr id="18" name="Group 17"/>
            <p:cNvGrpSpPr/>
            <p:nvPr/>
          </p:nvGrpSpPr>
          <p:grpSpPr>
            <a:xfrm>
              <a:off x="4506041" y="3234550"/>
              <a:ext cx="3086249" cy="1802441"/>
              <a:chOff x="4506041" y="3234550"/>
              <a:chExt cx="3086249" cy="1802441"/>
            </a:xfrm>
          </p:grpSpPr>
          <p:sp>
            <p:nvSpPr>
              <p:cNvPr id="8" name="Rectangle 7"/>
              <p:cNvSpPr/>
              <p:nvPr/>
            </p:nvSpPr>
            <p:spPr>
              <a:xfrm>
                <a:off x="6095133" y="3234550"/>
                <a:ext cx="1497157" cy="3152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506041" y="4667659"/>
                <a:ext cx="2216441" cy="369332"/>
              </a:xfrm>
              <a:prstGeom prst="rect">
                <a:avLst/>
              </a:prstGeom>
              <a:noFill/>
              <a:ln w="38100">
                <a:solidFill>
                  <a:srgbClr val="FF0000"/>
                </a:solidFill>
              </a:ln>
            </p:spPr>
            <p:txBody>
              <a:bodyPr wrap="none" rtlCol="0">
                <a:spAutoFit/>
              </a:bodyPr>
              <a:lstStyle/>
              <a:p>
                <a:r>
                  <a:rPr lang="en-US" dirty="0"/>
                  <a:t>Memory (Megabytes)</a:t>
                </a:r>
              </a:p>
            </p:txBody>
          </p:sp>
        </p:grpSp>
      </p:grpSp>
      <p:grpSp>
        <p:nvGrpSpPr>
          <p:cNvPr id="19" name="Group 18"/>
          <p:cNvGrpSpPr/>
          <p:nvPr/>
        </p:nvGrpSpPr>
        <p:grpSpPr>
          <a:xfrm>
            <a:off x="8401546" y="3234551"/>
            <a:ext cx="2266454" cy="1802441"/>
            <a:chOff x="6877546" y="3234550"/>
            <a:chExt cx="2266454" cy="1802441"/>
          </a:xfrm>
        </p:grpSpPr>
        <p:sp>
          <p:nvSpPr>
            <p:cNvPr id="9" name="Rectangle 8"/>
            <p:cNvSpPr/>
            <p:nvPr/>
          </p:nvSpPr>
          <p:spPr>
            <a:xfrm>
              <a:off x="7597486" y="3234550"/>
              <a:ext cx="1474424" cy="315263"/>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877546" y="4667659"/>
              <a:ext cx="2266454" cy="369332"/>
            </a:xfrm>
            <a:prstGeom prst="rect">
              <a:avLst/>
            </a:prstGeom>
            <a:noFill/>
            <a:ln w="38100">
              <a:solidFill>
                <a:srgbClr val="7030A0"/>
              </a:solidFill>
            </a:ln>
          </p:spPr>
          <p:txBody>
            <a:bodyPr wrap="none" rtlCol="0">
              <a:spAutoFit/>
            </a:bodyPr>
            <a:lstStyle/>
            <a:p>
              <a:r>
                <a:rPr lang="en-US" dirty="0"/>
                <a:t>Important (memorize)</a:t>
              </a:r>
            </a:p>
          </p:txBody>
        </p:sp>
      </p:grpSp>
    </p:spTree>
    <p:extLst>
      <p:ext uri="{BB962C8B-B14F-4D97-AF65-F5344CB8AC3E}">
        <p14:creationId xmlns:p14="http://schemas.microsoft.com/office/powerpoint/2010/main" val="377304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SublessonB</a:t>
            </a:r>
            <a:r>
              <a:rPr lang="en-US" dirty="0" smtClean="0"/>
              <a:t> interactive job tasks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OK, now let’s queue up an interactive session and move over to the </a:t>
            </a:r>
            <a:r>
              <a:rPr lang="en-US" dirty="0" err="1" smtClean="0"/>
              <a:t>sublessonB</a:t>
            </a:r>
            <a:r>
              <a:rPr lang="en-US" dirty="0" smtClean="0"/>
              <a:t> folder for lecture2</a:t>
            </a:r>
          </a:p>
          <a:p>
            <a:endParaRPr lang="en-US" dirty="0"/>
          </a:p>
          <a:p>
            <a:endParaRPr lang="en-US" dirty="0" smtClean="0"/>
          </a:p>
          <a:p>
            <a:r>
              <a:rPr lang="en-US" dirty="0" smtClean="0"/>
              <a:t>And let’s run a task! I’d like you all to generate some statistics on a </a:t>
            </a:r>
            <a:r>
              <a:rPr lang="en-US" dirty="0" err="1" smtClean="0"/>
              <a:t>fastq</a:t>
            </a:r>
            <a:r>
              <a:rPr lang="en-US" dirty="0" smtClean="0"/>
              <a:t> file – this file contains DNA sequence reads from a real experiment! I want you to find out the longest sequence read length. First, we need to load python (more on this later): </a:t>
            </a:r>
          </a:p>
          <a:p>
            <a:endParaRPr lang="en-US" dirty="0"/>
          </a:p>
          <a:p>
            <a:r>
              <a:rPr lang="en-US" dirty="0" smtClean="0"/>
              <a:t>Now, “ls” the directory and take a look at the files there. There should be a “.</a:t>
            </a:r>
            <a:r>
              <a:rPr lang="en-US" dirty="0" err="1" smtClean="0"/>
              <a:t>py</a:t>
            </a:r>
            <a:r>
              <a:rPr lang="en-US" dirty="0" smtClean="0"/>
              <a:t>” file which is the script which will do the hard work! First,  use </a:t>
            </a:r>
            <a:r>
              <a:rPr lang="en-US" dirty="0" err="1" smtClean="0"/>
              <a:t>chmod</a:t>
            </a:r>
            <a:r>
              <a:rPr lang="en-US" dirty="0" smtClean="0"/>
              <a:t> to make it executable and then run it:</a:t>
            </a:r>
            <a:endParaRPr lang="en-US" dirty="0"/>
          </a:p>
        </p:txBody>
      </p:sp>
      <p:pic>
        <p:nvPicPr>
          <p:cNvPr id="4" name="Picture 3"/>
          <p:cNvPicPr>
            <a:picLocks noChangeAspect="1"/>
          </p:cNvPicPr>
          <p:nvPr/>
        </p:nvPicPr>
        <p:blipFill rotWithShape="1">
          <a:blip r:embed="rId2"/>
          <a:srcRect l="42272" b="70401"/>
          <a:stretch/>
        </p:blipFill>
        <p:spPr>
          <a:xfrm>
            <a:off x="2467912" y="2611097"/>
            <a:ext cx="6939324" cy="395340"/>
          </a:xfrm>
          <a:prstGeom prst="rect">
            <a:avLst/>
          </a:prstGeom>
        </p:spPr>
      </p:pic>
      <p:pic>
        <p:nvPicPr>
          <p:cNvPr id="5" name="Picture 4"/>
          <p:cNvPicPr>
            <a:picLocks noChangeAspect="1"/>
          </p:cNvPicPr>
          <p:nvPr/>
        </p:nvPicPr>
        <p:blipFill>
          <a:blip r:embed="rId3"/>
          <a:stretch>
            <a:fillRect/>
          </a:stretch>
        </p:blipFill>
        <p:spPr>
          <a:xfrm>
            <a:off x="4169345" y="4561609"/>
            <a:ext cx="3929936" cy="301337"/>
          </a:xfrm>
          <a:prstGeom prst="rect">
            <a:avLst/>
          </a:prstGeom>
        </p:spPr>
      </p:pic>
      <p:pic>
        <p:nvPicPr>
          <p:cNvPr id="6" name="Picture 5"/>
          <p:cNvPicPr>
            <a:picLocks noChangeAspect="1"/>
          </p:cNvPicPr>
          <p:nvPr/>
        </p:nvPicPr>
        <p:blipFill rotWithShape="1">
          <a:blip r:embed="rId4"/>
          <a:srcRect l="48517" t="1" r="20450" b="62821"/>
          <a:stretch/>
        </p:blipFill>
        <p:spPr>
          <a:xfrm>
            <a:off x="3880453" y="5984171"/>
            <a:ext cx="4114242" cy="385583"/>
          </a:xfrm>
          <a:prstGeom prst="rect">
            <a:avLst/>
          </a:prstGeom>
        </p:spPr>
      </p:pic>
    </p:spTree>
    <p:extLst>
      <p:ext uri="{BB962C8B-B14F-4D97-AF65-F5344CB8AC3E}">
        <p14:creationId xmlns:p14="http://schemas.microsoft.com/office/powerpoint/2010/main" val="278924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SublessonB</a:t>
            </a:r>
            <a:r>
              <a:rPr lang="en-US" dirty="0" smtClean="0"/>
              <a:t>: Calculate the statistics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When you ran the script, it gave you a usage statement! Take some time to read it and understand it. Basically, the arguments are written in STDOUT on the screen:</a:t>
            </a:r>
          </a:p>
          <a:p>
            <a:endParaRPr lang="en-US" dirty="0"/>
          </a:p>
          <a:p>
            <a:endParaRPr lang="en-US" dirty="0" smtClean="0"/>
          </a:p>
          <a:p>
            <a:r>
              <a:rPr lang="en-US" dirty="0" smtClean="0"/>
              <a:t>So, if you give a file to the –f argument, and specify an output file with the –o argument, you should get results! Let’s try this with the </a:t>
            </a:r>
            <a:r>
              <a:rPr lang="en-US" dirty="0" err="1" smtClean="0"/>
              <a:t>fastq</a:t>
            </a:r>
            <a:r>
              <a:rPr lang="en-US" dirty="0" smtClean="0"/>
              <a:t> file in that directory, shall we? </a:t>
            </a:r>
          </a:p>
          <a:p>
            <a:endParaRPr lang="en-US" dirty="0"/>
          </a:p>
          <a:p>
            <a:r>
              <a:rPr lang="en-US" dirty="0" smtClean="0"/>
              <a:t>The program also prints out some STDOUT for you to read! So, take a look and tell me what the length of the longest read in the file is!</a:t>
            </a:r>
            <a:endParaRPr lang="en-US" dirty="0"/>
          </a:p>
        </p:txBody>
      </p:sp>
      <p:pic>
        <p:nvPicPr>
          <p:cNvPr id="4" name="Picture 3"/>
          <p:cNvPicPr>
            <a:picLocks noChangeAspect="1"/>
          </p:cNvPicPr>
          <p:nvPr/>
        </p:nvPicPr>
        <p:blipFill>
          <a:blip r:embed="rId2"/>
          <a:stretch>
            <a:fillRect/>
          </a:stretch>
        </p:blipFill>
        <p:spPr>
          <a:xfrm>
            <a:off x="1952625" y="2895873"/>
            <a:ext cx="8401050" cy="657225"/>
          </a:xfrm>
          <a:prstGeom prst="rect">
            <a:avLst/>
          </a:prstGeom>
        </p:spPr>
      </p:pic>
      <p:pic>
        <p:nvPicPr>
          <p:cNvPr id="5" name="Picture 4"/>
          <p:cNvPicPr>
            <a:picLocks noChangeAspect="1"/>
          </p:cNvPicPr>
          <p:nvPr/>
        </p:nvPicPr>
        <p:blipFill rotWithShape="1">
          <a:blip r:embed="rId3"/>
          <a:srcRect t="1" b="17301"/>
          <a:stretch/>
        </p:blipFill>
        <p:spPr>
          <a:xfrm>
            <a:off x="1895475" y="4939701"/>
            <a:ext cx="8515350" cy="244187"/>
          </a:xfrm>
          <a:prstGeom prst="rect">
            <a:avLst/>
          </a:prstGeom>
        </p:spPr>
      </p:pic>
      <p:pic>
        <p:nvPicPr>
          <p:cNvPr id="6" name="Picture 5"/>
          <p:cNvPicPr>
            <a:picLocks noChangeAspect="1"/>
          </p:cNvPicPr>
          <p:nvPr/>
        </p:nvPicPr>
        <p:blipFill>
          <a:blip r:embed="rId4"/>
          <a:stretch>
            <a:fillRect/>
          </a:stretch>
        </p:blipFill>
        <p:spPr>
          <a:xfrm>
            <a:off x="3624263" y="6118875"/>
            <a:ext cx="4209783" cy="386050"/>
          </a:xfrm>
          <a:prstGeom prst="rect">
            <a:avLst/>
          </a:prstGeom>
        </p:spPr>
      </p:pic>
    </p:spTree>
    <p:extLst>
      <p:ext uri="{BB962C8B-B14F-4D97-AF65-F5344CB8AC3E}">
        <p14:creationId xmlns:p14="http://schemas.microsoft.com/office/powerpoint/2010/main" val="1826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SublessonC</a:t>
            </a:r>
            <a:r>
              <a:rPr lang="en-US" dirty="0" smtClean="0"/>
              <a:t>: Submitting batch jobs </a:t>
            </a:r>
            <a:r>
              <a:rPr lang="en-US" dirty="0" smtClean="0"/>
              <a:t>on SLURM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Interactive jobs are great for daily work, but sometimes you have a pipeline or program that does not require your direct input.</a:t>
            </a:r>
          </a:p>
          <a:p>
            <a:endParaRPr lang="en-US" dirty="0"/>
          </a:p>
          <a:p>
            <a:r>
              <a:rPr lang="en-US" dirty="0" smtClean="0"/>
              <a:t>In order to take care of those tasks,  </a:t>
            </a:r>
            <a:r>
              <a:rPr lang="en-US" dirty="0" err="1" smtClean="0"/>
              <a:t>Slurm</a:t>
            </a:r>
            <a:r>
              <a:rPr lang="en-US" dirty="0" smtClean="0"/>
              <a:t> allows you to run </a:t>
            </a:r>
            <a:r>
              <a:rPr lang="en-US" dirty="0" smtClean="0">
                <a:solidFill>
                  <a:srgbClr val="FF0000"/>
                </a:solidFill>
              </a:rPr>
              <a:t>batch</a:t>
            </a:r>
            <a:r>
              <a:rPr lang="en-US" dirty="0" smtClean="0"/>
              <a:t> jobs which run in the background. Let’s first move to the </a:t>
            </a:r>
            <a:r>
              <a:rPr lang="en-US" dirty="0" smtClean="0"/>
              <a:t>lesson2/</a:t>
            </a:r>
            <a:r>
              <a:rPr lang="en-US" dirty="0" err="1" smtClean="0"/>
              <a:t>sublessonC</a:t>
            </a:r>
            <a:r>
              <a:rPr lang="en-US" dirty="0" smtClean="0"/>
              <a:t> </a:t>
            </a:r>
            <a:r>
              <a:rPr lang="en-US" dirty="0" smtClean="0"/>
              <a:t>folder in this lecture and try our hands with this.</a:t>
            </a:r>
          </a:p>
          <a:p>
            <a:endParaRPr lang="en-US" dirty="0"/>
          </a:p>
          <a:p>
            <a:endParaRPr lang="en-US" dirty="0" smtClean="0"/>
          </a:p>
          <a:p>
            <a:r>
              <a:rPr lang="en-US" dirty="0" smtClean="0"/>
              <a:t>In the folder, you will see two files. The “.</a:t>
            </a:r>
            <a:r>
              <a:rPr lang="en-US" dirty="0" err="1" smtClean="0"/>
              <a:t>sh</a:t>
            </a:r>
            <a:r>
              <a:rPr lang="en-US" dirty="0" smtClean="0"/>
              <a:t>” file is your batch script and the “</a:t>
            </a:r>
            <a:r>
              <a:rPr lang="en-US" dirty="0" err="1" smtClean="0"/>
              <a:t>newassembly.fasta</a:t>
            </a:r>
            <a:r>
              <a:rPr lang="en-US" dirty="0" smtClean="0"/>
              <a:t>” file is the file that you will work on.  In order to submit a batch job, you will use “</a:t>
            </a:r>
            <a:r>
              <a:rPr lang="en-US" dirty="0" err="1" smtClean="0">
                <a:solidFill>
                  <a:srgbClr val="0070C0"/>
                </a:solidFill>
              </a:rPr>
              <a:t>sbatch</a:t>
            </a:r>
            <a:r>
              <a:rPr lang="en-US" dirty="0" smtClean="0"/>
              <a:t>” as follows:</a:t>
            </a:r>
            <a:endParaRPr lang="en-US" dirty="0"/>
          </a:p>
        </p:txBody>
      </p:sp>
      <p:pic>
        <p:nvPicPr>
          <p:cNvPr id="4" name="Picture 3"/>
          <p:cNvPicPr>
            <a:picLocks noChangeAspect="1"/>
          </p:cNvPicPr>
          <p:nvPr/>
        </p:nvPicPr>
        <p:blipFill>
          <a:blip r:embed="rId2"/>
          <a:stretch>
            <a:fillRect/>
          </a:stretch>
        </p:blipFill>
        <p:spPr>
          <a:xfrm>
            <a:off x="1790967" y="6178011"/>
            <a:ext cx="8610061" cy="267777"/>
          </a:xfrm>
          <a:prstGeom prst="rect">
            <a:avLst/>
          </a:prstGeom>
        </p:spPr>
      </p:pic>
      <p:pic>
        <p:nvPicPr>
          <p:cNvPr id="5" name="Picture 4"/>
          <p:cNvPicPr>
            <a:picLocks noChangeAspect="1"/>
          </p:cNvPicPr>
          <p:nvPr/>
        </p:nvPicPr>
        <p:blipFill>
          <a:blip r:embed="rId3"/>
          <a:stretch>
            <a:fillRect/>
          </a:stretch>
        </p:blipFill>
        <p:spPr>
          <a:xfrm>
            <a:off x="3805236" y="4190142"/>
            <a:ext cx="4581525" cy="476250"/>
          </a:xfrm>
          <a:prstGeom prst="rect">
            <a:avLst/>
          </a:prstGeom>
        </p:spPr>
      </p:pic>
    </p:spTree>
    <p:extLst>
      <p:ext uri="{BB962C8B-B14F-4D97-AF65-F5344CB8AC3E}">
        <p14:creationId xmlns:p14="http://schemas.microsoft.com/office/powerpoint/2010/main" val="2678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SublessonC</a:t>
            </a:r>
            <a:r>
              <a:rPr lang="en-US" dirty="0" smtClean="0"/>
              <a:t>: viewing what’s going on</a:t>
            </a:r>
            <a:endParaRPr lang="en-US" dirty="0"/>
          </a:p>
        </p:txBody>
      </p:sp>
      <p:sp>
        <p:nvSpPr>
          <p:cNvPr id="3" name="Content Placeholder 2"/>
          <p:cNvSpPr>
            <a:spLocks noGrp="1"/>
          </p:cNvSpPr>
          <p:nvPr>
            <p:ph idx="1"/>
          </p:nvPr>
        </p:nvSpPr>
        <p:spPr>
          <a:xfrm>
            <a:off x="1011115" y="1551710"/>
            <a:ext cx="10454054" cy="5306291"/>
          </a:xfrm>
        </p:spPr>
        <p:txBody>
          <a:bodyPr>
            <a:normAutofit fontScale="92500" lnSpcReduction="10000"/>
          </a:bodyPr>
          <a:lstStyle/>
          <a:p>
            <a:r>
              <a:rPr lang="en-US" dirty="0" smtClean="0"/>
              <a:t>Now that you’ve submitted the job, let’s see </a:t>
            </a:r>
            <a:r>
              <a:rPr lang="en-US" dirty="0" err="1" smtClean="0"/>
              <a:t>whats</a:t>
            </a:r>
            <a:r>
              <a:rPr lang="en-US" dirty="0" smtClean="0"/>
              <a:t> happening. Remember how we can view currently running tasks with “</a:t>
            </a:r>
            <a:r>
              <a:rPr lang="en-US" dirty="0" err="1" smtClean="0">
                <a:solidFill>
                  <a:srgbClr val="0070C0"/>
                </a:solidFill>
              </a:rPr>
              <a:t>squeue</a:t>
            </a:r>
            <a:r>
              <a:rPr lang="en-US" dirty="0" smtClean="0"/>
              <a:t>”? Well, we can specify that we only want to view only our tasks with the –u argument: </a:t>
            </a:r>
          </a:p>
          <a:p>
            <a:endParaRPr lang="en-US" dirty="0"/>
          </a:p>
          <a:p>
            <a:endParaRPr lang="en-US" dirty="0" smtClean="0"/>
          </a:p>
          <a:p>
            <a:endParaRPr lang="en-US" dirty="0"/>
          </a:p>
          <a:p>
            <a:endParaRPr lang="en-US" dirty="0" smtClean="0"/>
          </a:p>
          <a:p>
            <a:r>
              <a:rPr lang="en-US" dirty="0" smtClean="0"/>
              <a:t>Well now, fancy that! Our job is running! Note the “</a:t>
            </a:r>
            <a:r>
              <a:rPr lang="en-US" dirty="0" smtClean="0">
                <a:solidFill>
                  <a:srgbClr val="FF0000"/>
                </a:solidFill>
              </a:rPr>
              <a:t>JOBID</a:t>
            </a:r>
            <a:r>
              <a:rPr lang="en-US" dirty="0" smtClean="0"/>
              <a:t>” number – this is a unique value for our particular task. Do an “ls” in the directory and you should notice a new file:</a:t>
            </a:r>
          </a:p>
          <a:p>
            <a:endParaRPr lang="en-US" dirty="0"/>
          </a:p>
          <a:p>
            <a:r>
              <a:rPr lang="en-US" dirty="0" smtClean="0"/>
              <a:t>Your file will have your unique </a:t>
            </a:r>
            <a:r>
              <a:rPr lang="en-US" dirty="0" smtClean="0">
                <a:solidFill>
                  <a:srgbClr val="FF0000"/>
                </a:solidFill>
              </a:rPr>
              <a:t>JOBID</a:t>
            </a:r>
            <a:r>
              <a:rPr lang="en-US" dirty="0" smtClean="0"/>
              <a:t> instead of the one listed above. This is the STDOUT and STDERR of your job! Saved as a file automatically!</a:t>
            </a:r>
            <a:endParaRPr lang="en-US" dirty="0"/>
          </a:p>
        </p:txBody>
      </p:sp>
      <p:pic>
        <p:nvPicPr>
          <p:cNvPr id="4" name="Picture 3"/>
          <p:cNvPicPr>
            <a:picLocks noChangeAspect="1"/>
          </p:cNvPicPr>
          <p:nvPr/>
        </p:nvPicPr>
        <p:blipFill>
          <a:blip r:embed="rId2"/>
          <a:stretch>
            <a:fillRect/>
          </a:stretch>
        </p:blipFill>
        <p:spPr>
          <a:xfrm>
            <a:off x="3856009" y="2978722"/>
            <a:ext cx="4192616" cy="333807"/>
          </a:xfrm>
          <a:prstGeom prst="rect">
            <a:avLst/>
          </a:prstGeom>
        </p:spPr>
      </p:pic>
      <p:grpSp>
        <p:nvGrpSpPr>
          <p:cNvPr id="7" name="Group 6"/>
          <p:cNvGrpSpPr/>
          <p:nvPr/>
        </p:nvGrpSpPr>
        <p:grpSpPr>
          <a:xfrm>
            <a:off x="1975572" y="3502743"/>
            <a:ext cx="8296275" cy="516801"/>
            <a:chOff x="423862" y="3932239"/>
            <a:chExt cx="8296275" cy="516801"/>
          </a:xfrm>
        </p:grpSpPr>
        <p:pic>
          <p:nvPicPr>
            <p:cNvPr id="5" name="Picture 4"/>
            <p:cNvPicPr>
              <a:picLocks noChangeAspect="1"/>
            </p:cNvPicPr>
            <p:nvPr/>
          </p:nvPicPr>
          <p:blipFill>
            <a:blip r:embed="rId3"/>
            <a:stretch>
              <a:fillRect/>
            </a:stretch>
          </p:blipFill>
          <p:spPr>
            <a:xfrm>
              <a:off x="423862" y="4182340"/>
              <a:ext cx="8296275" cy="266700"/>
            </a:xfrm>
            <a:prstGeom prst="rect">
              <a:avLst/>
            </a:prstGeom>
          </p:spPr>
        </p:pic>
        <p:pic>
          <p:nvPicPr>
            <p:cNvPr id="6" name="Picture 5"/>
            <p:cNvPicPr>
              <a:picLocks noChangeAspect="1"/>
            </p:cNvPicPr>
            <p:nvPr/>
          </p:nvPicPr>
          <p:blipFill rotWithShape="1">
            <a:blip r:embed="rId4"/>
            <a:srcRect r="1076" b="11870"/>
            <a:stretch/>
          </p:blipFill>
          <p:spPr>
            <a:xfrm>
              <a:off x="456016" y="3932239"/>
              <a:ext cx="8244639" cy="251834"/>
            </a:xfrm>
            <a:prstGeom prst="rect">
              <a:avLst/>
            </a:prstGeom>
          </p:spPr>
        </p:pic>
      </p:grpSp>
      <p:pic>
        <p:nvPicPr>
          <p:cNvPr id="8" name="Picture 7"/>
          <p:cNvPicPr>
            <a:picLocks noChangeAspect="1"/>
          </p:cNvPicPr>
          <p:nvPr/>
        </p:nvPicPr>
        <p:blipFill>
          <a:blip r:embed="rId5"/>
          <a:stretch>
            <a:fillRect/>
          </a:stretch>
        </p:blipFill>
        <p:spPr>
          <a:xfrm>
            <a:off x="4609941" y="5407927"/>
            <a:ext cx="2684752" cy="317409"/>
          </a:xfrm>
          <a:prstGeom prst="rect">
            <a:avLst/>
          </a:prstGeom>
        </p:spPr>
      </p:pic>
    </p:spTree>
    <p:extLst>
      <p:ext uri="{BB962C8B-B14F-4D97-AF65-F5344CB8AC3E}">
        <p14:creationId xmlns:p14="http://schemas.microsoft.com/office/powerpoint/2010/main" val="339481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SublessonC</a:t>
            </a:r>
            <a:r>
              <a:rPr lang="en-US" dirty="0" smtClean="0"/>
              <a:t>: the aftermath</a:t>
            </a:r>
            <a:endParaRPr lang="en-US" dirty="0"/>
          </a:p>
        </p:txBody>
      </p:sp>
      <p:sp>
        <p:nvSpPr>
          <p:cNvPr id="3" name="Content Placeholder 2"/>
          <p:cNvSpPr>
            <a:spLocks noGrp="1"/>
          </p:cNvSpPr>
          <p:nvPr>
            <p:ph idx="1"/>
          </p:nvPr>
        </p:nvSpPr>
        <p:spPr/>
        <p:txBody>
          <a:bodyPr>
            <a:normAutofit fontScale="92500"/>
          </a:bodyPr>
          <a:lstStyle/>
          <a:p>
            <a:r>
              <a:rPr lang="en-US" dirty="0" smtClean="0"/>
              <a:t>OK, let’s wait until your job finishes. After it’s done you should have all of your output in your “</a:t>
            </a:r>
            <a:r>
              <a:rPr lang="en-US" dirty="0" err="1" smtClean="0"/>
              <a:t>slurm-xxxxx.out</a:t>
            </a:r>
            <a:r>
              <a:rPr lang="en-US" dirty="0" smtClean="0"/>
              <a:t>” file. Use cat to view the file!</a:t>
            </a:r>
          </a:p>
          <a:p>
            <a:endParaRPr lang="en-US" dirty="0"/>
          </a:p>
          <a:p>
            <a:r>
              <a:rPr lang="en-US" dirty="0" smtClean="0"/>
              <a:t>So this is important: any STDOUT or STDERR from your program will be located in this file! You can specify a different name in the file using the </a:t>
            </a:r>
            <a:r>
              <a:rPr lang="en-US" dirty="0" err="1" smtClean="0"/>
              <a:t>sbatch</a:t>
            </a:r>
            <a:r>
              <a:rPr lang="en-US" dirty="0" smtClean="0"/>
              <a:t> “-o” argument (for STDOUT and STDERR) and “-e” (for STDERR only – separates STDOUT from STDERR if used). </a:t>
            </a:r>
          </a:p>
          <a:p>
            <a:endParaRPr lang="en-US" dirty="0"/>
          </a:p>
          <a:p>
            <a:r>
              <a:rPr lang="en-US" dirty="0" smtClean="0"/>
              <a:t>Now, having run both interactive and non-interactive (batch) jobs, why would you use one or the other?</a:t>
            </a:r>
            <a:endParaRPr lang="en-US" dirty="0"/>
          </a:p>
        </p:txBody>
      </p:sp>
    </p:spTree>
    <p:extLst>
      <p:ext uri="{BB962C8B-B14F-4D97-AF65-F5344CB8AC3E}">
        <p14:creationId xmlns:p14="http://schemas.microsoft.com/office/powerpoint/2010/main" val="412641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know what resources to set for your jobs?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is the million dollar question! In a nutshell – you learn this through experience.</a:t>
            </a:r>
          </a:p>
          <a:p>
            <a:endParaRPr lang="en-US" dirty="0"/>
          </a:p>
          <a:p>
            <a:r>
              <a:rPr lang="en-US" dirty="0" smtClean="0"/>
              <a:t>Some tricks of the trade:</a:t>
            </a:r>
          </a:p>
          <a:p>
            <a:pPr lvl="1"/>
            <a:r>
              <a:rPr lang="en-US" dirty="0" smtClean="0"/>
              <a:t>Unless you are using something with “MPI” instructions, you will use 1 node. </a:t>
            </a:r>
          </a:p>
          <a:p>
            <a:pPr lvl="1"/>
            <a:r>
              <a:rPr lang="en-US" dirty="0" smtClean="0"/>
              <a:t>If you are using more than one processor, typically you will set more than one </a:t>
            </a:r>
            <a:r>
              <a:rPr lang="en-US" dirty="0" err="1" smtClean="0"/>
              <a:t>ntasks</a:t>
            </a:r>
            <a:r>
              <a:rPr lang="en-US" dirty="0" smtClean="0"/>
              <a:t>-per-node value. </a:t>
            </a:r>
          </a:p>
          <a:p>
            <a:pPr lvl="1"/>
            <a:r>
              <a:rPr lang="en-US" dirty="0" smtClean="0"/>
              <a:t>Mem (RAM) is more tricky – this setting depends on the program, your data and what you expect your output to eventually be. Some programs will give you advice on this. Even the best of us allocate more RAM than needed for jobs. </a:t>
            </a:r>
          </a:p>
          <a:p>
            <a:pPr lvl="1"/>
            <a:endParaRPr lang="en-US" dirty="0"/>
          </a:p>
          <a:p>
            <a:r>
              <a:rPr lang="en-US" dirty="0" smtClean="0"/>
              <a:t>I have a secret weapon that will help you monitor your jobs and see how much memory they actually use. Use this weapon wisely!</a:t>
            </a:r>
            <a:endParaRPr lang="en-US" dirty="0"/>
          </a:p>
        </p:txBody>
      </p:sp>
      <p:pic>
        <p:nvPicPr>
          <p:cNvPr id="5" name="Picture 4"/>
          <p:cNvPicPr>
            <a:picLocks noChangeAspect="1"/>
          </p:cNvPicPr>
          <p:nvPr/>
        </p:nvPicPr>
        <p:blipFill>
          <a:blip r:embed="rId2"/>
          <a:stretch>
            <a:fillRect/>
          </a:stretch>
        </p:blipFill>
        <p:spPr>
          <a:xfrm>
            <a:off x="645135" y="6102716"/>
            <a:ext cx="11188635" cy="418367"/>
          </a:xfrm>
          <a:prstGeom prst="rect">
            <a:avLst/>
          </a:prstGeom>
        </p:spPr>
      </p:pic>
    </p:spTree>
    <p:extLst>
      <p:ext uri="{BB962C8B-B14F-4D97-AF65-F5344CB8AC3E}">
        <p14:creationId xmlns:p14="http://schemas.microsoft.com/office/powerpoint/2010/main" val="52626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and more learning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You’ve now written and submitted your first shell script! Congratulations! If you submit enough of them, your reward will be to get a survey from the </a:t>
            </a:r>
            <a:r>
              <a:rPr lang="en-US" dirty="0" err="1" smtClean="0"/>
              <a:t>hpc</a:t>
            </a:r>
            <a:r>
              <a:rPr lang="en-US" dirty="0" smtClean="0"/>
              <a:t> administration </a:t>
            </a:r>
            <a:r>
              <a:rPr lang="en-US" dirty="0" smtClean="0"/>
              <a:t>team </a:t>
            </a:r>
            <a:r>
              <a:rPr lang="en-US" dirty="0" smtClean="0"/>
              <a:t>(probably berating you! Yay!)</a:t>
            </a:r>
            <a:endParaRPr lang="en-US" dirty="0" smtClean="0"/>
          </a:p>
          <a:p>
            <a:endParaRPr lang="en-US" dirty="0"/>
          </a:p>
          <a:p>
            <a:r>
              <a:rPr lang="en-US" dirty="0" smtClean="0"/>
              <a:t>Using that template </a:t>
            </a:r>
            <a:r>
              <a:rPr lang="en-US" dirty="0" err="1" smtClean="0"/>
              <a:t>slurm</a:t>
            </a:r>
            <a:r>
              <a:rPr lang="en-US" dirty="0" smtClean="0"/>
              <a:t> script, you should have the basics down to run your own scripts. Your imagination is the limit! To start you out, I have packaged several example scripts. Many won’t work without tinkering! But these should give you a good idea of the types of things that you can package into shell scripts. To get them: </a:t>
            </a:r>
          </a:p>
          <a:p>
            <a:endParaRPr lang="en-US" dirty="0"/>
          </a:p>
          <a:p>
            <a:endParaRPr lang="en-US" dirty="0" smtClean="0"/>
          </a:p>
          <a:p>
            <a:r>
              <a:rPr lang="en-US" dirty="0" smtClean="0"/>
              <a:t>Always, always practice and try to learn new things! Most of my </a:t>
            </a:r>
            <a:r>
              <a:rPr lang="en-US" dirty="0" err="1" smtClean="0"/>
              <a:t>slurm</a:t>
            </a:r>
            <a:r>
              <a:rPr lang="en-US" dirty="0" smtClean="0"/>
              <a:t> scripts are based on examples learned from others!</a:t>
            </a:r>
            <a:endParaRPr lang="en-US" dirty="0"/>
          </a:p>
        </p:txBody>
      </p:sp>
      <p:sp>
        <p:nvSpPr>
          <p:cNvPr id="4" name="Rectangle 3"/>
          <p:cNvSpPr/>
          <p:nvPr/>
        </p:nvSpPr>
        <p:spPr>
          <a:xfrm>
            <a:off x="905608" y="4881881"/>
            <a:ext cx="10682653" cy="461665"/>
          </a:xfrm>
          <a:prstGeom prst="rect">
            <a:avLst/>
          </a:prstGeom>
        </p:spPr>
        <p:txBody>
          <a:bodyPr wrap="square">
            <a:spAutoFit/>
          </a:bodyPr>
          <a:lstStyle/>
          <a:p>
            <a:r>
              <a:rPr lang="en-US" sz="2400" dirty="0">
                <a:solidFill>
                  <a:srgbClr val="0070C0"/>
                </a:solidFill>
              </a:rPr>
              <a:t>https://drive.google.com/open?id=1qnJLVC-npOUZK8p432o_1GsEDEahKscQ</a:t>
            </a:r>
          </a:p>
        </p:txBody>
      </p:sp>
    </p:spTree>
    <p:extLst>
      <p:ext uri="{BB962C8B-B14F-4D97-AF65-F5344CB8AC3E}">
        <p14:creationId xmlns:p14="http://schemas.microsoft.com/office/powerpoint/2010/main" val="423426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structure and format</a:t>
            </a:r>
            <a:endParaRPr lang="en-US" dirty="0"/>
          </a:p>
        </p:txBody>
      </p:sp>
      <p:sp>
        <p:nvSpPr>
          <p:cNvPr id="3" name="Content Placeholder 2"/>
          <p:cNvSpPr>
            <a:spLocks noGrp="1"/>
          </p:cNvSpPr>
          <p:nvPr>
            <p:ph idx="1"/>
          </p:nvPr>
        </p:nvSpPr>
        <p:spPr>
          <a:xfrm>
            <a:off x="838200" y="1546088"/>
            <a:ext cx="10515600" cy="4351338"/>
          </a:xfrm>
        </p:spPr>
        <p:txBody>
          <a:bodyPr>
            <a:normAutofit fontScale="92500" lnSpcReduction="20000"/>
          </a:bodyPr>
          <a:lstStyle/>
          <a:p>
            <a:r>
              <a:rPr lang="en-US" dirty="0" smtClean="0"/>
              <a:t>So you may have seen a huge ton of things printed to STDOUT! There’s allot of stuff working behind the scenes in your user experience. </a:t>
            </a:r>
          </a:p>
          <a:p>
            <a:endParaRPr lang="en-US" dirty="0"/>
          </a:p>
          <a:p>
            <a:r>
              <a:rPr lang="en-US" dirty="0" smtClean="0"/>
              <a:t>All of the components of your user experience are stored in things called “Environmental Variables.” These were all printed out in the stream of stuff that you just saw!</a:t>
            </a:r>
          </a:p>
          <a:p>
            <a:endParaRPr lang="en-US" dirty="0"/>
          </a:p>
          <a:p>
            <a:r>
              <a:rPr lang="en-US" dirty="0" smtClean="0"/>
              <a:t>You can define “regular variables” yourself as well! All that you have to type is the name of the variable you want to use, followed by the equals sign. The equals sign is called the “assignment operator.” To print the contents of the variable, you must add the “$” prefix. Type this, and then echo it to output! Which one printed the contents of the variable?</a:t>
            </a:r>
            <a:endParaRPr lang="en-US" dirty="0"/>
          </a:p>
        </p:txBody>
      </p:sp>
      <p:pic>
        <p:nvPicPr>
          <p:cNvPr id="4" name="Picture 3"/>
          <p:cNvPicPr>
            <a:picLocks noChangeAspect="1"/>
          </p:cNvPicPr>
          <p:nvPr/>
        </p:nvPicPr>
        <p:blipFill>
          <a:blip r:embed="rId2"/>
          <a:stretch>
            <a:fillRect/>
          </a:stretch>
        </p:blipFill>
        <p:spPr>
          <a:xfrm>
            <a:off x="4352191" y="5519149"/>
            <a:ext cx="2979281" cy="419617"/>
          </a:xfrm>
          <a:prstGeom prst="rect">
            <a:avLst/>
          </a:prstGeom>
        </p:spPr>
      </p:pic>
      <p:grpSp>
        <p:nvGrpSpPr>
          <p:cNvPr id="11" name="Group 10"/>
          <p:cNvGrpSpPr/>
          <p:nvPr/>
        </p:nvGrpSpPr>
        <p:grpSpPr>
          <a:xfrm>
            <a:off x="2280138" y="6214029"/>
            <a:ext cx="7759212" cy="401598"/>
            <a:chOff x="756138" y="6214029"/>
            <a:chExt cx="7759212" cy="401598"/>
          </a:xfrm>
        </p:grpSpPr>
        <p:pic>
          <p:nvPicPr>
            <p:cNvPr id="5" name="Picture 4"/>
            <p:cNvPicPr>
              <a:picLocks noChangeAspect="1"/>
            </p:cNvPicPr>
            <p:nvPr/>
          </p:nvPicPr>
          <p:blipFill>
            <a:blip r:embed="rId3"/>
            <a:stretch>
              <a:fillRect/>
            </a:stretch>
          </p:blipFill>
          <p:spPr>
            <a:xfrm>
              <a:off x="1207476" y="6311899"/>
              <a:ext cx="1752600" cy="238125"/>
            </a:xfrm>
            <a:prstGeom prst="rect">
              <a:avLst/>
            </a:prstGeom>
          </p:spPr>
        </p:pic>
        <p:pic>
          <p:nvPicPr>
            <p:cNvPr id="6" name="Picture 5"/>
            <p:cNvPicPr>
              <a:picLocks noChangeAspect="1"/>
            </p:cNvPicPr>
            <p:nvPr/>
          </p:nvPicPr>
          <p:blipFill>
            <a:blip r:embed="rId4"/>
            <a:stretch>
              <a:fillRect/>
            </a:stretch>
          </p:blipFill>
          <p:spPr>
            <a:xfrm>
              <a:off x="3685076" y="6297611"/>
              <a:ext cx="1914525" cy="266700"/>
            </a:xfrm>
            <a:prstGeom prst="rect">
              <a:avLst/>
            </a:prstGeom>
          </p:spPr>
        </p:pic>
        <p:pic>
          <p:nvPicPr>
            <p:cNvPr id="7" name="Picture 6"/>
            <p:cNvPicPr>
              <a:picLocks noChangeAspect="1"/>
            </p:cNvPicPr>
            <p:nvPr/>
          </p:nvPicPr>
          <p:blipFill>
            <a:blip r:embed="rId5"/>
            <a:stretch>
              <a:fillRect/>
            </a:stretch>
          </p:blipFill>
          <p:spPr>
            <a:xfrm>
              <a:off x="6381750" y="6278561"/>
              <a:ext cx="2133600" cy="304800"/>
            </a:xfrm>
            <a:prstGeom prst="rect">
              <a:avLst/>
            </a:prstGeom>
          </p:spPr>
        </p:pic>
        <p:sp>
          <p:nvSpPr>
            <p:cNvPr id="8" name="TextBox 7"/>
            <p:cNvSpPr txBox="1"/>
            <p:nvPr/>
          </p:nvSpPr>
          <p:spPr>
            <a:xfrm>
              <a:off x="756138" y="6214029"/>
              <a:ext cx="317716" cy="369332"/>
            </a:xfrm>
            <a:prstGeom prst="rect">
              <a:avLst/>
            </a:prstGeom>
            <a:noFill/>
          </p:spPr>
          <p:txBody>
            <a:bodyPr wrap="none" rtlCol="0">
              <a:spAutoFit/>
            </a:bodyPr>
            <a:lstStyle/>
            <a:p>
              <a:r>
                <a:rPr lang="en-US" dirty="0"/>
                <a:t>A</a:t>
              </a:r>
            </a:p>
          </p:txBody>
        </p:sp>
        <p:sp>
          <p:nvSpPr>
            <p:cNvPr id="9" name="TextBox 8"/>
            <p:cNvSpPr txBox="1"/>
            <p:nvPr/>
          </p:nvSpPr>
          <p:spPr>
            <a:xfrm>
              <a:off x="3251228" y="6246295"/>
              <a:ext cx="317716" cy="369332"/>
            </a:xfrm>
            <a:prstGeom prst="rect">
              <a:avLst/>
            </a:prstGeom>
            <a:noFill/>
          </p:spPr>
          <p:txBody>
            <a:bodyPr wrap="none" rtlCol="0">
              <a:spAutoFit/>
            </a:bodyPr>
            <a:lstStyle/>
            <a:p>
              <a:r>
                <a:rPr lang="en-US" dirty="0"/>
                <a:t>B</a:t>
              </a:r>
            </a:p>
          </p:txBody>
        </p:sp>
        <p:sp>
          <p:nvSpPr>
            <p:cNvPr id="10" name="TextBox 9"/>
            <p:cNvSpPr txBox="1"/>
            <p:nvPr/>
          </p:nvSpPr>
          <p:spPr>
            <a:xfrm>
              <a:off x="5981699" y="6229509"/>
              <a:ext cx="317716" cy="369332"/>
            </a:xfrm>
            <a:prstGeom prst="rect">
              <a:avLst/>
            </a:prstGeom>
            <a:noFill/>
          </p:spPr>
          <p:txBody>
            <a:bodyPr wrap="none" rtlCol="0">
              <a:spAutoFit/>
            </a:bodyPr>
            <a:lstStyle/>
            <a:p>
              <a:r>
                <a:rPr lang="en-US" dirty="0"/>
                <a:t>C</a:t>
              </a:r>
            </a:p>
          </p:txBody>
        </p:sp>
      </p:grpSp>
    </p:spTree>
    <p:extLst>
      <p:ext uri="{BB962C8B-B14F-4D97-AF65-F5344CB8AC3E}">
        <p14:creationId xmlns:p14="http://schemas.microsoft.com/office/powerpoint/2010/main" val="196267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100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a:t>
            </a:r>
            <a:r>
              <a:rPr lang="en-US" dirty="0" smtClean="0">
                <a:solidFill>
                  <a:srgbClr val="FF0000"/>
                </a:solidFill>
              </a:rPr>
              <a:t>PATH</a:t>
            </a:r>
            <a:r>
              <a:rPr lang="en-US" dirty="0" smtClean="0"/>
              <a:t> – the location of frequently used executables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Having learned this, I want to introduce you to “</a:t>
            </a:r>
            <a:r>
              <a:rPr lang="en-US" dirty="0" smtClean="0">
                <a:solidFill>
                  <a:srgbClr val="FF0000"/>
                </a:solidFill>
              </a:rPr>
              <a:t>$PATH</a:t>
            </a:r>
            <a:r>
              <a:rPr lang="en-US" dirty="0" smtClean="0"/>
              <a:t>” which is the most important environmental variable. The “$PATH” variable holds a colon delimited list of the locations of all executables on the system that are available to you. Type this to see your current $PATH:</a:t>
            </a:r>
          </a:p>
          <a:p>
            <a:endParaRPr lang="en-US" dirty="0" smtClean="0"/>
          </a:p>
          <a:p>
            <a:r>
              <a:rPr lang="en-US" dirty="0" smtClean="0"/>
              <a:t>All of the commands you’ve been using (even “ls”!) are located on your $PATH! Type this, and check it with the list from your $PATH!</a:t>
            </a:r>
            <a:endParaRPr lang="en-US" dirty="0"/>
          </a:p>
          <a:p>
            <a:endParaRPr lang="en-US" dirty="0"/>
          </a:p>
          <a:p>
            <a:r>
              <a:rPr lang="en-US" dirty="0" smtClean="0"/>
              <a:t>If you want to change your $PATH (</a:t>
            </a:r>
            <a:r>
              <a:rPr lang="en-US" dirty="0" err="1" smtClean="0"/>
              <a:t>ie</a:t>
            </a:r>
            <a:r>
              <a:rPr lang="en-US" dirty="0" smtClean="0"/>
              <a:t>. Add some cool scripts to the list!) then you use the export command. But be careful doing this! If you erase your path, you won’t be able to use any commands until you logout and log back in!</a:t>
            </a:r>
            <a:endParaRPr lang="en-US" dirty="0"/>
          </a:p>
        </p:txBody>
      </p:sp>
      <p:pic>
        <p:nvPicPr>
          <p:cNvPr id="4" name="Picture 3"/>
          <p:cNvPicPr>
            <a:picLocks noChangeAspect="1"/>
          </p:cNvPicPr>
          <p:nvPr/>
        </p:nvPicPr>
        <p:blipFill>
          <a:blip r:embed="rId2"/>
          <a:stretch>
            <a:fillRect/>
          </a:stretch>
        </p:blipFill>
        <p:spPr>
          <a:xfrm>
            <a:off x="4951902" y="3124567"/>
            <a:ext cx="1514475" cy="257175"/>
          </a:xfrm>
          <a:prstGeom prst="rect">
            <a:avLst/>
          </a:prstGeom>
        </p:spPr>
      </p:pic>
      <p:pic>
        <p:nvPicPr>
          <p:cNvPr id="5" name="Picture 4"/>
          <p:cNvPicPr>
            <a:picLocks noChangeAspect="1"/>
          </p:cNvPicPr>
          <p:nvPr/>
        </p:nvPicPr>
        <p:blipFill>
          <a:blip r:embed="rId3"/>
          <a:stretch>
            <a:fillRect/>
          </a:stretch>
        </p:blipFill>
        <p:spPr>
          <a:xfrm>
            <a:off x="5218602" y="4171584"/>
            <a:ext cx="1247775" cy="238125"/>
          </a:xfrm>
          <a:prstGeom prst="rect">
            <a:avLst/>
          </a:prstGeom>
        </p:spPr>
      </p:pic>
      <p:pic>
        <p:nvPicPr>
          <p:cNvPr id="6" name="Picture 5"/>
          <p:cNvPicPr>
            <a:picLocks noChangeAspect="1"/>
          </p:cNvPicPr>
          <p:nvPr/>
        </p:nvPicPr>
        <p:blipFill>
          <a:blip r:embed="rId4"/>
          <a:stretch>
            <a:fillRect/>
          </a:stretch>
        </p:blipFill>
        <p:spPr>
          <a:xfrm>
            <a:off x="3451647" y="5758962"/>
            <a:ext cx="5415395" cy="268532"/>
          </a:xfrm>
          <a:prstGeom prst="rect">
            <a:avLst/>
          </a:prstGeom>
        </p:spPr>
      </p:pic>
    </p:spTree>
    <p:extLst>
      <p:ext uri="{BB962C8B-B14F-4D97-AF65-F5344CB8AC3E}">
        <p14:creationId xmlns:p14="http://schemas.microsoft.com/office/powerpoint/2010/main" val="176214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test this out</a:t>
            </a:r>
            <a:endParaRPr lang="en-US" dirty="0"/>
          </a:p>
        </p:txBody>
      </p:sp>
      <p:sp>
        <p:nvSpPr>
          <p:cNvPr id="3" name="Content Placeholder 2"/>
          <p:cNvSpPr>
            <a:spLocks noGrp="1"/>
          </p:cNvSpPr>
          <p:nvPr>
            <p:ph idx="1"/>
          </p:nvPr>
        </p:nvSpPr>
        <p:spPr/>
        <p:txBody>
          <a:bodyPr>
            <a:normAutofit/>
          </a:bodyPr>
          <a:lstStyle/>
          <a:p>
            <a:r>
              <a:rPr lang="en-US" dirty="0" smtClean="0"/>
              <a:t>First, copy and unpack the lesson materials:</a:t>
            </a:r>
          </a:p>
          <a:p>
            <a:endParaRPr lang="en-US" dirty="0"/>
          </a:p>
          <a:p>
            <a:r>
              <a:rPr lang="en-US" dirty="0" smtClean="0"/>
              <a:t>Now, let’s go to the </a:t>
            </a:r>
            <a:r>
              <a:rPr lang="en-US" dirty="0" err="1" smtClean="0"/>
              <a:t>SublessonA</a:t>
            </a:r>
            <a:r>
              <a:rPr lang="en-US" dirty="0" smtClean="0"/>
              <a:t> folder and check the contents with “ls!”. </a:t>
            </a:r>
            <a:endParaRPr lang="en-US" dirty="0"/>
          </a:p>
          <a:p>
            <a:r>
              <a:rPr lang="en-US" dirty="0" smtClean="0"/>
              <a:t>Interesting</a:t>
            </a:r>
            <a:r>
              <a:rPr lang="en-US" dirty="0" smtClean="0"/>
              <a:t>! We have an impostor! Let’s make it executable with </a:t>
            </a:r>
            <a:r>
              <a:rPr lang="en-US" dirty="0" err="1" smtClean="0"/>
              <a:t>chmod</a:t>
            </a:r>
            <a:r>
              <a:rPr lang="en-US" dirty="0" smtClean="0"/>
              <a:t>.</a:t>
            </a:r>
          </a:p>
          <a:p>
            <a:r>
              <a:rPr lang="en-US" dirty="0" smtClean="0"/>
              <a:t>Then, get your current directory and then add it to your path using the following command (without the parentheses!):</a:t>
            </a:r>
          </a:p>
        </p:txBody>
      </p:sp>
      <p:pic>
        <p:nvPicPr>
          <p:cNvPr id="5" name="Picture 4"/>
          <p:cNvPicPr>
            <a:picLocks noChangeAspect="1"/>
          </p:cNvPicPr>
          <p:nvPr/>
        </p:nvPicPr>
        <p:blipFill>
          <a:blip r:embed="rId2"/>
          <a:stretch>
            <a:fillRect/>
          </a:stretch>
        </p:blipFill>
        <p:spPr>
          <a:xfrm>
            <a:off x="4427661" y="2307096"/>
            <a:ext cx="3143250" cy="257175"/>
          </a:xfrm>
          <a:prstGeom prst="rect">
            <a:avLst/>
          </a:prstGeom>
        </p:spPr>
      </p:pic>
      <p:pic>
        <p:nvPicPr>
          <p:cNvPr id="6" name="Picture 5"/>
          <p:cNvPicPr>
            <a:picLocks noChangeAspect="1"/>
          </p:cNvPicPr>
          <p:nvPr/>
        </p:nvPicPr>
        <p:blipFill>
          <a:blip r:embed="rId3"/>
          <a:stretch>
            <a:fillRect/>
          </a:stretch>
        </p:blipFill>
        <p:spPr>
          <a:xfrm>
            <a:off x="3183182" y="3301945"/>
            <a:ext cx="6238875" cy="428625"/>
          </a:xfrm>
          <a:prstGeom prst="rect">
            <a:avLst/>
          </a:prstGeom>
        </p:spPr>
      </p:pic>
      <p:pic>
        <p:nvPicPr>
          <p:cNvPr id="7" name="Picture 6"/>
          <p:cNvPicPr>
            <a:picLocks noChangeAspect="1"/>
          </p:cNvPicPr>
          <p:nvPr/>
        </p:nvPicPr>
        <p:blipFill>
          <a:blip r:embed="rId4"/>
          <a:stretch>
            <a:fillRect/>
          </a:stretch>
        </p:blipFill>
        <p:spPr>
          <a:xfrm>
            <a:off x="3878506" y="5489844"/>
            <a:ext cx="4733925" cy="495300"/>
          </a:xfrm>
          <a:prstGeom prst="rect">
            <a:avLst/>
          </a:prstGeom>
        </p:spPr>
      </p:pic>
      <p:pic>
        <p:nvPicPr>
          <p:cNvPr id="8" name="Picture 7"/>
          <p:cNvPicPr>
            <a:picLocks noChangeAspect="1"/>
          </p:cNvPicPr>
          <p:nvPr/>
        </p:nvPicPr>
        <p:blipFill>
          <a:blip r:embed="rId5"/>
          <a:stretch>
            <a:fillRect/>
          </a:stretch>
        </p:blipFill>
        <p:spPr>
          <a:xfrm>
            <a:off x="3878506" y="6288624"/>
            <a:ext cx="4848225" cy="257175"/>
          </a:xfrm>
          <a:prstGeom prst="rect">
            <a:avLst/>
          </a:prstGeom>
        </p:spPr>
      </p:pic>
    </p:spTree>
    <p:extLst>
      <p:ext uri="{BB962C8B-B14F-4D97-AF65-F5344CB8AC3E}">
        <p14:creationId xmlns:p14="http://schemas.microsoft.com/office/powerpoint/2010/main" val="207006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Uh oh! Uh oh!</a:t>
            </a:r>
            <a:endParaRPr lang="en-US" dirty="0"/>
          </a:p>
        </p:txBody>
      </p:sp>
      <p:sp>
        <p:nvSpPr>
          <p:cNvPr id="3" name="Content Placeholder 2"/>
          <p:cNvSpPr>
            <a:spLocks noGrp="1"/>
          </p:cNvSpPr>
          <p:nvPr>
            <p:ph idx="1"/>
          </p:nvPr>
        </p:nvSpPr>
        <p:spPr/>
        <p:txBody>
          <a:bodyPr/>
          <a:lstStyle/>
          <a:p>
            <a:r>
              <a:rPr lang="en-US" dirty="0" smtClean="0"/>
              <a:t>Now try an “ls!” </a:t>
            </a:r>
            <a:r>
              <a:rPr lang="en-US" dirty="0" err="1" smtClean="0"/>
              <a:t>Muwahahaha</a:t>
            </a:r>
            <a:r>
              <a:rPr lang="en-US" dirty="0" smtClean="0"/>
              <a:t>! Now you are blind and stuck in the terminal forever!</a:t>
            </a:r>
            <a:br>
              <a:rPr lang="en-US" dirty="0" smtClean="0"/>
            </a:br>
            <a:endParaRPr lang="en-US" dirty="0" smtClean="0"/>
          </a:p>
          <a:p>
            <a:r>
              <a:rPr lang="en-US" dirty="0" smtClean="0"/>
              <a:t>As you can see, it’s VERY easy to confuse your PATH and overwrite key functions! But you can dig yourself back out of this hole! Which of these options will help you reset your session?</a:t>
            </a:r>
          </a:p>
        </p:txBody>
      </p:sp>
      <p:sp>
        <p:nvSpPr>
          <p:cNvPr id="5" name="TextBox 4"/>
          <p:cNvSpPr txBox="1"/>
          <p:nvPr/>
        </p:nvSpPr>
        <p:spPr>
          <a:xfrm>
            <a:off x="3941886" y="4557574"/>
            <a:ext cx="3789485" cy="1754326"/>
          </a:xfrm>
          <a:prstGeom prst="rect">
            <a:avLst/>
          </a:prstGeom>
          <a:noFill/>
        </p:spPr>
        <p:txBody>
          <a:bodyPr wrap="square" rtlCol="0">
            <a:spAutoFit/>
          </a:bodyPr>
          <a:lstStyle/>
          <a:p>
            <a:pPr marL="342900" indent="-342900">
              <a:buFont typeface="+mj-lt"/>
              <a:buAutoNum type="arabicPeriod"/>
            </a:pPr>
            <a:r>
              <a:rPr lang="en-US" dirty="0"/>
              <a:t>Log out and log back in</a:t>
            </a:r>
            <a:br>
              <a:rPr lang="en-US" dirty="0"/>
            </a:br>
            <a:endParaRPr lang="en-US" dirty="0"/>
          </a:p>
          <a:p>
            <a:pPr marL="342900" indent="-342900">
              <a:buFont typeface="+mj-lt"/>
              <a:buAutoNum type="arabicPeriod"/>
            </a:pPr>
            <a:r>
              <a:rPr lang="en-US" dirty="0"/>
              <a:t>Try an export of PATH that doesn’t contain the errant folder</a:t>
            </a:r>
            <a:br>
              <a:rPr lang="en-US" dirty="0"/>
            </a:br>
            <a:endParaRPr lang="en-US" dirty="0"/>
          </a:p>
          <a:p>
            <a:pPr marL="342900" indent="-342900">
              <a:buFont typeface="+mj-lt"/>
              <a:buAutoNum type="arabicPeriod"/>
            </a:pPr>
            <a:r>
              <a:rPr lang="en-US" dirty="0"/>
              <a:t>Cry like you’ve never cried before</a:t>
            </a:r>
            <a:endParaRPr lang="en-US" dirty="0"/>
          </a:p>
        </p:txBody>
      </p:sp>
    </p:spTree>
    <p:extLst>
      <p:ext uri="{BB962C8B-B14F-4D97-AF65-F5344CB8AC3E}">
        <p14:creationId xmlns:p14="http://schemas.microsoft.com/office/powerpoint/2010/main" val="2630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module system: the rationale</a:t>
            </a:r>
            <a:endParaRPr lang="en-US" dirty="0"/>
          </a:p>
        </p:txBody>
      </p:sp>
      <p:sp>
        <p:nvSpPr>
          <p:cNvPr id="3" name="Content Placeholder 2"/>
          <p:cNvSpPr>
            <a:spLocks noGrp="1"/>
          </p:cNvSpPr>
          <p:nvPr>
            <p:ph idx="1"/>
          </p:nvPr>
        </p:nvSpPr>
        <p:spPr/>
        <p:txBody>
          <a:bodyPr/>
          <a:lstStyle/>
          <a:p>
            <a:r>
              <a:rPr lang="en-US" dirty="0" smtClean="0"/>
              <a:t>Now that I have given you this power, you must use it responsibly! If you set all folders on your system to $PATH, then you may run into a problem with name collisions. </a:t>
            </a:r>
            <a:r>
              <a:rPr lang="en-US" dirty="0" smtClean="0">
                <a:solidFill>
                  <a:srgbClr val="00B0F0"/>
                </a:solidFill>
              </a:rPr>
              <a:t>The system will use the first “PATH” link to determine which name to use as you just saw!</a:t>
            </a:r>
          </a:p>
          <a:p>
            <a:endParaRPr lang="en-US" dirty="0"/>
          </a:p>
          <a:p>
            <a:r>
              <a:rPr lang="en-US" dirty="0" smtClean="0"/>
              <a:t>To get around this, the admins </a:t>
            </a:r>
            <a:r>
              <a:rPr lang="en-US" dirty="0" smtClean="0"/>
              <a:t>in Iowa implemented </a:t>
            </a:r>
            <a:r>
              <a:rPr lang="en-US" dirty="0" smtClean="0"/>
              <a:t>a “module” system to preferentially load programs into your $PATH. This way, you can load different versions of the same program (often with the same name!) that do not collide! To see which modules are available, just type “module avail” into the terminal:</a:t>
            </a:r>
            <a:endParaRPr lang="en-US" dirty="0"/>
          </a:p>
        </p:txBody>
      </p:sp>
      <p:pic>
        <p:nvPicPr>
          <p:cNvPr id="4" name="Picture 3"/>
          <p:cNvPicPr>
            <a:picLocks noChangeAspect="1"/>
          </p:cNvPicPr>
          <p:nvPr/>
        </p:nvPicPr>
        <p:blipFill>
          <a:blip r:embed="rId2"/>
          <a:stretch>
            <a:fillRect/>
          </a:stretch>
        </p:blipFill>
        <p:spPr>
          <a:xfrm>
            <a:off x="4415497" y="6039583"/>
            <a:ext cx="2759463" cy="396387"/>
          </a:xfrm>
          <a:prstGeom prst="rect">
            <a:avLst/>
          </a:prstGeom>
        </p:spPr>
      </p:pic>
    </p:spTree>
    <p:extLst>
      <p:ext uri="{BB962C8B-B14F-4D97-AF65-F5344CB8AC3E}">
        <p14:creationId xmlns:p14="http://schemas.microsoft.com/office/powerpoint/2010/main" val="249662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commands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74715112"/>
              </p:ext>
            </p:extLst>
          </p:nvPr>
        </p:nvGraphicFramePr>
        <p:xfrm>
          <a:off x="838200" y="1992680"/>
          <a:ext cx="10293991" cy="4625389"/>
        </p:xfrm>
        <a:graphic>
          <a:graphicData uri="http://schemas.openxmlformats.org/drawingml/2006/table">
            <a:tbl>
              <a:tblPr firstRow="1" bandRow="1">
                <a:tableStyleId>{073A0DAA-6AF3-43AB-8588-CEC1D06C72B9}</a:tableStyleId>
              </a:tblPr>
              <a:tblGrid>
                <a:gridCol w="3517400">
                  <a:extLst>
                    <a:ext uri="{9D8B030D-6E8A-4147-A177-3AD203B41FA5}">
                      <a16:colId xmlns:a16="http://schemas.microsoft.com/office/drawing/2014/main" val="132530348"/>
                    </a:ext>
                  </a:extLst>
                </a:gridCol>
                <a:gridCol w="6776591">
                  <a:extLst>
                    <a:ext uri="{9D8B030D-6E8A-4147-A177-3AD203B41FA5}">
                      <a16:colId xmlns:a16="http://schemas.microsoft.com/office/drawing/2014/main" val="1011178699"/>
                    </a:ext>
                  </a:extLst>
                </a:gridCol>
              </a:tblGrid>
              <a:tr h="510589">
                <a:tc>
                  <a:txBody>
                    <a:bodyPr/>
                    <a:lstStyle/>
                    <a:p>
                      <a:r>
                        <a:rPr lang="en-US" sz="2000" dirty="0" smtClean="0"/>
                        <a:t>Module command</a:t>
                      </a:r>
                      <a:endParaRPr lang="en-US" sz="2000" dirty="0"/>
                    </a:p>
                  </a:txBody>
                  <a:tcPr/>
                </a:tc>
                <a:tc>
                  <a:txBody>
                    <a:bodyPr/>
                    <a:lstStyle/>
                    <a:p>
                      <a:r>
                        <a:rPr lang="en-US" sz="2000" dirty="0" smtClean="0"/>
                        <a:t>Description</a:t>
                      </a:r>
                      <a:endParaRPr lang="en-US" sz="2000" dirty="0"/>
                    </a:p>
                  </a:txBody>
                  <a:tcPr/>
                </a:tc>
                <a:extLst>
                  <a:ext uri="{0D108BD9-81ED-4DB2-BD59-A6C34878D82A}">
                    <a16:rowId xmlns:a16="http://schemas.microsoft.com/office/drawing/2014/main" val="675899276"/>
                  </a:ext>
                </a:extLst>
              </a:tr>
              <a:tr h="510589">
                <a:tc>
                  <a:txBody>
                    <a:bodyPr/>
                    <a:lstStyle/>
                    <a:p>
                      <a:r>
                        <a:rPr lang="en-US" sz="2000" dirty="0" smtClean="0"/>
                        <a:t>avail</a:t>
                      </a:r>
                      <a:endParaRPr lang="en-US" sz="2000" dirty="0"/>
                    </a:p>
                  </a:txBody>
                  <a:tcPr/>
                </a:tc>
                <a:tc>
                  <a:txBody>
                    <a:bodyPr/>
                    <a:lstStyle/>
                    <a:p>
                      <a:r>
                        <a:rPr lang="en-US" sz="2000" dirty="0" smtClean="0"/>
                        <a:t>Display</a:t>
                      </a:r>
                      <a:r>
                        <a:rPr lang="en-US" sz="2000" baseline="0" dirty="0" smtClean="0"/>
                        <a:t> list of possible modules using the </a:t>
                      </a:r>
                      <a:r>
                        <a:rPr lang="en-US" sz="2000" baseline="0" dirty="0" err="1" smtClean="0"/>
                        <a:t>unix</a:t>
                      </a:r>
                      <a:r>
                        <a:rPr lang="en-US" sz="2000" baseline="0" dirty="0" smtClean="0"/>
                        <a:t> “more” command (‘q’ to exit)</a:t>
                      </a:r>
                      <a:endParaRPr lang="en-US" sz="2000" dirty="0"/>
                    </a:p>
                  </a:txBody>
                  <a:tcPr/>
                </a:tc>
                <a:extLst>
                  <a:ext uri="{0D108BD9-81ED-4DB2-BD59-A6C34878D82A}">
                    <a16:rowId xmlns:a16="http://schemas.microsoft.com/office/drawing/2014/main" val="3822417389"/>
                  </a:ext>
                </a:extLst>
              </a:tr>
              <a:tr h="510589">
                <a:tc>
                  <a:txBody>
                    <a:bodyPr/>
                    <a:lstStyle/>
                    <a:p>
                      <a:r>
                        <a:rPr lang="en-US" sz="2000" dirty="0" smtClean="0"/>
                        <a:t>show</a:t>
                      </a:r>
                      <a:r>
                        <a:rPr lang="en-US" sz="2000" baseline="0" dirty="0" smtClean="0"/>
                        <a:t> (module name)</a:t>
                      </a:r>
                      <a:endParaRPr lang="en-US" sz="2000" dirty="0"/>
                    </a:p>
                  </a:txBody>
                  <a:tcPr/>
                </a:tc>
                <a:tc>
                  <a:txBody>
                    <a:bodyPr/>
                    <a:lstStyle/>
                    <a:p>
                      <a:r>
                        <a:rPr lang="en-US" sz="2000" dirty="0" smtClean="0"/>
                        <a:t>Show more information on the module, including</a:t>
                      </a:r>
                      <a:r>
                        <a:rPr lang="en-US" sz="2000" baseline="0" dirty="0" smtClean="0"/>
                        <a:t> what it loads and a brief description of it.</a:t>
                      </a:r>
                      <a:endParaRPr lang="en-US" sz="2000" dirty="0"/>
                    </a:p>
                  </a:txBody>
                  <a:tcPr/>
                </a:tc>
                <a:extLst>
                  <a:ext uri="{0D108BD9-81ED-4DB2-BD59-A6C34878D82A}">
                    <a16:rowId xmlns:a16="http://schemas.microsoft.com/office/drawing/2014/main" val="1571390355"/>
                  </a:ext>
                </a:extLst>
              </a:tr>
              <a:tr h="510589">
                <a:tc>
                  <a:txBody>
                    <a:bodyPr/>
                    <a:lstStyle/>
                    <a:p>
                      <a:r>
                        <a:rPr lang="en-US" sz="2000" dirty="0" smtClean="0"/>
                        <a:t>keywords</a:t>
                      </a:r>
                      <a:r>
                        <a:rPr lang="en-US" sz="2000" baseline="0" dirty="0" smtClean="0"/>
                        <a:t> (text)</a:t>
                      </a:r>
                      <a:endParaRPr lang="en-US" sz="2000" dirty="0"/>
                    </a:p>
                  </a:txBody>
                  <a:tcPr/>
                </a:tc>
                <a:tc>
                  <a:txBody>
                    <a:bodyPr/>
                    <a:lstStyle/>
                    <a:p>
                      <a:r>
                        <a:rPr lang="en-US" sz="2000" dirty="0" smtClean="0"/>
                        <a:t>Search for a module</a:t>
                      </a:r>
                      <a:r>
                        <a:rPr lang="en-US" sz="2000" baseline="0" dirty="0" smtClean="0"/>
                        <a:t> that contains this text in the module name or description (faster than “avail” if you know what you’re looking for!).</a:t>
                      </a:r>
                      <a:endParaRPr lang="en-US" sz="2000" dirty="0"/>
                    </a:p>
                  </a:txBody>
                  <a:tcPr/>
                </a:tc>
                <a:extLst>
                  <a:ext uri="{0D108BD9-81ED-4DB2-BD59-A6C34878D82A}">
                    <a16:rowId xmlns:a16="http://schemas.microsoft.com/office/drawing/2014/main" val="4255711357"/>
                  </a:ext>
                </a:extLst>
              </a:tr>
              <a:tr h="510589">
                <a:tc>
                  <a:txBody>
                    <a:bodyPr/>
                    <a:lstStyle/>
                    <a:p>
                      <a:r>
                        <a:rPr lang="en-US" sz="2000" dirty="0" smtClean="0"/>
                        <a:t>load</a:t>
                      </a:r>
                      <a:r>
                        <a:rPr lang="en-US" sz="2000" baseline="0" dirty="0" smtClean="0"/>
                        <a:t> (module name) …</a:t>
                      </a:r>
                      <a:endParaRPr lang="en-US" sz="2000" dirty="0"/>
                    </a:p>
                  </a:txBody>
                  <a:tcPr/>
                </a:tc>
                <a:tc>
                  <a:txBody>
                    <a:bodyPr/>
                    <a:lstStyle/>
                    <a:p>
                      <a:r>
                        <a:rPr lang="en-US" sz="2000" dirty="0" smtClean="0"/>
                        <a:t>Load one</a:t>
                      </a:r>
                      <a:r>
                        <a:rPr lang="en-US" sz="2000" baseline="0" dirty="0" smtClean="0"/>
                        <a:t> (or more space delimited) modules into the current session. Note, these will be unloaded for your next terminal session!</a:t>
                      </a:r>
                      <a:endParaRPr lang="en-US" sz="2000" dirty="0"/>
                    </a:p>
                  </a:txBody>
                  <a:tcPr/>
                </a:tc>
                <a:extLst>
                  <a:ext uri="{0D108BD9-81ED-4DB2-BD59-A6C34878D82A}">
                    <a16:rowId xmlns:a16="http://schemas.microsoft.com/office/drawing/2014/main" val="37942956"/>
                  </a:ext>
                </a:extLst>
              </a:tr>
              <a:tr h="510589">
                <a:tc>
                  <a:txBody>
                    <a:bodyPr/>
                    <a:lstStyle/>
                    <a:p>
                      <a:r>
                        <a:rPr lang="en-US" sz="2000" dirty="0" smtClean="0"/>
                        <a:t>unload</a:t>
                      </a:r>
                      <a:r>
                        <a:rPr lang="en-US" sz="2000" baseline="0" dirty="0" smtClean="0"/>
                        <a:t> (module name) …</a:t>
                      </a:r>
                      <a:endParaRPr lang="en-US" sz="2000" dirty="0"/>
                    </a:p>
                  </a:txBody>
                  <a:tcPr/>
                </a:tc>
                <a:tc>
                  <a:txBody>
                    <a:bodyPr/>
                    <a:lstStyle/>
                    <a:p>
                      <a:r>
                        <a:rPr lang="en-US" sz="2000" dirty="0" smtClean="0"/>
                        <a:t>Remove</a:t>
                      </a:r>
                      <a:r>
                        <a:rPr lang="en-US" sz="2000" baseline="0" dirty="0" smtClean="0"/>
                        <a:t> one (or more space delimited) modules from the current session. </a:t>
                      </a:r>
                      <a:endParaRPr lang="en-US" sz="2000" dirty="0"/>
                    </a:p>
                  </a:txBody>
                  <a:tcPr/>
                </a:tc>
                <a:extLst>
                  <a:ext uri="{0D108BD9-81ED-4DB2-BD59-A6C34878D82A}">
                    <a16:rowId xmlns:a16="http://schemas.microsoft.com/office/drawing/2014/main" val="4246746077"/>
                  </a:ext>
                </a:extLst>
              </a:tr>
            </a:tbl>
          </a:graphicData>
        </a:graphic>
      </p:graphicFrame>
      <p:sp>
        <p:nvSpPr>
          <p:cNvPr id="5" name="TextBox 4"/>
          <p:cNvSpPr txBox="1"/>
          <p:nvPr/>
        </p:nvSpPr>
        <p:spPr>
          <a:xfrm>
            <a:off x="2152651" y="1556238"/>
            <a:ext cx="7811965" cy="369332"/>
          </a:xfrm>
          <a:prstGeom prst="rect">
            <a:avLst/>
          </a:prstGeom>
          <a:noFill/>
        </p:spPr>
        <p:txBody>
          <a:bodyPr wrap="square" rtlCol="0">
            <a:spAutoFit/>
          </a:bodyPr>
          <a:lstStyle/>
          <a:p>
            <a:r>
              <a:rPr lang="en-US" dirty="0"/>
              <a:t>There are more arguments than just “avail!” Here are the  most useful ones.</a:t>
            </a:r>
          </a:p>
        </p:txBody>
      </p:sp>
    </p:spTree>
    <p:extLst>
      <p:ext uri="{BB962C8B-B14F-4D97-AF65-F5344CB8AC3E}">
        <p14:creationId xmlns:p14="http://schemas.microsoft.com/office/powerpoint/2010/main" val="26226484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3835</Words>
  <Application>Microsoft Office PowerPoint</Application>
  <PresentationFormat>Widescreen</PresentationFormat>
  <Paragraphs>334</Paragraphs>
  <Slides>39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Tying it all together and shell scripting</vt:lpstr>
      <vt:lpstr>Lesson Plan</vt:lpstr>
      <vt:lpstr>The Unix environment</vt:lpstr>
      <vt:lpstr>Variable structure and format</vt:lpstr>
      <vt:lpstr>Your PATH – the location of frequently used executables </vt:lpstr>
      <vt:lpstr>Let’s test this out</vt:lpstr>
      <vt:lpstr>Uh oh! Uh oh!</vt:lpstr>
      <vt:lpstr>The module system: the rationale</vt:lpstr>
      <vt:lpstr>Module commands</vt:lpstr>
      <vt:lpstr>To reinforce the lesson</vt:lpstr>
      <vt:lpstr>STDOUT, STDERR and STDIN</vt:lpstr>
      <vt:lpstr>Finally, STDIN and the nuances here.</vt:lpstr>
      <vt:lpstr>Redirection, “saving files”, or “input data”</vt:lpstr>
      <vt:lpstr>Recap before we go gallivanting off to the next lesson!</vt:lpstr>
      <vt:lpstr>Unix for loops allow you to queue up multiple tasks</vt:lpstr>
      <vt:lpstr>The basis for a “for” loop</vt:lpstr>
      <vt:lpstr>Executing multiple commands</vt:lpstr>
      <vt:lpstr>Skinning a cat</vt:lpstr>
      <vt:lpstr>SublessonB Midpoint practical</vt:lpstr>
      <vt:lpstr>The Unix IF statement</vt:lpstr>
      <vt:lpstr>Why do we care about what’s true???</vt:lpstr>
      <vt:lpstr>This is complex, but handy</vt:lpstr>
      <vt:lpstr>But what if you want to do something else?</vt:lpstr>
      <vt:lpstr>SublessonC: easy file creator scripttm!</vt:lpstr>
      <vt:lpstr>For loops and If statements can be more complex!</vt:lpstr>
      <vt:lpstr>What is an HPC? Organization of a cluster</vt:lpstr>
      <vt:lpstr>Working on Ceres: the head node</vt:lpstr>
      <vt:lpstr>The Slurm job scheduler </vt:lpstr>
      <vt:lpstr>Slurm commands</vt:lpstr>
      <vt:lpstr>Important resources in SBATCH and SRUN</vt:lpstr>
      <vt:lpstr>Working on a cluster: submitting interactive or batch jobs</vt:lpstr>
      <vt:lpstr>Queuing up an interactive session</vt:lpstr>
      <vt:lpstr>SublessonB interactive job tasks</vt:lpstr>
      <vt:lpstr>SublessonB: Calculate the statistics</vt:lpstr>
      <vt:lpstr>SublessonC: Submitting batch jobs on SLURM</vt:lpstr>
      <vt:lpstr>SublessonC: viewing what’s going on</vt:lpstr>
      <vt:lpstr>SublessonC: the aftermath</vt:lpstr>
      <vt:lpstr>How to know what resources to set for your jobs?</vt:lpstr>
      <vt:lpstr>Conclusions and more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Tying it all together and shell scripting</dc:title>
  <dc:creator>Derek Bickhart</dc:creator>
  <cp:lastModifiedBy>Derek Bickhart</cp:lastModifiedBy>
  <cp:revision>8</cp:revision>
  <dcterms:created xsi:type="dcterms:W3CDTF">2019-12-06T20:52:19Z</dcterms:created>
  <dcterms:modified xsi:type="dcterms:W3CDTF">2020-01-06T22:33:01Z</dcterms:modified>
</cp:coreProperties>
</file>