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5ba27716_1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5ba27716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98ace52d_0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98ace52d_0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8e789bd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8e789bd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836f22bc_0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836f22bc_0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8711b0bf_0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8711b0b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8711b0bf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8711b0b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8711b0bf_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8711b0bf_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98e789bd_1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98e789bd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98e789bd_1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98e789bd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836f22bc_0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836f22bc_0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2983c7246_7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g2983c7246_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836f22bc_0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836f22bc_0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e0553a6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be0553a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98ace52d_0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98ace52d_0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98e789bd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298e789bd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5836f22bc_0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5836f22bc_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notes are in here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98ace52d_0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298ace52d_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notes are in here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5836f22bc_0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5836f22bc_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notes are in here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836f22bc_0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836f22bc_0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notes are in here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836f22bc_0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836f22bc_0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836f22bc_0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836f22bc_0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ight-gradient"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 sz="30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facility.bioinformatics.ucr.edu/home/workshops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hyperlink" Target="http://manuals.bioinformatics.ucr.edu/home/hpc#TOC-Current-status-of-Biocluster-node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mailto:your@email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aperiodic.net/screen/quick_reference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biocluster.ucr.edu/~username/www-project/" TargetMode="External"/><Relationship Id="rId4" Type="http://schemas.openxmlformats.org/officeDocument/2006/relationships/hyperlink" Target="http://biocluster.ucr.edu/~username/www-project/" TargetMode="External"/><Relationship Id="rId5" Type="http://schemas.openxmlformats.org/officeDocument/2006/relationships/hyperlink" Target="http://manuals.bioinformatics.ucr.edu/home/hpc#TOC-Password-Protect-Web-Page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manuals.bioinformatics.ucr.edu/home/hpc" TargetMode="External"/><Relationship Id="rId4" Type="http://schemas.openxmlformats.org/officeDocument/2006/relationships/hyperlink" Target="https://dashboard.bioinfo.ucr.edu" TargetMode="External"/><Relationship Id="rId5" Type="http://schemas.openxmlformats.org/officeDocument/2006/relationships/hyperlink" Target="http://facility.bioinformatics.ucr.edu/announcement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ashboard.bioinfo.ucr.edu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ocs.adaptivecomputing.com/torque/4-2-7/Content/topics/commands/qsub.ht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en.wikipedia.org/wiki/Shebang_%28Unix%29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Part II: Using Biocluster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http://facility.bioinformatics.ucr.edu/home/workshops</a:t>
            </a:r>
            <a:r>
              <a:rPr lang="en" sz="1800"/>
              <a:t>)</a:t>
            </a:r>
            <a:endParaRPr/>
          </a:p>
        </p:txBody>
      </p:sp>
      <p:sp>
        <p:nvSpPr>
          <p:cNvPr id="28" name="Google Shape;28;p8"/>
          <p:cNvSpPr txBox="1"/>
          <p:nvPr>
            <p:ph idx="1" type="subTitle"/>
          </p:nvPr>
        </p:nvSpPr>
        <p:spPr>
          <a:xfrm>
            <a:off x="720625" y="322300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Instructor: Jordan Hayes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/>
          <p:nvPr/>
        </p:nvSpPr>
        <p:spPr>
          <a:xfrm>
            <a:off x="863875" y="1588725"/>
            <a:ext cx="8082600" cy="33960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Queuing System</a:t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1251125" y="2541975"/>
            <a:ext cx="2055300" cy="20754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1410000" y="3311625"/>
            <a:ext cx="12411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bio</a:t>
            </a:r>
            <a:r>
              <a:rPr lang="en"/>
              <a:t>cluster</a:t>
            </a:r>
            <a:br>
              <a:rPr lang="en"/>
            </a:br>
            <a:r>
              <a:rPr lang="en"/>
              <a:t>(headnode)</a:t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5391900" y="1797250"/>
            <a:ext cx="3346200" cy="3038400"/>
          </a:xfrm>
          <a:prstGeom prst="cloudCallout">
            <a:avLst>
              <a:gd fmla="val -71365" name="adj1"/>
              <a:gd fmla="val 11112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5638500" y="2730550"/>
            <a:ext cx="3048300" cy="11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Biocluster </a:t>
            </a:r>
            <a:r>
              <a:rPr lang="en" sz="2400"/>
              <a:t>Nodes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(compute</a:t>
            </a:r>
            <a:r>
              <a:rPr lang="en" sz="2400"/>
              <a:t> cloud</a:t>
            </a:r>
            <a:r>
              <a:rPr lang="en" sz="2400"/>
              <a:t>)</a:t>
            </a:r>
            <a:endParaRPr sz="2400"/>
          </a:p>
        </p:txBody>
      </p:sp>
      <p:sp>
        <p:nvSpPr>
          <p:cNvPr id="88" name="Google Shape;88;p17"/>
          <p:cNvSpPr txBox="1"/>
          <p:nvPr/>
        </p:nvSpPr>
        <p:spPr>
          <a:xfrm>
            <a:off x="774500" y="1063375"/>
            <a:ext cx="4488300" cy="9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FF"/>
                </a:solidFill>
              </a:rPr>
              <a:t>Bioc</a:t>
            </a:r>
            <a:r>
              <a:rPr lang="en" sz="3000">
                <a:solidFill>
                  <a:srgbClr val="0000FF"/>
                </a:solidFill>
              </a:rPr>
              <a:t>luster</a:t>
            </a:r>
            <a:endParaRPr sz="3000">
              <a:solidFill>
                <a:srgbClr val="0000FF"/>
              </a:solidFill>
            </a:endParaRPr>
          </a:p>
        </p:txBody>
      </p:sp>
      <p:sp>
        <p:nvSpPr>
          <p:cNvPr id="89" name="Google Shape;89;p17"/>
          <p:cNvSpPr/>
          <p:nvPr/>
        </p:nvSpPr>
        <p:spPr>
          <a:xfrm rot="-5400000">
            <a:off x="3688900" y="3167525"/>
            <a:ext cx="665213" cy="1072400"/>
          </a:xfrm>
          <a:prstGeom prst="flowChartSor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" name="Google Shape;90;p17"/>
          <p:cNvCxnSpPr>
            <a:endCxn id="89" idx="3"/>
          </p:cNvCxnSpPr>
          <p:nvPr/>
        </p:nvCxnSpPr>
        <p:spPr>
          <a:xfrm>
            <a:off x="4011606" y="2353219"/>
            <a:ext cx="9900" cy="1017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7"/>
          <p:cNvSpPr txBox="1"/>
          <p:nvPr/>
        </p:nvSpPr>
        <p:spPr>
          <a:xfrm>
            <a:off x="3256900" y="2025625"/>
            <a:ext cx="14634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Torque &amp; Maui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statMonitorWeb.png"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5975" y="992225"/>
            <a:ext cx="5708024" cy="415127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Queuing System</a:t>
            </a:r>
            <a:endParaRPr sz="3000"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57200" y="1200150"/>
            <a:ext cx="3138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Torque (PBS)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Load Balancing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Parallel Computing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Maui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R</a:t>
            </a:r>
            <a:r>
              <a:rPr lang="en" sz="1800">
                <a:solidFill>
                  <a:schemeClr val="dk1"/>
                </a:solidFill>
              </a:rPr>
              <a:t>esource Management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Job Scheduler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Current status can be viewed from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here</a:t>
            </a:r>
            <a:r>
              <a:rPr lang="en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99" name="Google Shape;99;p18"/>
          <p:cNvCxnSpPr/>
          <p:nvPr/>
        </p:nvCxnSpPr>
        <p:spPr>
          <a:xfrm>
            <a:off x="3628700" y="1976050"/>
            <a:ext cx="1928700" cy="315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8"/>
          <p:cNvCxnSpPr/>
          <p:nvPr/>
        </p:nvCxnSpPr>
        <p:spPr>
          <a:xfrm flipH="1">
            <a:off x="5570600" y="2008236"/>
            <a:ext cx="2773500" cy="276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8"/>
          <p:cNvSpPr txBox="1"/>
          <p:nvPr/>
        </p:nvSpPr>
        <p:spPr>
          <a:xfrm>
            <a:off x="5230036" y="2333081"/>
            <a:ext cx="851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batch 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02" name="Google Shape;102;p18"/>
          <p:cNvCxnSpPr/>
          <p:nvPr/>
        </p:nvCxnSpPr>
        <p:spPr>
          <a:xfrm>
            <a:off x="5570604" y="2284889"/>
            <a:ext cx="0" cy="173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8"/>
          <p:cNvCxnSpPr/>
          <p:nvPr/>
        </p:nvCxnSpPr>
        <p:spPr>
          <a:xfrm>
            <a:off x="8686800" y="1978888"/>
            <a:ext cx="101400" cy="109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8"/>
          <p:cNvCxnSpPr/>
          <p:nvPr/>
        </p:nvCxnSpPr>
        <p:spPr>
          <a:xfrm flipH="1" rot="10800000">
            <a:off x="8801650" y="1976050"/>
            <a:ext cx="22800" cy="114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18"/>
          <p:cNvSpPr txBox="1"/>
          <p:nvPr/>
        </p:nvSpPr>
        <p:spPr>
          <a:xfrm>
            <a:off x="8311900" y="2090938"/>
            <a:ext cx="10023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highmem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06" name="Google Shape;106;p18"/>
          <p:cNvCxnSpPr/>
          <p:nvPr/>
        </p:nvCxnSpPr>
        <p:spPr>
          <a:xfrm>
            <a:off x="8813050" y="2090938"/>
            <a:ext cx="0" cy="116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Check how busy the queue is overall (CPU, memory, walltime, etc...):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showbf -S | less #press ‘q’ to quit</a:t>
            </a:r>
            <a:endParaRPr b="1" i="1" sz="18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Check how many processors are immediately available per walltime window on the batch queue: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showbf -f batch</a:t>
            </a:r>
            <a:endParaRPr b="1" i="1" sz="18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Check earliest start and completion times (should not be infinity):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showstart JOBID</a:t>
            </a:r>
            <a:endParaRPr b="1" i="1" sz="18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Check if a job is held: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showhold | grep JOBID</a:t>
            </a:r>
            <a:endParaRPr b="1" i="1" sz="18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Check status of job and display reason for failure (if applicable):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checkjob JOBID</a:t>
            </a:r>
            <a:endParaRPr b="1" i="1" sz="18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2" name="Google Shape;112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Queuing System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qsub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Basic job submission</a:t>
            </a:r>
            <a:endParaRPr sz="1400">
              <a:solidFill>
                <a:schemeClr val="dk1"/>
              </a:solidFill>
            </a:endParaRPr>
          </a:p>
          <a:p>
            <a:pPr indent="-317500" lvl="0" marL="914400" rtl="0" algn="l">
              <a:spcBef>
                <a:spcPts val="600"/>
              </a:spcBef>
              <a:spcAft>
                <a:spcPts val="0"/>
              </a:spcAft>
              <a:buClr>
                <a:srgbClr val="1155CC"/>
              </a:buClr>
              <a:buSzPts val="1400"/>
              <a:buFont typeface="Courier New"/>
              <a:buAutoNum type="arabicPeriod"/>
            </a:pPr>
            <a:r>
              <a:rPr b="1" i="1" lang="en" sz="1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echo ‘myscript.sh prot.faa 2’ | qsub</a:t>
            </a:r>
            <a:endParaRPr b="1" i="1" sz="14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400"/>
              <a:buFont typeface="Courier New"/>
              <a:buAutoNum type="arabicPeriod"/>
            </a:pPr>
            <a:r>
              <a:rPr b="1" i="1" lang="en" sz="1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qsub -F ‘prot.faa 2’ myscript.sh</a:t>
            </a:r>
            <a:endParaRPr b="1" i="1" sz="14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Additional arguments (man qsub)</a:t>
            </a:r>
            <a:endParaRPr sz="14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-I</a:t>
            </a:r>
            <a:endParaRPr b="1" i="1" sz="14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-q highmem</a:t>
            </a:r>
            <a:endParaRPr b="1" i="1" sz="14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-l nodes=1:ppn=2,mem=50gb,walltime=03:00:00</a:t>
            </a:r>
            <a:endParaRPr b="1" i="1" sz="14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-N JobName</a:t>
            </a:r>
            <a:endParaRPr b="1" i="1" sz="14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-M </a:t>
            </a:r>
            <a:r>
              <a:rPr b="1" i="1" lang="en" sz="14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your@email.com</a:t>
            </a:r>
            <a:r>
              <a:rPr b="1" i="1" lang="en" sz="1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-m abe</a:t>
            </a:r>
            <a:endParaRPr b="1" i="1" sz="14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STDOUT files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40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SCRIPTNAME</a:t>
            </a:r>
            <a:r>
              <a:rPr i="1" lang="en" sz="140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.sh.o</a:t>
            </a:r>
            <a:r>
              <a:rPr b="1" i="1" lang="en" sz="140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JOBID	OR </a:t>
            </a:r>
            <a:r>
              <a:rPr i="1" lang="en" sz="140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STDIN.o</a:t>
            </a:r>
            <a:r>
              <a:rPr b="1" i="1" lang="en" sz="140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JOBID</a:t>
            </a:r>
            <a:endParaRPr b="1" i="1" sz="1400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40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SCRIPTNAME</a:t>
            </a:r>
            <a:r>
              <a:rPr i="1" lang="en" sz="140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.sh.e</a:t>
            </a:r>
            <a:r>
              <a:rPr b="1" i="1" lang="en" sz="140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JOBID	OR </a:t>
            </a:r>
            <a:r>
              <a:rPr i="1" lang="en" sz="140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STDIN.e</a:t>
            </a:r>
            <a:r>
              <a:rPr b="1" i="1" lang="en" sz="140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JOBID</a:t>
            </a:r>
            <a:endParaRPr i="1" sz="14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" name="Google Shape;118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Queuing System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457200" y="2096425"/>
            <a:ext cx="4116600" cy="17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batch (256 cores MAX)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mem=1G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nodes=1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ppn=1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walltime=168:00:00</a:t>
            </a:r>
            <a:endParaRPr b="1" i="1" sz="18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" name="Google Shape;124;p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Queuing System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4723250" y="2096425"/>
            <a:ext cx="4116600" cy="15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highmem (32 cores MAX)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mem=16G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nodes=1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ppn=1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walltime=48:00:00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1" sz="14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1755600" y="4448700"/>
            <a:ext cx="56328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Note: Each user has a 256 core total maximum. Each lab has a 512 core total maximum.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457200" y="1248850"/>
            <a:ext cx="5371800" cy="9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qsub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D</a:t>
            </a:r>
            <a:r>
              <a:rPr lang="en">
                <a:solidFill>
                  <a:schemeClr val="dk1"/>
                </a:solidFill>
              </a:rPr>
              <a:t>efault Resources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qsub advanced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Array job submission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qsub -t 1-100 myscript.sh</a:t>
            </a:r>
            <a:endParaRPr b="1" i="1" sz="14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Dependency submission (man qsub)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qsub -W depend=afterok:JOBID myscript.sh</a:t>
            </a:r>
            <a:br>
              <a:rPr b="1" i="1" lang="en" sz="140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1" lang="en" sz="140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qsub -W depend=before:JOBID myscript.sh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Multi-threaded submission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qsub -l nodes=1:ppn=8 myscript.sh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OpenMPI submission (TBA)</a:t>
            </a:r>
            <a:endParaRPr sz="18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qsub </a:t>
            </a:r>
            <a:r>
              <a:rPr b="1" i="1" lang="en" sz="140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-l nodes=2:ppn=8 myscript.sh</a:t>
            </a:r>
            <a:endParaRPr b="1" i="1" sz="1400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" name="Google Shape;133;p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Queuing System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Queuing System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457200" y="1200150"/>
            <a:ext cx="8442000" cy="39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b="1" i="1" lang="en" sz="1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!/bin/bash -l</a:t>
            </a:r>
            <a:endParaRPr b="1" i="1" sz="14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#PBS -t 1-2</a:t>
            </a:r>
            <a:endParaRPr b="1" i="1" sz="14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1" sz="6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# Load modules</a:t>
            </a:r>
            <a:endParaRPr b="1" i="1" sz="14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module load ncbi-blast</a:t>
            </a:r>
            <a:endParaRPr b="1" i="1" sz="14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module load db-ncbi</a:t>
            </a:r>
            <a:endParaRPr b="1" i="1" sz="14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1" sz="14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# Change directory using PBS environment variable</a:t>
            </a:r>
            <a:endParaRPr b="1" i="1" sz="14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cd $PBS_O_WORKDIR</a:t>
            </a:r>
            <a:endParaRPr b="1" i="1" sz="14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1" sz="14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# Run BLAST</a:t>
            </a:r>
            <a:endParaRPr b="1" i="1" sz="14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blastp -query </a:t>
            </a:r>
            <a:r>
              <a:rPr b="1" i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$PBS_ARRAYID.</a:t>
            </a:r>
            <a:r>
              <a:rPr b="1" i="1" lang="en" sz="1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$1 -db $NCBI_DB/nr -out </a:t>
            </a:r>
            <a:r>
              <a:rPr b="1" i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$PBS_ARRAYID.</a:t>
            </a:r>
            <a:r>
              <a:rPr b="1" i="1" lang="en" sz="1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$1.txt -num_threads $2</a:t>
            </a:r>
            <a:endParaRPr b="1" i="1" sz="14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Queuing System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qstat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View your current jobs and their status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qstat -u jhayes</a:t>
            </a:r>
            <a:endParaRPr b="1" i="1" sz="18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Job ID            Username  Queue    Jobname      Req'd Time  S Elap Time</a:t>
            </a:r>
            <a:endParaRPr b="1" i="1" sz="14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----------------- --------- -------- -------- ... ----------- - ----------</a:t>
            </a:r>
            <a:endParaRPr b="1" i="1" sz="14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900001.torque01   jhayes    batch    example1     168:00:0    R 164:04:2</a:t>
            </a:r>
            <a:endParaRPr b="1" i="1" sz="14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900002.torque01   jhayes    highmem  myscript.sh  03:00:00    R 01:52:2</a:t>
            </a:r>
            <a:endParaRPr b="1" i="1" sz="14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900003.torque01   jhayes    batch    example2     --          Q --</a:t>
            </a:r>
            <a:endParaRPr b="1" i="1" sz="14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900004.torque01   jhayes    highmem  example3     --          H --</a:t>
            </a:r>
            <a:endParaRPr b="1" i="1" sz="14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More detailed information (node information and expanded array jobs)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qstat -nt1 -u jhayes</a:t>
            </a:r>
            <a:endParaRPr b="1" i="1" sz="14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Queuing System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qdel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Remove job from queuing system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qdel JOBID</a:t>
            </a:r>
            <a:endParaRPr b="1" i="1" sz="18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Remove entire array job from queuing system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1" lang="en" sz="180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qdel JOBID[]</a:t>
            </a:r>
            <a:endParaRPr b="1" i="1" sz="1800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Remove job from array in queuing system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qdel JOBID[ARRAYID]</a:t>
            </a:r>
            <a:endParaRPr b="1" i="1" sz="18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 / Tmux</a:t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457200" y="1200150"/>
            <a:ext cx="8229600" cy="39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Screen and Tmux are tools that allow you to manage multiple persistent login sessions. Mainly utilized for scripting and debugging.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DOs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Continue running session even if connection is lost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Reconnect from a different machine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Side-by-side “window” orientation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Check for unused sessions and close them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DON’Ts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Open a new session for every task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Leave unused sessions open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Open sessions on cluster nodes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Part II: Using Biocluster</a:t>
            </a:r>
            <a:endParaRPr/>
          </a:p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914400" rtl="0" algn="l">
              <a:spcBef>
                <a:spcPts val="600"/>
              </a:spcBef>
              <a:spcAft>
                <a:spcPts val="0"/>
              </a:spcAft>
              <a:buSzPts val="2400"/>
              <a:buChar char="➢"/>
            </a:pPr>
            <a:r>
              <a:rPr lang="en" sz="2400">
                <a:solidFill>
                  <a:schemeClr val="dk1"/>
                </a:solidFill>
              </a:rPr>
              <a:t>Storage</a:t>
            </a:r>
            <a:endParaRPr sz="2400"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>
                <a:solidFill>
                  <a:schemeClr val="dk1"/>
                </a:solidFill>
              </a:rPr>
              <a:t>Module System</a:t>
            </a:r>
            <a:endParaRPr sz="2400"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>
                <a:solidFill>
                  <a:schemeClr val="dk1"/>
                </a:solidFill>
              </a:rPr>
              <a:t>Environment Variables</a:t>
            </a:r>
            <a:endParaRPr sz="2400"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/>
              <a:t>Scripting</a:t>
            </a:r>
            <a:endParaRPr sz="2400"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/>
              <a:t>Queuing System</a:t>
            </a:r>
            <a:endParaRPr sz="2400"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>
                <a:solidFill>
                  <a:schemeClr val="dk1"/>
                </a:solidFill>
              </a:rPr>
              <a:t>Screen / Tmux</a:t>
            </a:r>
            <a:endParaRPr sz="2400"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/>
              <a:t>Helpful Resources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4560600" y="1063350"/>
            <a:ext cx="4103400" cy="4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Tmux - quick reference (screen/vi mode)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Open a new session</a:t>
            </a:r>
            <a:br>
              <a:rPr lang="en" sz="1200">
                <a:solidFill>
                  <a:schemeClr val="dk1"/>
                </a:solidFill>
              </a:rPr>
            </a:br>
            <a:r>
              <a:rPr b="1" i="1" lang="en" sz="12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tmux</a:t>
            </a:r>
            <a:endParaRPr b="1" i="1" sz="12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Detach from a session</a:t>
            </a:r>
            <a:br>
              <a:rPr lang="en" sz="1200">
                <a:solidFill>
                  <a:schemeClr val="dk1"/>
                </a:solidFill>
              </a:rPr>
            </a:br>
            <a:r>
              <a:rPr b="1" i="1" lang="en" sz="12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C-a d</a:t>
            </a:r>
            <a:endParaRPr b="1" i="1" sz="12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Resume a previous session</a:t>
            </a:r>
            <a:br>
              <a:rPr lang="en" sz="1200">
                <a:solidFill>
                  <a:schemeClr val="dk1"/>
                </a:solidFill>
              </a:rPr>
            </a:br>
            <a:r>
              <a:rPr b="1" i="1" lang="en" sz="12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tmux attach -d</a:t>
            </a:r>
            <a:endParaRPr b="1" i="1" sz="12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Open new window</a:t>
            </a:r>
            <a:br>
              <a:rPr lang="en" sz="1200">
                <a:solidFill>
                  <a:schemeClr val="dk1"/>
                </a:solidFill>
              </a:rPr>
            </a:br>
            <a:r>
              <a:rPr b="1" i="1" lang="en" sz="12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C-a c</a:t>
            </a:r>
            <a:endParaRPr b="1" i="1" sz="12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Rename window</a:t>
            </a:r>
            <a:br>
              <a:rPr lang="en" sz="1200">
                <a:solidFill>
                  <a:schemeClr val="dk1"/>
                </a:solidFill>
              </a:rPr>
            </a:br>
            <a:r>
              <a:rPr b="1" i="1" lang="en" sz="12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C-a ,</a:t>
            </a:r>
            <a:endParaRPr b="1" i="1" sz="12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Navigate to previous or next window</a:t>
            </a:r>
            <a:br>
              <a:rPr lang="en" sz="1200">
                <a:solidFill>
                  <a:schemeClr val="dk1"/>
                </a:solidFill>
              </a:rPr>
            </a:br>
            <a:r>
              <a:rPr b="1" i="1" lang="en" sz="12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C-a p </a:t>
            </a:r>
            <a:r>
              <a:rPr i="1" lang="en" sz="12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1" i="1" lang="en" sz="12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C-a n</a:t>
            </a:r>
            <a:endParaRPr b="1" i="1" sz="12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Window list</a:t>
            </a:r>
            <a:br>
              <a:rPr lang="en" sz="1200">
                <a:solidFill>
                  <a:schemeClr val="dk1"/>
                </a:solidFill>
              </a:rPr>
            </a:br>
            <a:r>
              <a:rPr b="1" i="1" lang="en" sz="12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C-a w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Split window horizontally or vertically</a:t>
            </a:r>
            <a:br>
              <a:rPr lang="en" sz="1200">
                <a:solidFill>
                  <a:schemeClr val="dk1"/>
                </a:solidFill>
              </a:rPr>
            </a:br>
            <a:r>
              <a:rPr b="1" i="1" lang="en" sz="12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C-a “ </a:t>
            </a:r>
            <a:r>
              <a:rPr i="1" lang="en" sz="12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1" i="1" lang="en" sz="12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C-a %</a:t>
            </a:r>
            <a:r>
              <a:rPr i="1" lang="en" sz="12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i="1" sz="12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Navigate window panes</a:t>
            </a:r>
            <a:br>
              <a:rPr lang="en" sz="1200">
                <a:solidFill>
                  <a:schemeClr val="dk1"/>
                </a:solidFill>
              </a:rPr>
            </a:br>
            <a:r>
              <a:rPr b="1" i="1" lang="en" sz="12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C-a arrow-key</a:t>
            </a:r>
            <a:endParaRPr b="1" i="1" sz="12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Close window pane</a:t>
            </a:r>
            <a:br>
              <a:rPr lang="en" sz="1200">
                <a:solidFill>
                  <a:schemeClr val="dk1"/>
                </a:solidFill>
              </a:rPr>
            </a:br>
            <a:r>
              <a:rPr b="1" i="1" lang="en" sz="12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C-a s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3" name="Google Shape;163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 / Tmux </a:t>
            </a:r>
            <a:r>
              <a:rPr b="0" lang="en" sz="1800"/>
              <a:t>(don’t forget to ‘exit’ or ‘kill’ your sessions)</a:t>
            </a:r>
            <a:endParaRPr b="0" sz="1800"/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457200" y="1063375"/>
            <a:ext cx="4103400" cy="4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Screen -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quick reference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Open a new session</a:t>
            </a:r>
            <a:br>
              <a:rPr lang="en" sz="1200">
                <a:solidFill>
                  <a:schemeClr val="dk1"/>
                </a:solidFill>
              </a:rPr>
            </a:br>
            <a:r>
              <a:rPr b="1" i="1" lang="en" sz="12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screen</a:t>
            </a:r>
            <a:endParaRPr b="1" i="1" sz="12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Detach from a session</a:t>
            </a:r>
            <a:br>
              <a:rPr lang="en" sz="1200">
                <a:solidFill>
                  <a:schemeClr val="dk1"/>
                </a:solidFill>
              </a:rPr>
            </a:br>
            <a:r>
              <a:rPr b="1" i="1" lang="en" sz="12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C-a d</a:t>
            </a:r>
            <a:endParaRPr b="1" i="1" sz="12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Resume a previous session</a:t>
            </a:r>
            <a:br>
              <a:rPr lang="en" sz="1200">
                <a:solidFill>
                  <a:schemeClr val="dk1"/>
                </a:solidFill>
              </a:rPr>
            </a:br>
            <a:r>
              <a:rPr b="1" i="1" lang="en" sz="12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screen -rd</a:t>
            </a:r>
            <a:endParaRPr b="1" i="1" sz="12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Open new window</a:t>
            </a:r>
            <a:br>
              <a:rPr lang="en" sz="1200">
                <a:solidFill>
                  <a:schemeClr val="dk1"/>
                </a:solidFill>
              </a:rPr>
            </a:br>
            <a:r>
              <a:rPr b="1" i="1" lang="en" sz="12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C-a c</a:t>
            </a:r>
            <a:endParaRPr b="1" i="1" sz="12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Rename window</a:t>
            </a:r>
            <a:br>
              <a:rPr lang="en" sz="1200">
                <a:solidFill>
                  <a:schemeClr val="dk1"/>
                </a:solidFill>
              </a:rPr>
            </a:br>
            <a:r>
              <a:rPr b="1" i="1" lang="en" sz="12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C-a A</a:t>
            </a:r>
            <a:endParaRPr b="1" i="1" sz="12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Navigate to previous or next window</a:t>
            </a:r>
            <a:br>
              <a:rPr lang="en" sz="1200">
                <a:solidFill>
                  <a:schemeClr val="dk1"/>
                </a:solidFill>
              </a:rPr>
            </a:br>
            <a:r>
              <a:rPr b="1" i="1" lang="en" sz="12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C-a p </a:t>
            </a:r>
            <a:r>
              <a:rPr i="1" lang="en" sz="12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1" i="1" lang="en" sz="12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C-a n</a:t>
            </a:r>
            <a:endParaRPr b="1" i="1" sz="12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Window list</a:t>
            </a:r>
            <a:br>
              <a:rPr lang="en" sz="1200">
                <a:solidFill>
                  <a:schemeClr val="dk1"/>
                </a:solidFill>
              </a:rPr>
            </a:br>
            <a:r>
              <a:rPr b="1" i="1" lang="en" sz="12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C-a “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Split window horizontally or vertically</a:t>
            </a:r>
            <a:br>
              <a:rPr lang="en" sz="1200">
                <a:solidFill>
                  <a:schemeClr val="dk1"/>
                </a:solidFill>
              </a:rPr>
            </a:br>
            <a:r>
              <a:rPr b="1" i="1" lang="en" sz="12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C-a S </a:t>
            </a:r>
            <a:r>
              <a:rPr i="1" lang="en" sz="12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1" i="1" lang="en" sz="12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C-a |</a:t>
            </a:r>
            <a:r>
              <a:rPr i="1" lang="en" sz="12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i="1" sz="12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Navigate window panes</a:t>
            </a:r>
            <a:br>
              <a:rPr lang="en" sz="1200">
                <a:solidFill>
                  <a:schemeClr val="dk1"/>
                </a:solidFill>
              </a:rPr>
            </a:br>
            <a:r>
              <a:rPr b="1" i="1" lang="en" sz="12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C-a tab</a:t>
            </a:r>
            <a:endParaRPr b="1" i="1" sz="12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Close window pane</a:t>
            </a:r>
            <a:br>
              <a:rPr lang="en" sz="1200">
                <a:solidFill>
                  <a:schemeClr val="dk1"/>
                </a:solidFill>
              </a:rPr>
            </a:br>
            <a:r>
              <a:rPr b="1" i="1" lang="en" sz="12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C-a X</a:t>
            </a:r>
            <a:endParaRPr b="1" i="1" sz="12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Sharing Files on the Web</a:t>
            </a:r>
            <a:endParaRPr/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Simply create a symbolic link or move the files into your html directory when you want to share them.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For exmaple, log into Owl and do the following: </a:t>
            </a:r>
            <a:endParaRPr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Make new web project directory</a:t>
            </a:r>
            <a:br>
              <a:rPr lang="en" sz="1400"/>
            </a:br>
            <a:r>
              <a:rPr b="1" i="1" lang="en" sz="1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mkdir www-project</a:t>
            </a:r>
            <a:endParaRPr b="1" i="1" sz="14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Create a default test file</a:t>
            </a:r>
            <a:br>
              <a:rPr lang="en" sz="1400"/>
            </a:br>
            <a:r>
              <a:rPr b="1" i="1" lang="en" sz="1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echo '&lt;h1&gt;Hello!&lt;/h1&gt;' &gt; www-project/index.html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Create shortcut/link for new web project in html directory </a:t>
            </a:r>
            <a:br>
              <a:rPr lang="en" sz="1400"/>
            </a:br>
            <a:r>
              <a:rPr b="1" i="1" lang="en" sz="1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ln -s www-project ~/.html/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Now, test it out by pointing your web-browser to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http://biocluster.ucr.edu/~username/www-project/</a:t>
            </a:r>
            <a:endParaRPr sz="1400" u="sng">
              <a:solidFill>
                <a:schemeClr val="hlink"/>
              </a:solidFill>
              <a:hlinkClick r:id="rId4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Be sure to replace 'username' with your actual user name, and also check permissions on shared directories and parent directories.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For password protecting html content follow these instructions: </a:t>
            </a:r>
            <a:r>
              <a:rPr lang="en" sz="1400" u="sng">
                <a:solidFill>
                  <a:schemeClr val="hlink"/>
                </a:solidFill>
                <a:hlinkClick r:id="rId5"/>
              </a:rPr>
              <a:t>http://manuals.bioinformatics.ucr.edu/home/hpc#TOC-Password-Protect-Web-Pages</a:t>
            </a:r>
            <a:endParaRPr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457200" y="1923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Helpful Resources</a:t>
            </a:r>
            <a:endParaRPr/>
          </a:p>
        </p:txBody>
      </p:sp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Command Line</a:t>
            </a:r>
            <a:br>
              <a:rPr lang="en" sz="2400">
                <a:solidFill>
                  <a:schemeClr val="dk1"/>
                </a:solidFill>
              </a:rPr>
            </a:br>
            <a:r>
              <a:rPr lang="en" sz="2400">
                <a:solidFill>
                  <a:schemeClr val="dk1"/>
                </a:solidFill>
              </a:rPr>
              <a:t>--help, -h, man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Online Manual</a:t>
            </a:r>
            <a:br>
              <a:rPr lang="en" sz="2400">
                <a:solidFill>
                  <a:schemeClr val="dk1"/>
                </a:solidFill>
              </a:rPr>
            </a:br>
            <a:r>
              <a:rPr lang="en" sz="2400" u="sng">
                <a:solidFill>
                  <a:schemeClr val="hlink"/>
                </a:solidFill>
                <a:hlinkClick r:id="rId3"/>
              </a:rPr>
              <a:t>http://manuals.bioinformatics.ucr.edu/home/hpc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Storage Usage</a:t>
            </a:r>
            <a:br>
              <a:rPr lang="en" sz="2400">
                <a:solidFill>
                  <a:schemeClr val="dk1"/>
                </a:solidFill>
              </a:rPr>
            </a:br>
            <a:r>
              <a:rPr lang="en" sz="2400" u="sng">
                <a:solidFill>
                  <a:schemeClr val="hlink"/>
                </a:solidFill>
                <a:hlinkClick r:id="rId4"/>
              </a:rPr>
              <a:t>https://dashboard.bioinfo.ucr.edu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Announcements</a:t>
            </a:r>
            <a:br>
              <a:rPr lang="en" sz="2400">
                <a:solidFill>
                  <a:schemeClr val="dk1"/>
                </a:solidFill>
              </a:rPr>
            </a:br>
            <a:r>
              <a:rPr lang="en" sz="2400" u="sng">
                <a:solidFill>
                  <a:schemeClr val="hlink"/>
                </a:solidFill>
                <a:hlinkClick r:id="rId5"/>
              </a:rPr>
              <a:t>http://facility.bioinformatics.ucr.edu/announcements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457200" y="1200150"/>
            <a:ext cx="8229600" cy="38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Home</a:t>
            </a:r>
            <a:r>
              <a:rPr lang="en" sz="1800"/>
              <a:t> is used for scripting, debugging and small files.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/rhome/username</a:t>
            </a:r>
            <a:endParaRPr b="1" i="1" sz="18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Bigdata</a:t>
            </a:r>
            <a:r>
              <a:rPr lang="en" sz="1800"/>
              <a:t> is used for parallel jobs, high read/write operations (load) and big files.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	</a:t>
            </a:r>
            <a:r>
              <a:rPr b="1" i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/bigdata/labname/username</a:t>
            </a:r>
            <a:endParaRPr b="1" i="1" sz="18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	/bigdata/labname/shared</a:t>
            </a:r>
            <a:endParaRPr b="1" sz="18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Note: All lab members share the same bigdata pool.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Total = /bigdata/</a:t>
            </a:r>
            <a:r>
              <a:rPr lang="en" sz="1200">
                <a:solidFill>
                  <a:schemeClr val="dk1"/>
                </a:solidFill>
              </a:rPr>
              <a:t>labname</a:t>
            </a:r>
            <a:r>
              <a:rPr lang="en" sz="1200"/>
              <a:t>/shared + /bigdata/labname/labmember1 + /bigdata/</a:t>
            </a:r>
            <a:r>
              <a:rPr lang="en" sz="1200">
                <a:solidFill>
                  <a:schemeClr val="dk1"/>
                </a:solidFill>
              </a:rPr>
              <a:t>labname/</a:t>
            </a:r>
            <a:r>
              <a:rPr lang="en" sz="1200"/>
              <a:t>labmember2 + /bigdata/</a:t>
            </a:r>
            <a:r>
              <a:rPr lang="en" sz="1200">
                <a:solidFill>
                  <a:schemeClr val="dk1"/>
                </a:solidFill>
              </a:rPr>
              <a:t>labname/</a:t>
            </a:r>
            <a:r>
              <a:rPr lang="en" sz="1200"/>
              <a:t>labmemberX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https://dashboard.bioinfo.ucr.edu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Scratch</a:t>
            </a:r>
            <a:r>
              <a:rPr lang="en" sz="1800"/>
              <a:t> is used for quick access and only temporary (30 days max).</a:t>
            </a:r>
            <a:endParaRPr b="1" i="1" sz="18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" name="Google Shape;40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Module System</a:t>
            </a:r>
            <a:endParaRPr/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457200" y="1200150"/>
            <a:ext cx="411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Print available modules</a:t>
            </a:r>
            <a:br>
              <a:rPr lang="en" sz="1800"/>
            </a:br>
            <a:r>
              <a:rPr b="1" i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module avail</a:t>
            </a:r>
            <a:endParaRPr b="1" i="1" sz="18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Print available modules starting with R</a:t>
            </a:r>
            <a:br>
              <a:rPr lang="en" sz="1800"/>
            </a:br>
            <a:r>
              <a:rPr b="1" i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module avail R</a:t>
            </a:r>
            <a:endParaRPr b="1" i="1" sz="18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Load default module R </a:t>
            </a:r>
            <a:br>
              <a:rPr lang="en" sz="1800"/>
            </a:br>
            <a:r>
              <a:rPr b="1" i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module load R</a:t>
            </a:r>
            <a:endParaRPr b="1" i="1" sz="18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Load specific module R version</a:t>
            </a:r>
            <a:br>
              <a:rPr lang="en" sz="1800"/>
            </a:br>
            <a:r>
              <a:rPr b="1" i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module load R/3.2.0</a:t>
            </a:r>
            <a:endParaRPr b="1" i="1" sz="18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Print list of loaded modules</a:t>
            </a:r>
            <a:br>
              <a:rPr lang="en" sz="1800"/>
            </a:br>
            <a:r>
              <a:rPr b="1" i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module list</a:t>
            </a:r>
            <a:endParaRPr b="1" i="1" sz="18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" name="Google Shape;47;p11"/>
          <p:cNvSpPr txBox="1"/>
          <p:nvPr/>
        </p:nvSpPr>
        <p:spPr>
          <a:xfrm>
            <a:off x="4813950" y="1266500"/>
            <a:ext cx="3657600" cy="3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Unload module R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80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module unload R</a:t>
            </a:r>
            <a:endParaRPr b="1" i="1" sz="1800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Unload specific module R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80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module unload R/3.2.0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 Variables</a:t>
            </a:r>
            <a:endParaRPr/>
          </a:p>
        </p:txBody>
      </p:sp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457200" y="1200150"/>
            <a:ext cx="8259300" cy="39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Biocluster uses bash as the default shell environment.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Within this environment, variables can be set and reused.</a:t>
            </a:r>
            <a:endParaRPr sz="17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MYVAR=’Something’</a:t>
            </a:r>
            <a:endParaRPr b="1" i="1" sz="17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export MYVAR=’Something’</a:t>
            </a:r>
            <a:endParaRPr b="1" i="1" sz="17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echo $MYVAR</a:t>
            </a:r>
            <a:endParaRPr b="1" i="1" sz="17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Some software utilizes this feature and requires that specific environment variables be set.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700"/>
              <a:buFont typeface="Courier New"/>
              <a:buChar char="○"/>
            </a:pPr>
            <a:r>
              <a:rPr b="1" i="1" lang="en" sz="17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$HOME #Contains your home path</a:t>
            </a:r>
            <a:endParaRPr b="1" i="1" sz="17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700"/>
              <a:buFont typeface="Courier New"/>
              <a:buChar char="○"/>
            </a:pPr>
            <a:r>
              <a:rPr b="1" i="1" lang="en" sz="17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$USER #Contains your username</a:t>
            </a:r>
            <a:endParaRPr b="1" i="1" sz="17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700"/>
              <a:buFont typeface="Courier New"/>
              <a:buChar char="○"/>
            </a:pPr>
            <a:r>
              <a:rPr b="1" i="1" lang="en" sz="17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$PATH #Contains paths of executables</a:t>
            </a:r>
            <a:endParaRPr b="1" i="1" sz="17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700"/>
              <a:buFont typeface="Courier New"/>
              <a:buChar char="○"/>
            </a:pPr>
            <a:r>
              <a:rPr b="1" i="1" lang="en" sz="17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$LD_LIBRARY_PATH #Contains paths of dependencies</a:t>
            </a:r>
            <a:endParaRPr b="1" i="1" sz="17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Torque (PBS)</a:t>
            </a:r>
            <a:endParaRPr sz="17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$PBS_O_WORKDIR</a:t>
            </a:r>
            <a:r>
              <a:rPr i="1" lang="en" sz="17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#</a:t>
            </a:r>
            <a:r>
              <a:rPr i="1" lang="en" sz="17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And many more</a:t>
            </a:r>
            <a:endParaRPr i="1" sz="17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Scripting</a:t>
            </a:r>
            <a:endParaRPr/>
          </a:p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457200" y="1200150"/>
            <a:ext cx="8259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Converting code into a script is useful.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Easy to run - blackbox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Easy to maintain - consolidated code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Easy to distribute - </a:t>
            </a:r>
            <a:r>
              <a:rPr lang="en" sz="1800">
                <a:solidFill>
                  <a:schemeClr val="dk1"/>
                </a:solidFill>
              </a:rPr>
              <a:t>capsulated code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Easy to automate (crontab?) - does not require interaction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Scripting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457200" y="1200150"/>
            <a:ext cx="8259300" cy="39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#! (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SheBang</a:t>
            </a:r>
            <a:r>
              <a:rPr lang="en" sz="1800">
                <a:solidFill>
                  <a:schemeClr val="dk1"/>
                </a:solidFill>
              </a:rPr>
              <a:t>) - First line in file which defines the interpreter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b="1" i="1" sz="18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Permissions - At least the owner of the file requires execute permissions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chmod u+x myscript.sh</a:t>
            </a:r>
            <a:endParaRPr b="1" sz="18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Pass arguments via command line - Makes script reusable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myscript.sh prot.fasta 2</a:t>
            </a:r>
            <a:endParaRPr b="1" i="1" sz="18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Add to PATH - Makes script callable by name and without path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export PATH=~/bin:$PATH #add to .bashrc</a:t>
            </a:r>
            <a:endParaRPr b="1" i="1" sz="18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Scripting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457200" y="1200150"/>
            <a:ext cx="8686800" cy="39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Bash commands: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cd ~/mywork</a:t>
            </a:r>
            <a:endParaRPr b="1" i="1" sz="18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module load ncbi-blast</a:t>
            </a:r>
            <a:endParaRPr b="1" i="1" sz="18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module load db-ncbi</a:t>
            </a:r>
            <a:endParaRPr b="1" i="1" sz="18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blastp -query prot.faa -db $NCBI_DB/nr -out prot.txt -num_threads 2</a:t>
            </a:r>
            <a:endParaRPr b="1"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Scripting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457200" y="1200150"/>
            <a:ext cx="8442000" cy="39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Example: myscript.sh prot.fasta 2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 -l</a:t>
            </a:r>
            <a:endParaRPr b="1" i="1"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1" sz="6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# Load modules</a:t>
            </a:r>
            <a:endParaRPr b="1" i="1" sz="18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module load ncbi-blast</a:t>
            </a:r>
            <a:endParaRPr b="1" i="1" sz="18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module load db-ncbi</a:t>
            </a:r>
            <a:endParaRPr b="1" i="1" sz="18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1" sz="6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# Change directory</a:t>
            </a:r>
            <a:endParaRPr b="1" i="1" sz="18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cd ~/mywork</a:t>
            </a:r>
            <a:endParaRPr b="1" i="1" sz="18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1" sz="6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# Run BLAST</a:t>
            </a:r>
            <a:endParaRPr b="1" i="1" sz="18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blastp -query </a:t>
            </a:r>
            <a:r>
              <a:rPr b="1" i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$1</a:t>
            </a:r>
            <a:r>
              <a:rPr b="1" i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-db $NCBI_DB/nr -out </a:t>
            </a:r>
            <a:r>
              <a:rPr b="1" i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$1</a:t>
            </a:r>
            <a:r>
              <a:rPr b="1" i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.txt -num_threads </a:t>
            </a:r>
            <a:r>
              <a:rPr b="1" i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$2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ight 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