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0c933b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60c933b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4d906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84d906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8084f77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8084f77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8084f77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8084f77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60c933b_0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60c933b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084f77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8084f77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084f77_0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8084f77_0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8084f77_0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8084f77_0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89f7f7d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89f7f7d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60c933b_0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60c933b_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560c933b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560c933b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60c933b_0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60c933b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616ac2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616ac2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616ac2c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616ac2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616ac2c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616ac2c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616ac2c_0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616ac2c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8e78cc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8e78cc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8084f77_0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8084f77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Predictive model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8084f77_0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8084f77_0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8084f77_0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8084f77_0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8084f77_0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98084f77_0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60c933b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560c933b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89f7f7d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89f7f7d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60c933b_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560c933b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8084f77_0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98084f77_0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60c933b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60c933b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84d906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84d906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084f77_0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084f77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8084f77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8084f77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manuals.bioinformatics.ucr.edu/workshop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ftp.ncbi.nih.gov/genbank/genomes/Bacteria/Acaryochloris_marina_MBIC11017_uid12997/CP000846.fa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ygwin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ftp://ftp.ncbi.nih.gov/genbank/genomes/Bacteria/Halobacterium_sp_uid217/AE004437.fa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emboss.bioinformatics.nl/cgi-bin/emboss/help/seqre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istrowatch.com/dwres.php?resource=major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biocluster.ucr.edu/projects/internal/TreeBrowse/" TargetMode="External"/><Relationship Id="rId4" Type="http://schemas.openxmlformats.org/officeDocument/2006/relationships/hyperlink" Target="http://taxonomy.zoology.gla.ac.uk/rod/treeview.html" TargetMode="External"/><Relationship Id="rId5" Type="http://schemas.openxmlformats.org/officeDocument/2006/relationships/hyperlink" Target="mailto:guest@workshop.ucr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he.earth.li/~sgtatham/putty/latest/x86/putty.ex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924029"/>
            <a:ext cx="7772400" cy="18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Part I: Linux Essentials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http://manuals.bioinformatics.ucr.edu/workshops</a:t>
            </a:r>
            <a:r>
              <a:rPr lang="en" sz="1800"/>
              <a:t>)</a:t>
            </a:r>
            <a:endParaRPr sz="1800"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170778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Jordan Hayes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Commands</a:t>
            </a:r>
            <a:endParaRPr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tree </a:t>
            </a:r>
            <a:r>
              <a:rPr lang="en" sz="1800"/>
              <a:t>- List files and directories in a tree 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pwd</a:t>
            </a:r>
            <a:r>
              <a:rPr lang="en" sz="1800"/>
              <a:t> - Print working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ls</a:t>
            </a:r>
            <a:r>
              <a:rPr lang="en" sz="1800"/>
              <a:t> - List files in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touch</a:t>
            </a:r>
            <a:r>
              <a:rPr lang="en" sz="1800"/>
              <a:t> - Make an empty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mkdir</a:t>
            </a:r>
            <a:r>
              <a:rPr lang="en" sz="1800">
                <a:solidFill>
                  <a:schemeClr val="dk1"/>
                </a:solidFill>
              </a:rPr>
              <a:t> - Make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cd</a:t>
            </a:r>
            <a:r>
              <a:rPr lang="en" sz="1800"/>
              <a:t> - Change to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cp</a:t>
            </a:r>
            <a:r>
              <a:rPr lang="en" sz="1800"/>
              <a:t> - Copy file[s] from a directory to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mv</a:t>
            </a:r>
            <a:r>
              <a:rPr lang="en" sz="1800"/>
              <a:t> - Move file[s] from a directory to a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rm </a:t>
            </a:r>
            <a:r>
              <a:rPr lang="en" sz="1800"/>
              <a:t>- Remove a file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rmdir </a:t>
            </a:r>
            <a:r>
              <a:rPr lang="en" sz="1800"/>
              <a:t>- Remove an empty directory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Note: ctrl+c will cancel a running command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7200" y="1200150"/>
            <a:ext cx="3801000" cy="37257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 directories and files: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mkdir example_dir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example_dir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touch example_file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mkdir example_dir2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example_dir2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touch example_file2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820425" y="1200150"/>
            <a:ext cx="3866400" cy="37257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Navigation: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../../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b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File Permissions: viewing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List files in ‘long’ format</a:t>
            </a:r>
            <a:br>
              <a:rPr lang="en" sz="2400">
                <a:solidFill>
                  <a:schemeClr val="dk1"/>
                </a:solidFill>
              </a:rPr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List current directory in ‘long’ format</a:t>
            </a:r>
            <a:br>
              <a:rPr lang="en" sz="2400">
                <a:solidFill>
                  <a:schemeClr val="dk1"/>
                </a:solidFill>
              </a:rPr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-ld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List normal and hidden files in ‘long’ format</a:t>
            </a:r>
            <a:br>
              <a:rPr lang="en" sz="2400">
                <a:solidFill>
                  <a:schemeClr val="dk1"/>
                </a:solidFill>
              </a:rPr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-la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66625" y="1205525"/>
            <a:ext cx="42093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File Permissions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Every file and directory has permissions: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read/write/execute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read/write/execute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read/write/execute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-l filename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user group size date filename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150" name="Google Shape;150;p20"/>
          <p:cNvSpPr txBox="1"/>
          <p:nvPr/>
        </p:nvSpPr>
        <p:spPr>
          <a:xfrm>
            <a:off x="5345100" y="2120975"/>
            <a:ext cx="25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drwxrwxrwx</a:t>
            </a:r>
            <a:endParaRPr b="1" sz="3000"/>
          </a:p>
        </p:txBody>
      </p:sp>
      <p:sp>
        <p:nvSpPr>
          <p:cNvPr id="151" name="Google Shape;151;p20"/>
          <p:cNvSpPr txBox="1"/>
          <p:nvPr/>
        </p:nvSpPr>
        <p:spPr>
          <a:xfrm>
            <a:off x="4883450" y="2901275"/>
            <a:ext cx="94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5881213" y="2901275"/>
            <a:ext cx="588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517475" y="2901275"/>
            <a:ext cx="79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242925" y="2901275"/>
            <a:ext cx="79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 flipH="1">
            <a:off x="5402000" y="2584650"/>
            <a:ext cx="180900" cy="31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>
            <a:endCxn id="152" idx="0"/>
          </p:cNvCxnSpPr>
          <p:nvPr/>
        </p:nvCxnSpPr>
        <p:spPr>
          <a:xfrm>
            <a:off x="5736762" y="2578175"/>
            <a:ext cx="4386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endCxn id="152" idx="0"/>
          </p:cNvCxnSpPr>
          <p:nvPr/>
        </p:nvCxnSpPr>
        <p:spPr>
          <a:xfrm flipH="1">
            <a:off x="6175362" y="2578175"/>
            <a:ext cx="105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endCxn id="153" idx="0"/>
          </p:cNvCxnSpPr>
          <p:nvPr/>
        </p:nvCxnSpPr>
        <p:spPr>
          <a:xfrm>
            <a:off x="6400475" y="2578175"/>
            <a:ext cx="5121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endCxn id="153" idx="0"/>
          </p:cNvCxnSpPr>
          <p:nvPr/>
        </p:nvCxnSpPr>
        <p:spPr>
          <a:xfrm>
            <a:off x="6626975" y="2578175"/>
            <a:ext cx="2856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endCxn id="153" idx="0"/>
          </p:cNvCxnSpPr>
          <p:nvPr/>
        </p:nvCxnSpPr>
        <p:spPr>
          <a:xfrm>
            <a:off x="6841775" y="2578175"/>
            <a:ext cx="708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endCxn id="154" idx="0"/>
          </p:cNvCxnSpPr>
          <p:nvPr/>
        </p:nvCxnSpPr>
        <p:spPr>
          <a:xfrm>
            <a:off x="7049725" y="2578175"/>
            <a:ext cx="5883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endCxn id="154" idx="0"/>
          </p:cNvCxnSpPr>
          <p:nvPr/>
        </p:nvCxnSpPr>
        <p:spPr>
          <a:xfrm>
            <a:off x="7236325" y="2578175"/>
            <a:ext cx="4017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endCxn id="154" idx="0"/>
          </p:cNvCxnSpPr>
          <p:nvPr/>
        </p:nvCxnSpPr>
        <p:spPr>
          <a:xfrm>
            <a:off x="7503025" y="2578175"/>
            <a:ext cx="1350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endCxn id="152" idx="0"/>
          </p:cNvCxnSpPr>
          <p:nvPr/>
        </p:nvCxnSpPr>
        <p:spPr>
          <a:xfrm>
            <a:off x="5908062" y="2578175"/>
            <a:ext cx="267300" cy="32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 txBox="1"/>
          <p:nvPr/>
        </p:nvSpPr>
        <p:spPr>
          <a:xfrm>
            <a:off x="4821275" y="1095625"/>
            <a:ext cx="4322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Permissions are given in the following format: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Not a directory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Owner has read and write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Group has read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Other has read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File Permissions: setting</a:t>
            </a:r>
            <a:endParaRPr b="1"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ownership of a file (admins only)</a:t>
            </a:r>
            <a:br>
              <a:rPr lang="en" sz="2400"/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chown username filename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group association of a file</a:t>
            </a:r>
            <a:br>
              <a:rPr lang="en" sz="2400"/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chgrp groupname filename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Change the permissions of a file</a:t>
            </a:r>
            <a:br>
              <a:rPr lang="en" sz="2400"/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chmod g+w filename</a:t>
            </a:r>
            <a:b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2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chmod o-r filename</a:t>
            </a:r>
            <a:br>
              <a:rPr b="1" i="1" lang="en" sz="2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2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chmod u+x filename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your internet browser to download this file to your laptop:</a:t>
            </a:r>
            <a:br>
              <a:rPr lang="en">
                <a:solidFill>
                  <a:schemeClr val="dk1"/>
                </a:solidFill>
              </a:rPr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ftp://</a:t>
            </a:r>
            <a:r>
              <a:rPr b="1" i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ftp.ncbi.nih.gov/genbank/genomes/Bacteria/Acaryochloris_marina_MBIC11017_uid12997/CP000846.faa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Open Filezilla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8" y="0"/>
            <a:ext cx="827742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/>
          <p:nvPr/>
        </p:nvCxnSpPr>
        <p:spPr>
          <a:xfrm rot="10800000">
            <a:off x="959900" y="326500"/>
            <a:ext cx="474600" cy="39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/>
          <p:nvPr/>
        </p:nvCxnSpPr>
        <p:spPr>
          <a:xfrm rot="10800000">
            <a:off x="2294050" y="290775"/>
            <a:ext cx="1654500" cy="130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/>
          <p:nvPr/>
        </p:nvCxnSpPr>
        <p:spPr>
          <a:xfrm rot="10800000">
            <a:off x="4013050" y="282075"/>
            <a:ext cx="1976700" cy="6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 rot="10800000">
            <a:off x="3309600" y="287275"/>
            <a:ext cx="1580100" cy="118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 txBox="1"/>
          <p:nvPr/>
        </p:nvSpPr>
        <p:spPr>
          <a:xfrm>
            <a:off x="5895425" y="768025"/>
            <a:ext cx="613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22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0" y="626125"/>
            <a:ext cx="33858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biocluster.ucr.edu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460625" y="1329025"/>
            <a:ext cx="1476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Password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132675" y="1436425"/>
            <a:ext cx="1552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Username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 rot="10800000">
            <a:off x="4775650" y="326475"/>
            <a:ext cx="1573200" cy="19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3"/>
          <p:cNvSpPr txBox="1"/>
          <p:nvPr/>
        </p:nvSpPr>
        <p:spPr>
          <a:xfrm>
            <a:off x="6195325" y="394575"/>
            <a:ext cx="9438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Click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" y="0"/>
            <a:ext cx="819897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4"/>
          <p:cNvCxnSpPr/>
          <p:nvPr/>
        </p:nvCxnSpPr>
        <p:spPr>
          <a:xfrm>
            <a:off x="807100" y="2779225"/>
            <a:ext cx="4890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 txBox="1"/>
          <p:nvPr/>
        </p:nvSpPr>
        <p:spPr>
          <a:xfrm>
            <a:off x="3881650" y="2742050"/>
            <a:ext cx="156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Drag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5260175" y="391050"/>
            <a:ext cx="2407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Any red error messages?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 flipH="1">
            <a:off x="3510200" y="657150"/>
            <a:ext cx="1794600" cy="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071050" y="161850"/>
            <a:ext cx="3624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}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SCP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File transfer utility for Mac/Linux/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Cygwin</a:t>
            </a:r>
            <a:r>
              <a:rPr lang="en" sz="2400"/>
              <a:t>.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scp filename user@host:/path/to/newfile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Example: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scp CP000846.faa username@owl.ucr.edu:/rhome/yourname/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Rsync</a:t>
            </a:r>
            <a:endParaRPr u="sng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rsync -av --progress dir1/ user@host:/path/to/dir2</a:t>
            </a:r>
            <a:endParaRPr b="1" i="1" sz="18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Transfers </a:t>
            </a:r>
            <a:r>
              <a:rPr lang="en" sz="3000"/>
              <a:t>(continued)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files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Viewers</a:t>
            </a:r>
            <a:endParaRPr u="sng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less</a:t>
            </a:r>
            <a:endParaRPr b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Editors</a:t>
            </a:r>
            <a:endParaRPr u="sng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nano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vim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emacs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Linux?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to login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 System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 Transfers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Text Files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Useful Tools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File streams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tools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View list of current processes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top # ‘u’ Then type username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    # ‘M’ Order by most memory usage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   # ‘P’ Order by most CPU usage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file from web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wget http://url/filename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Word/Line count</a:t>
            </a:r>
            <a:br>
              <a:rPr lang="en" sz="1800">
                <a:solidFill>
                  <a:schemeClr val="dk1"/>
                </a:solidFill>
              </a:rPr>
            </a:br>
            <a:r>
              <a:rPr b="1"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wc -l filename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Globally search a regular expression and print (pattern match)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grep 'pattern' filename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Open manual for a command</a:t>
            </a:r>
            <a:br>
              <a:rPr i="1"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man commandname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Streams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STDOUT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Save </a:t>
            </a:r>
            <a:r>
              <a:rPr lang="en" sz="2200"/>
              <a:t>STDOUT to file</a:t>
            </a:r>
            <a:br>
              <a:rPr lang="en" sz="2200"/>
            </a:br>
            <a:r>
              <a:rPr b="1" i="1" lang="en" sz="2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&gt; list_of_files.txt</a:t>
            </a:r>
            <a:endParaRPr b="1" i="1" sz="2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Append </a:t>
            </a:r>
            <a:r>
              <a:rPr lang="en" sz="2200"/>
              <a:t>STDOUT to file</a:t>
            </a:r>
            <a:br>
              <a:rPr lang="en" sz="2200"/>
            </a:br>
            <a:r>
              <a:rPr b="1" i="1" lang="en" sz="2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&gt;&gt; list_of_files.txt</a:t>
            </a:r>
            <a:endParaRPr b="1" i="1" sz="2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STDIN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Count </a:t>
            </a:r>
            <a:r>
              <a:rPr lang="en" sz="2200"/>
              <a:t>lines in STDIN</a:t>
            </a:r>
            <a:br>
              <a:rPr lang="en" sz="2200"/>
            </a:br>
            <a:r>
              <a:rPr b="1" i="1" lang="en" sz="2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wc -l &lt; list_of_files.txt</a:t>
            </a:r>
            <a:endParaRPr b="1" i="1" sz="2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STDERR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Save </a:t>
            </a:r>
            <a:r>
              <a:rPr lang="en" sz="2200"/>
              <a:t>error messages to file</a:t>
            </a:r>
            <a:br>
              <a:rPr lang="en" sz="2200"/>
            </a:br>
            <a:r>
              <a:rPr b="1" i="1" lang="en" sz="2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ls -e 2&gt; errors.txt</a:t>
            </a:r>
            <a:endParaRPr b="1" i="1" sz="2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Streams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Chaining commands: piping</a:t>
            </a:r>
            <a:endParaRPr u="sng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command1 | command2</a:t>
            </a:r>
            <a:br>
              <a:rPr lang="en"/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grep 'pattern' filename | wc -l</a:t>
            </a:r>
            <a:br>
              <a:rPr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command1 | command2 | command3 (...etc)</a:t>
            </a:r>
            <a:br>
              <a:rPr lang="en"/>
            </a:b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cat filename.csv | cut -f 1 | sort | uniq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457200" y="819150"/>
            <a:ext cx="82296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Basic Prep</a:t>
            </a:r>
            <a:endParaRPr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Download fasta file</a:t>
            </a:r>
            <a:br>
              <a:rPr lang="en" sz="18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wget </a:t>
            </a:r>
            <a:r>
              <a:rPr i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ftp://ftp.ncbi.nih.gov/genbank/genomes/Bacteria/Halobacterium_sp_uid217/AE004437.faa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contents (press q to quit)</a:t>
            </a:r>
            <a:br>
              <a:rPr lang="en" sz="18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less AE004437.faa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Count how many protein sequences</a:t>
            </a:r>
            <a:br>
              <a:rPr lang="en" sz="18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grep '&gt;' AE004437.faa | wc -l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Save all sequence IDs that contain our pattern:</a:t>
            </a:r>
            <a:br>
              <a:rPr lang="en" sz="18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awk --posix -v RS='&gt;' '/W.H..(H){1,2}/ { print "&gt;" $0;}' AE004437.faa | grep '^&gt;' | cut -c 2- | cut -f 1 -d\ &gt; myIDs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457200" y="742950"/>
            <a:ext cx="82296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BLAST</a:t>
            </a:r>
            <a:endParaRPr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Load the module</a:t>
            </a:r>
            <a:br>
              <a:rPr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ncbi-blast</a:t>
            </a:r>
            <a:b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BLAST database</a:t>
            </a:r>
            <a:br>
              <a:rPr lang="en" sz="18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makeblastdb -in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AE004437.faa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-out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AE004437.faa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-dbtype prot -hash_index -parse_seqids</a:t>
            </a:r>
            <a:b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Query BLAST database by IDs</a:t>
            </a:r>
            <a:b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blastdbcmd -db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AE004437.faa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-dbtype prot -entry_batch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myIDs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-get_dups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-out myseq.fasta</a:t>
            </a:r>
            <a:b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Run BLAST search for sequences stored in myseq.fast</a:t>
            </a:r>
            <a:r>
              <a:rPr lang="en" sz="1800"/>
              <a:t>a</a:t>
            </a:r>
            <a:br>
              <a:rPr lang="en" sz="1800">
                <a:solidFill>
                  <a:srgbClr val="000000"/>
                </a:solidFill>
              </a:rPr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myseq.fasta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-db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AE004437.faa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-outfmt 0 -evalue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1e-6 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-out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blastp.out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BLAST</a:t>
            </a:r>
            <a:endParaRPr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Generate CSV BLAST report</a:t>
            </a:r>
            <a:br>
              <a:rPr lang="en" sz="1800"/>
            </a:b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myseq.fasta -db AE004437.faa -outfmt 10 -evalue 1e-6 -out blastp.out</a:t>
            </a:r>
            <a:b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Generate Excel spreadsheet</a:t>
            </a:r>
            <a:br>
              <a:rPr lang="en" sz="1800"/>
            </a:b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myseq.fasta -db AE004437.faa -outfmt 6 -evalue 1e-6 -out blastp.tab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819150"/>
            <a:ext cx="8229600" cy="4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HMMER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Run HMMPFAM search with proteins from BLAST Exercise against Pfam database (will take ~3 minutes):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hmmscan -E 0.1 --acc /srv/projects/db/pfam/current/Pfam-A.hmm myseq.fasta &gt; output.pfam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Easier to parse/process tabular output: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hmmscan -E 0.1 --acc --tblout output_tab.pfam /srv/projects/db/pfam/current/Pfam-A.hmm myseq.fasta</a:t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View the tabular output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less -S output_tab.pfam</a:t>
            </a:r>
            <a:endParaRPr sz="18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clustalw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Create multiple alignment with ClustalW (e.g. use sequences with 'W.H..HH' pattern):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clustalw myseq.fasta</a:t>
            </a:r>
            <a:endParaRPr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Copy output file: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cp myseq.aln myalign.aln</a:t>
            </a:r>
            <a:endParaRPr sz="2400" u="sng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EMBOSS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Reformat alignment into PHYLIP format using '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seqret</a:t>
            </a:r>
            <a:r>
              <a:rPr lang="en" sz="2400"/>
              <a:t>' from EMBOSS: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seqret clustal::myalign.aln phylip::myalign.phylip</a:t>
            </a:r>
            <a:endParaRPr i="1" sz="19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PHYLIP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Copy alignment file from EMBOSS exercise: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cp myalign.phylip infile</a:t>
            </a:r>
            <a:endParaRPr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Creates distance matrix (you may need to press 'R' and then 'Y'):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protdist</a:t>
            </a:r>
            <a:endParaRPr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Copy distance matrix to new file: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cp outfile infile</a:t>
            </a:r>
            <a:endParaRPr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default settings (press 'Y'):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neighbor</a:t>
            </a:r>
            <a:endParaRPr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Copy file outtree and rename to intree:</a:t>
            </a: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cp outtree intree</a:t>
            </a:r>
            <a:endParaRPr i="1" sz="1400" u="sng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Linux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Stable </a:t>
            </a:r>
            <a:r>
              <a:rPr lang="en" sz="2400"/>
              <a:t>- Linux machines can run for years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Powerful remote access</a:t>
            </a:r>
            <a:r>
              <a:rPr lang="en" sz="2400">
                <a:solidFill>
                  <a:schemeClr val="dk1"/>
                </a:solidFill>
              </a:rPr>
              <a:t> - Using bash via remote SSH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Efficient multitasking</a:t>
            </a:r>
            <a:r>
              <a:rPr lang="en" sz="2400"/>
              <a:t> - Designed for a Multiuser environment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Secure </a:t>
            </a:r>
            <a:r>
              <a:rPr lang="en" sz="2400">
                <a:solidFill>
                  <a:schemeClr val="dk1"/>
                </a:solidFill>
              </a:rPr>
              <a:t>- Open-Source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Free software</a:t>
            </a:r>
            <a:r>
              <a:rPr lang="en" sz="2400"/>
              <a:t> - programming languages, applications, databases, open-source projects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Parallelization </a:t>
            </a:r>
            <a:r>
              <a:rPr lang="en" sz="2400"/>
              <a:t>- Linux clusters (compute farms) provide large storage and memory pools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Various distributions</a:t>
            </a:r>
            <a:r>
              <a:rPr lang="en" sz="2400"/>
              <a:t> - RedHat, Fedora, Debian,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…etc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View Tree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Use online TreeBrowse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http://www.biocluster.ucr.edu/projects/internal/TreeBrowse/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Download and install TreeView</a:t>
            </a:r>
            <a:br>
              <a:rPr lang="en" sz="24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http://taxonomy.zoology.gla.ac.uk/rod/treeview.html</a:t>
            </a:r>
            <a:endParaRPr sz="1800"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X-Forward from server</a:t>
            </a:r>
            <a:br>
              <a:rPr lang="en" sz="2400">
                <a:solidFill>
                  <a:schemeClr val="dk1"/>
                </a:solidFill>
              </a:rPr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ssh -XY username</a:t>
            </a:r>
            <a:r>
              <a:rPr i="1"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@biocluster.ucr.edu</a:t>
            </a:r>
            <a:b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tv </a:t>
            </a: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intree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Command Line</a:t>
            </a:r>
            <a:br>
              <a:rPr lang="en" sz="2400"/>
            </a:b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retree intree #‘Y’ then ‘enter’, ‘M’ then ‘enter’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				#‘X’ then ‘enter’ to quit</a:t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 </a:t>
            </a:r>
            <a:r>
              <a:rPr lang="en" sz="3000"/>
              <a:t>(continued)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to login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Mac OS X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6463575" y="177825"/>
            <a:ext cx="1019400" cy="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" name="Google Shape;49;p11"/>
          <p:cNvSpPr txBox="1"/>
          <p:nvPr/>
        </p:nvSpPr>
        <p:spPr>
          <a:xfrm>
            <a:off x="4568950" y="-13525"/>
            <a:ext cx="2038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Type “terminal”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50" name="Google Shape;50;p11"/>
          <p:cNvCxnSpPr/>
          <p:nvPr/>
        </p:nvCxnSpPr>
        <p:spPr>
          <a:xfrm flipH="1" rot="10800000">
            <a:off x="6053200" y="478675"/>
            <a:ext cx="1436400" cy="120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" name="Google Shape;51;p11"/>
          <p:cNvSpPr txBox="1"/>
          <p:nvPr/>
        </p:nvSpPr>
        <p:spPr>
          <a:xfrm>
            <a:off x="5136450" y="1682575"/>
            <a:ext cx="26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Click Terminal icon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login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2"/>
          <p:cNvSpPr txBox="1"/>
          <p:nvPr>
            <p:ph idx="4294967295" type="body"/>
          </p:nvPr>
        </p:nvSpPr>
        <p:spPr>
          <a:xfrm>
            <a:off x="525600" y="1210400"/>
            <a:ext cx="8229600" cy="372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Mac OS X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Type within terminal then hit enter: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ssh username@biocluster.ucr.edu</a:t>
            </a:r>
            <a:endParaRPr b="1" i="1" sz="2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Type password when prompted then hit enter.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Note: Nothing will print when you type, just keep typing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login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Windows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Download putty</a:t>
            </a:r>
            <a:br>
              <a:rPr lang="en" sz="24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http://the.earth.li/~sgtatham/putty/latest/x86/putty.exe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Double click putty.exe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4623600" y="971400"/>
            <a:ext cx="4520400" cy="4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Enter user and hostname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Click ‘Open’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 new window will open type your password when prompted then hit the enter key.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0000"/>
                </a:solidFill>
              </a:rPr>
              <a:t>Note: Nothing will print when you type, just keep typing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5" y="860950"/>
            <a:ext cx="4343400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0" y="52475"/>
            <a:ext cx="5899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username@biocluster.ucr.edu</a:t>
            </a:r>
            <a:endParaRPr b="1" sz="2400">
              <a:solidFill>
                <a:srgbClr val="FF0000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3065100" y="503850"/>
            <a:ext cx="0" cy="1434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73" idx="2"/>
          </p:cNvCxnSpPr>
          <p:nvPr/>
        </p:nvCxnSpPr>
        <p:spPr>
          <a:xfrm flipH="1">
            <a:off x="3269700" y="4342250"/>
            <a:ext cx="681000" cy="48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415350" y="3922250"/>
            <a:ext cx="1070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Click</a:t>
            </a:r>
            <a:endParaRPr b="1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cxnSp>
        <p:nvCxnSpPr>
          <p:cNvPr id="79" name="Google Shape;79;p15"/>
          <p:cNvCxnSpPr>
            <a:stCxn id="80" idx="0"/>
            <a:endCxn id="81" idx="2"/>
          </p:cNvCxnSpPr>
          <p:nvPr/>
        </p:nvCxnSpPr>
        <p:spPr>
          <a:xfrm flipH="1" rot="10800000">
            <a:off x="1298200" y="1645938"/>
            <a:ext cx="3273900" cy="59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1065550" y="2241138"/>
            <a:ext cx="4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499350" y="2247950"/>
            <a:ext cx="58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082850" y="2247962"/>
            <a:ext cx="5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630950" y="2261300"/>
            <a:ext cx="5121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166425" y="2247950"/>
            <a:ext cx="76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rhome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961713" y="2247938"/>
            <a:ext cx="4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080725" y="2247950"/>
            <a:ext cx="5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663925" y="2241150"/>
            <a:ext cx="5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282525" y="2241150"/>
            <a:ext cx="58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tmp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830325" y="2241138"/>
            <a:ext cx="46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usr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519725" y="2247950"/>
            <a:ext cx="6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4462125" y="2247950"/>
            <a:ext cx="58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436250" y="1063375"/>
            <a:ext cx="271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</a:rPr>
              <a:t>/</a:t>
            </a:r>
            <a:endParaRPr b="1" sz="3000">
              <a:solidFill>
                <a:srgbClr val="0000FF"/>
              </a:solidFill>
            </a:endParaRPr>
          </a:p>
        </p:txBody>
      </p:sp>
      <p:cxnSp>
        <p:nvCxnSpPr>
          <p:cNvPr id="93" name="Google Shape;93;p15"/>
          <p:cNvCxnSpPr>
            <a:stCxn id="81" idx="2"/>
            <a:endCxn id="82" idx="0"/>
          </p:cNvCxnSpPr>
          <p:nvPr/>
        </p:nvCxnSpPr>
        <p:spPr>
          <a:xfrm flipH="1">
            <a:off x="1791000" y="1645975"/>
            <a:ext cx="27810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81" idx="2"/>
            <a:endCxn id="83" idx="0"/>
          </p:cNvCxnSpPr>
          <p:nvPr/>
        </p:nvCxnSpPr>
        <p:spPr>
          <a:xfrm flipH="1">
            <a:off x="2356800" y="1645975"/>
            <a:ext cx="22152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81" idx="2"/>
            <a:endCxn id="84" idx="0"/>
          </p:cNvCxnSpPr>
          <p:nvPr/>
        </p:nvCxnSpPr>
        <p:spPr>
          <a:xfrm flipH="1">
            <a:off x="2886900" y="1645975"/>
            <a:ext cx="1685100" cy="61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81" idx="2"/>
            <a:endCxn id="85" idx="0"/>
          </p:cNvCxnSpPr>
          <p:nvPr/>
        </p:nvCxnSpPr>
        <p:spPr>
          <a:xfrm flipH="1">
            <a:off x="3546600" y="1645975"/>
            <a:ext cx="10254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stCxn id="81" idx="2"/>
            <a:endCxn id="86" idx="0"/>
          </p:cNvCxnSpPr>
          <p:nvPr/>
        </p:nvCxnSpPr>
        <p:spPr>
          <a:xfrm flipH="1">
            <a:off x="4194300" y="1645975"/>
            <a:ext cx="3777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81" idx="2"/>
            <a:endCxn id="92" idx="0"/>
          </p:cNvCxnSpPr>
          <p:nvPr/>
        </p:nvCxnSpPr>
        <p:spPr>
          <a:xfrm>
            <a:off x="4572000" y="1645975"/>
            <a:ext cx="1818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81" idx="2"/>
            <a:endCxn id="87" idx="0"/>
          </p:cNvCxnSpPr>
          <p:nvPr/>
        </p:nvCxnSpPr>
        <p:spPr>
          <a:xfrm>
            <a:off x="4572000" y="1645975"/>
            <a:ext cx="7827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81" idx="2"/>
            <a:endCxn id="88" idx="0"/>
          </p:cNvCxnSpPr>
          <p:nvPr/>
        </p:nvCxnSpPr>
        <p:spPr>
          <a:xfrm>
            <a:off x="4572000" y="1645975"/>
            <a:ext cx="1365900" cy="59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81" idx="2"/>
            <a:endCxn id="89" idx="0"/>
          </p:cNvCxnSpPr>
          <p:nvPr/>
        </p:nvCxnSpPr>
        <p:spPr>
          <a:xfrm>
            <a:off x="4572000" y="1645975"/>
            <a:ext cx="2002200" cy="59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5"/>
          <p:cNvCxnSpPr>
            <a:stCxn id="81" idx="2"/>
            <a:endCxn id="90" idx="0"/>
          </p:cNvCxnSpPr>
          <p:nvPr/>
        </p:nvCxnSpPr>
        <p:spPr>
          <a:xfrm>
            <a:off x="4572000" y="1645975"/>
            <a:ext cx="2490900" cy="595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81" idx="2"/>
            <a:endCxn id="91" idx="0"/>
          </p:cNvCxnSpPr>
          <p:nvPr/>
        </p:nvCxnSpPr>
        <p:spPr>
          <a:xfrm>
            <a:off x="4572000" y="1645975"/>
            <a:ext cx="3269400" cy="60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105" idx="0"/>
            <a:endCxn id="85" idx="2"/>
          </p:cNvCxnSpPr>
          <p:nvPr/>
        </p:nvCxnSpPr>
        <p:spPr>
          <a:xfrm flipH="1" rot="10800000">
            <a:off x="2624050" y="2571125"/>
            <a:ext cx="922500" cy="21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2245600" y="2783225"/>
            <a:ext cx="75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jhayes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057950" y="2783225"/>
            <a:ext cx="96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jstajich</a:t>
            </a:r>
            <a:endParaRPr/>
          </a:p>
        </p:txBody>
      </p:sp>
      <p:cxnSp>
        <p:nvCxnSpPr>
          <p:cNvPr id="107" name="Google Shape;107;p15"/>
          <p:cNvCxnSpPr>
            <a:stCxn id="85" idx="2"/>
            <a:endCxn id="106" idx="0"/>
          </p:cNvCxnSpPr>
          <p:nvPr/>
        </p:nvCxnSpPr>
        <p:spPr>
          <a:xfrm flipH="1">
            <a:off x="3540825" y="2571050"/>
            <a:ext cx="5700" cy="21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85" idx="2"/>
            <a:endCxn id="109" idx="0"/>
          </p:cNvCxnSpPr>
          <p:nvPr/>
        </p:nvCxnSpPr>
        <p:spPr>
          <a:xfrm>
            <a:off x="3546525" y="2571050"/>
            <a:ext cx="9195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/>
        </p:nvSpPr>
        <p:spPr>
          <a:xfrm>
            <a:off x="3874225" y="2796888"/>
            <a:ext cx="118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username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247425" y="4025625"/>
            <a:ext cx="146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example_dir2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718325" y="4025625"/>
            <a:ext cx="127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example_file</a:t>
            </a:r>
            <a:endParaRPr/>
          </a:p>
        </p:txBody>
      </p:sp>
      <p:cxnSp>
        <p:nvCxnSpPr>
          <p:cNvPr id="112" name="Google Shape;112;p15"/>
          <p:cNvCxnSpPr>
            <a:stCxn id="113" idx="2"/>
            <a:endCxn id="110" idx="0"/>
          </p:cNvCxnSpPr>
          <p:nvPr/>
        </p:nvCxnSpPr>
        <p:spPr>
          <a:xfrm flipH="1">
            <a:off x="3977575" y="3807225"/>
            <a:ext cx="579300" cy="2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13" idx="2"/>
            <a:endCxn id="111" idx="0"/>
          </p:cNvCxnSpPr>
          <p:nvPr/>
        </p:nvCxnSpPr>
        <p:spPr>
          <a:xfrm>
            <a:off x="4556875" y="3807225"/>
            <a:ext cx="798000" cy="2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3467375" y="4686300"/>
            <a:ext cx="178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example_file2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6" name="Google Shape;116;p15"/>
          <p:cNvCxnSpPr>
            <a:stCxn id="110" idx="2"/>
            <a:endCxn id="115" idx="0"/>
          </p:cNvCxnSpPr>
          <p:nvPr/>
        </p:nvCxnSpPr>
        <p:spPr>
          <a:xfrm>
            <a:off x="3977625" y="4482825"/>
            <a:ext cx="38370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/>
        </p:nvSpPr>
        <p:spPr>
          <a:xfrm>
            <a:off x="457200" y="1277638"/>
            <a:ext cx="2559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Structure</a:t>
            </a:r>
            <a:endParaRPr sz="3000" u="sng"/>
          </a:p>
        </p:txBody>
      </p:sp>
      <p:sp>
        <p:nvSpPr>
          <p:cNvPr id="113" name="Google Shape;113;p15"/>
          <p:cNvSpPr txBox="1"/>
          <p:nvPr/>
        </p:nvSpPr>
        <p:spPr>
          <a:xfrm>
            <a:off x="3858775" y="3479925"/>
            <a:ext cx="1396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example_dir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8" name="Google Shape;118;p15"/>
          <p:cNvCxnSpPr>
            <a:stCxn id="109" idx="2"/>
            <a:endCxn id="113" idx="0"/>
          </p:cNvCxnSpPr>
          <p:nvPr/>
        </p:nvCxnSpPr>
        <p:spPr>
          <a:xfrm>
            <a:off x="4466125" y="3254088"/>
            <a:ext cx="909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</a:t>
            </a:r>
            <a:r>
              <a:rPr lang="en" sz="3000"/>
              <a:t>(continued)</a:t>
            </a:r>
            <a:endParaRPr sz="3000"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Case sensitive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All paths and commands are case sensitive, an uppercase letter is not the same as a lowercase letter.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Path Types</a:t>
            </a:r>
            <a:endParaRPr u="sng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Absolute</a:t>
            </a:r>
            <a:r>
              <a:rPr lang="en" sz="2400"/>
              <a:t> path - Full path from top to bottom</a:t>
            </a:r>
            <a:br>
              <a:rPr lang="en" sz="2400"/>
            </a:br>
            <a:r>
              <a:rPr lang="en" sz="2400"/>
              <a:t>/</a:t>
            </a:r>
            <a:r>
              <a:rPr lang="en" sz="2400">
                <a:solidFill>
                  <a:srgbClr val="0000FF"/>
                </a:solidFill>
              </a:rPr>
              <a:t>rhome</a:t>
            </a:r>
            <a:r>
              <a:rPr lang="en" sz="2400"/>
              <a:t>/</a:t>
            </a:r>
            <a:r>
              <a:rPr lang="en" sz="2400">
                <a:solidFill>
                  <a:srgbClr val="0000FF"/>
                </a:solidFill>
              </a:rPr>
              <a:t>yourname</a:t>
            </a:r>
            <a:r>
              <a:rPr lang="en" sz="2400"/>
              <a:t>/</a:t>
            </a:r>
            <a:r>
              <a:rPr lang="en" sz="2400">
                <a:solidFill>
                  <a:srgbClr val="0000FF"/>
                </a:solidFill>
              </a:rPr>
              <a:t>example_dir</a:t>
            </a:r>
            <a:r>
              <a:rPr lang="en" sz="2400"/>
              <a:t>/</a:t>
            </a:r>
            <a:r>
              <a:rPr lang="en" sz="2400">
                <a:solidFill>
                  <a:srgbClr val="0000FF"/>
                </a:solidFill>
              </a:rPr>
              <a:t>example_file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Relative</a:t>
            </a:r>
            <a:r>
              <a:rPr lang="en" sz="2400"/>
              <a:t> path - Current working directory is implied</a:t>
            </a:r>
            <a:br>
              <a:rPr lang="en" sz="2400"/>
            </a:br>
            <a:r>
              <a:rPr lang="en" sz="2400">
                <a:solidFill>
                  <a:srgbClr val="FF0000"/>
                </a:solidFill>
              </a:rPr>
              <a:t>example_dir</a:t>
            </a:r>
            <a:r>
              <a:rPr lang="en" sz="2400"/>
              <a:t>/</a:t>
            </a:r>
            <a:r>
              <a:rPr lang="en" sz="2400">
                <a:solidFill>
                  <a:srgbClr val="FF0000"/>
                </a:solidFill>
              </a:rPr>
              <a:t>example_file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