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0" r:id="rId5"/>
    <p:sldId id="282"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3" r:id="rId21"/>
    <p:sldId id="284" r:id="rId22"/>
    <p:sldId id="285" r:id="rId23"/>
    <p:sldId id="275" r:id="rId24"/>
    <p:sldId id="276" r:id="rId25"/>
    <p:sldId id="277" r:id="rId26"/>
    <p:sldId id="278" r:id="rId27"/>
    <p:sldId id="279" r:id="rId28"/>
    <p:sldId id="280"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A8F12-3403-4E51-8AEA-E1EC0F40FF8E}"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72DC1-5836-4913-BC4D-BD844E4AFC54}" type="slidenum">
              <a:rPr lang="en-US" smtClean="0"/>
              <a:t>‹#›</a:t>
            </a:fld>
            <a:endParaRPr lang="en-US"/>
          </a:p>
        </p:txBody>
      </p:sp>
    </p:spTree>
    <p:extLst>
      <p:ext uri="{BB962C8B-B14F-4D97-AF65-F5344CB8AC3E}">
        <p14:creationId xmlns:p14="http://schemas.microsoft.com/office/powerpoint/2010/main" val="156003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FAAD24-07D1-412D-B355-661474971A0E}" type="slidenum">
              <a:rPr lang="en-US" smtClean="0"/>
              <a:t>26</a:t>
            </a:fld>
            <a:endParaRPr lang="en-US"/>
          </a:p>
        </p:txBody>
      </p:sp>
    </p:spTree>
    <p:extLst>
      <p:ext uri="{BB962C8B-B14F-4D97-AF65-F5344CB8AC3E}">
        <p14:creationId xmlns:p14="http://schemas.microsoft.com/office/powerpoint/2010/main" val="2240566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5AAF10-A26D-47B7-B7F0-067E5872BA5D}"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2616888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AAF10-A26D-47B7-B7F0-067E5872BA5D}"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243907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AAF10-A26D-47B7-B7F0-067E5872BA5D}"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1359344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5AAF10-A26D-47B7-B7F0-067E5872BA5D}"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363046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5AAF10-A26D-47B7-B7F0-067E5872BA5D}" type="datetimeFigureOut">
              <a:rPr lang="en-US" smtClean="0"/>
              <a:t>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207843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5AAF10-A26D-47B7-B7F0-067E5872BA5D}"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338089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5AAF10-A26D-47B7-B7F0-067E5872BA5D}" type="datetimeFigureOut">
              <a:rPr lang="en-US" smtClean="0"/>
              <a:t>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198633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5AAF10-A26D-47B7-B7F0-067E5872BA5D}" type="datetimeFigureOut">
              <a:rPr lang="en-US" smtClean="0"/>
              <a:t>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317940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AAF10-A26D-47B7-B7F0-067E5872BA5D}" type="datetimeFigureOut">
              <a:rPr lang="en-US" smtClean="0"/>
              <a:t>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254759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5AAF10-A26D-47B7-B7F0-067E5872BA5D}"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58696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5AAF10-A26D-47B7-B7F0-067E5872BA5D}" type="datetimeFigureOut">
              <a:rPr lang="en-US" smtClean="0"/>
              <a:t>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602738-02E7-4238-AB52-39B1D99A5D92}" type="slidenum">
              <a:rPr lang="en-US" smtClean="0"/>
              <a:t>‹#›</a:t>
            </a:fld>
            <a:endParaRPr lang="en-US"/>
          </a:p>
        </p:txBody>
      </p:sp>
    </p:spTree>
    <p:extLst>
      <p:ext uri="{BB962C8B-B14F-4D97-AF65-F5344CB8AC3E}">
        <p14:creationId xmlns:p14="http://schemas.microsoft.com/office/powerpoint/2010/main" val="134941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AAF10-A26D-47B7-B7F0-067E5872BA5D}" type="datetimeFigureOut">
              <a:rPr lang="en-US" smtClean="0"/>
              <a:t>12/6/2019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602738-02E7-4238-AB52-39B1D99A5D92}" type="slidenum">
              <a:rPr lang="en-US" smtClean="0"/>
              <a:t>‹#›</a:t>
            </a:fld>
            <a:endParaRPr lang="en-US"/>
          </a:p>
        </p:txBody>
      </p:sp>
    </p:spTree>
    <p:extLst>
      <p:ext uri="{BB962C8B-B14F-4D97-AF65-F5344CB8AC3E}">
        <p14:creationId xmlns:p14="http://schemas.microsoft.com/office/powerpoint/2010/main" val="2492589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the command line</a:t>
            </a:r>
            <a:endParaRPr lang="en-US" dirty="0"/>
          </a:p>
        </p:txBody>
      </p:sp>
      <p:sp>
        <p:nvSpPr>
          <p:cNvPr id="3" name="Subtitle 2"/>
          <p:cNvSpPr>
            <a:spLocks noGrp="1"/>
          </p:cNvSpPr>
          <p:nvPr>
            <p:ph type="subTitle" idx="1"/>
          </p:nvPr>
        </p:nvSpPr>
        <p:spPr>
          <a:xfrm>
            <a:off x="2667000" y="3853708"/>
            <a:ext cx="6858000" cy="1655762"/>
          </a:xfrm>
        </p:spPr>
        <p:txBody>
          <a:bodyPr/>
          <a:lstStyle/>
          <a:p>
            <a:r>
              <a:rPr lang="en-US" dirty="0" smtClean="0"/>
              <a:t>(Please feel free to print, distribute, cite, mangle or otherwise use these materials. Just remember to give your old friend, Derek Bickhart, a shout-out on occasion)</a:t>
            </a:r>
            <a:endParaRPr lang="en-US" dirty="0"/>
          </a:p>
        </p:txBody>
      </p:sp>
    </p:spTree>
    <p:extLst>
      <p:ext uri="{BB962C8B-B14F-4D97-AF65-F5344CB8AC3E}">
        <p14:creationId xmlns:p14="http://schemas.microsoft.com/office/powerpoint/2010/main" val="2015225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a:t>
            </a:r>
            <a:r>
              <a:rPr lang="en-US" dirty="0" smtClean="0"/>
              <a:t>prompt</a:t>
            </a:r>
            <a:r>
              <a:rPr lang="en-US" dirty="0"/>
              <a:t>!</a:t>
            </a:r>
          </a:p>
        </p:txBody>
      </p:sp>
      <p:sp>
        <p:nvSpPr>
          <p:cNvPr id="3" name="Content Placeholder 2"/>
          <p:cNvSpPr>
            <a:spLocks noGrp="1"/>
          </p:cNvSpPr>
          <p:nvPr>
            <p:ph idx="1"/>
          </p:nvPr>
        </p:nvSpPr>
        <p:spPr>
          <a:xfrm>
            <a:off x="404447" y="1853334"/>
            <a:ext cx="10709030" cy="4351338"/>
          </a:xfrm>
        </p:spPr>
        <p:txBody>
          <a:bodyPr>
            <a:normAutofit fontScale="85000" lnSpcReduction="20000"/>
          </a:bodyPr>
          <a:lstStyle/>
          <a:p>
            <a:r>
              <a:rPr lang="en-US" dirty="0" smtClean="0"/>
              <a:t>After </a:t>
            </a:r>
            <a:r>
              <a:rPr lang="en-US" dirty="0" smtClean="0"/>
              <a:t>you login all </a:t>
            </a:r>
            <a:r>
              <a:rPr lang="en-US" dirty="0" smtClean="0"/>
              <a:t>the text floats by, you should have a </a:t>
            </a:r>
            <a:r>
              <a:rPr lang="en-US" dirty="0" smtClean="0">
                <a:solidFill>
                  <a:srgbClr val="FF0000"/>
                </a:solidFill>
              </a:rPr>
              <a:t>command prompt</a:t>
            </a:r>
            <a:r>
              <a:rPr lang="en-US" dirty="0" smtClean="0"/>
              <a:t>:</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Anatomy of the command prompt (above): </a:t>
            </a:r>
            <a:r>
              <a:rPr lang="en-US" dirty="0" smtClean="0">
                <a:solidFill>
                  <a:srgbClr val="FF0000"/>
                </a:solidFill>
              </a:rPr>
              <a:t>User name </a:t>
            </a:r>
            <a:r>
              <a:rPr lang="en-US" dirty="0" smtClean="0"/>
              <a:t>, </a:t>
            </a:r>
            <a:r>
              <a:rPr lang="en-US" dirty="0" smtClean="0">
                <a:solidFill>
                  <a:srgbClr val="00B0F0"/>
                </a:solidFill>
              </a:rPr>
              <a:t>server</a:t>
            </a:r>
            <a:r>
              <a:rPr lang="en-US" dirty="0" smtClean="0"/>
              <a:t> , </a:t>
            </a:r>
            <a:r>
              <a:rPr lang="en-US" dirty="0" smtClean="0">
                <a:solidFill>
                  <a:srgbClr val="00B050"/>
                </a:solidFill>
              </a:rPr>
              <a:t>folder (or location)</a:t>
            </a:r>
            <a:r>
              <a:rPr lang="en-US" dirty="0" smtClean="0"/>
              <a:t/>
            </a:r>
            <a:br>
              <a:rPr lang="en-US" dirty="0" smtClean="0"/>
            </a:br>
            <a:endParaRPr lang="en-US" dirty="0" smtClean="0"/>
          </a:p>
          <a:p>
            <a:r>
              <a:rPr lang="en-US" dirty="0" smtClean="0"/>
              <a:t>Unix users have their very own folder called the “Home” folder. It’s so important that it has it’s own special short-cut symbol: “</a:t>
            </a:r>
            <a:r>
              <a:rPr lang="en-US" dirty="0" smtClean="0">
                <a:solidFill>
                  <a:srgbClr val="7030A0"/>
                </a:solidFill>
              </a:rPr>
              <a:t>~</a:t>
            </a:r>
            <a:r>
              <a:rPr lang="en-US" dirty="0" smtClean="0"/>
              <a:t>”</a:t>
            </a:r>
            <a:br>
              <a:rPr lang="en-US" dirty="0" smtClean="0"/>
            </a:br>
            <a:endParaRPr lang="en-US" dirty="0" smtClean="0"/>
          </a:p>
          <a:p>
            <a:r>
              <a:rPr lang="en-US" dirty="0" smtClean="0"/>
              <a:t>The </a:t>
            </a:r>
            <a:r>
              <a:rPr lang="en-US" dirty="0" smtClean="0">
                <a:solidFill>
                  <a:srgbClr val="FF0000"/>
                </a:solidFill>
              </a:rPr>
              <a:t>command prompt </a:t>
            </a:r>
            <a:r>
              <a:rPr lang="en-US" dirty="0" smtClean="0"/>
              <a:t>(in the </a:t>
            </a:r>
            <a:r>
              <a:rPr lang="en-US" dirty="0" err="1" smtClean="0"/>
              <a:t>unix</a:t>
            </a:r>
            <a:r>
              <a:rPr lang="en-US" dirty="0" smtClean="0"/>
              <a:t> bash shell this is the </a:t>
            </a:r>
            <a:r>
              <a:rPr lang="en-US" dirty="0" smtClean="0">
                <a:solidFill>
                  <a:srgbClr val="7030A0"/>
                </a:solidFill>
              </a:rPr>
              <a:t>$</a:t>
            </a:r>
            <a:r>
              <a:rPr lang="en-US" dirty="0" smtClean="0"/>
              <a:t> above) is what you will use to navigate the system and run commands! </a:t>
            </a:r>
            <a:br>
              <a:rPr lang="en-US" dirty="0" smtClean="0"/>
            </a:br>
            <a:endParaRPr lang="en-US" dirty="0" smtClean="0"/>
          </a:p>
          <a:p>
            <a:r>
              <a:rPr lang="en-US" b="1" u="sng" dirty="0" smtClean="0"/>
              <a:t>Commands are entered with the “return” key after being typed!!</a:t>
            </a:r>
          </a:p>
        </p:txBody>
      </p:sp>
      <p:pic>
        <p:nvPicPr>
          <p:cNvPr id="4" name="Picture 3"/>
          <p:cNvPicPr>
            <a:picLocks noChangeAspect="1"/>
          </p:cNvPicPr>
          <p:nvPr/>
        </p:nvPicPr>
        <p:blipFill>
          <a:blip r:embed="rId2"/>
          <a:stretch>
            <a:fillRect/>
          </a:stretch>
        </p:blipFill>
        <p:spPr>
          <a:xfrm>
            <a:off x="2569152" y="2369129"/>
            <a:ext cx="6237348" cy="416935"/>
          </a:xfrm>
          <a:prstGeom prst="rect">
            <a:avLst/>
          </a:prstGeom>
        </p:spPr>
      </p:pic>
      <p:grpSp>
        <p:nvGrpSpPr>
          <p:cNvPr id="8" name="Group 7"/>
          <p:cNvGrpSpPr/>
          <p:nvPr/>
        </p:nvGrpSpPr>
        <p:grpSpPr>
          <a:xfrm>
            <a:off x="2569152" y="2369127"/>
            <a:ext cx="5411932" cy="416936"/>
            <a:chOff x="1045152" y="2369127"/>
            <a:chExt cx="5411932" cy="416936"/>
          </a:xfrm>
        </p:grpSpPr>
        <p:sp>
          <p:nvSpPr>
            <p:cNvPr id="5" name="Rectangle 4"/>
            <p:cNvSpPr/>
            <p:nvPr/>
          </p:nvSpPr>
          <p:spPr>
            <a:xfrm>
              <a:off x="1045152" y="2369128"/>
              <a:ext cx="3118674" cy="4169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64182" y="2369127"/>
              <a:ext cx="1676400" cy="416935"/>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22525" y="2369127"/>
              <a:ext cx="234559" cy="41693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699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 </a:t>
            </a:r>
            <a:r>
              <a:rPr lang="en-US" dirty="0" smtClean="0">
                <a:solidFill>
                  <a:srgbClr val="FF0000"/>
                </a:solidFill>
              </a:rPr>
              <a:t>directory structure</a:t>
            </a:r>
            <a:endParaRPr lang="en-US" dirty="0">
              <a:solidFill>
                <a:srgbClr val="FF0000"/>
              </a:solidFill>
            </a:endParaRPr>
          </a:p>
        </p:txBody>
      </p:sp>
      <p:sp>
        <p:nvSpPr>
          <p:cNvPr id="3" name="Content Placeholder 2"/>
          <p:cNvSpPr>
            <a:spLocks noGrp="1"/>
          </p:cNvSpPr>
          <p:nvPr>
            <p:ph idx="1"/>
          </p:nvPr>
        </p:nvSpPr>
        <p:spPr>
          <a:xfrm>
            <a:off x="2152650" y="1825625"/>
            <a:ext cx="6929831" cy="4784900"/>
          </a:xfrm>
        </p:spPr>
        <p:txBody>
          <a:bodyPr>
            <a:normAutofit fontScale="70000" lnSpcReduction="20000"/>
          </a:bodyPr>
          <a:lstStyle/>
          <a:p>
            <a:r>
              <a:rPr lang="en-US" dirty="0" smtClean="0"/>
              <a:t>You’re all probably used to “folders,” “directories,” and “subdirectories” by now. On Windows, these are all organized under “drives” on your “computer” like so:</a:t>
            </a:r>
            <a:br>
              <a:rPr lang="en-US" dirty="0" smtClean="0"/>
            </a:br>
            <a:endParaRPr lang="en-US" dirty="0" smtClean="0"/>
          </a:p>
          <a:p>
            <a:r>
              <a:rPr lang="en-US" dirty="0" smtClean="0"/>
              <a:t>So, if I told you a file was located at “</a:t>
            </a:r>
            <a:r>
              <a:rPr lang="en-US" dirty="0" smtClean="0">
                <a:solidFill>
                  <a:srgbClr val="FF0000"/>
                </a:solidFill>
              </a:rPr>
              <a:t>C:</a:t>
            </a:r>
            <a:r>
              <a:rPr lang="en-US" dirty="0" smtClean="0"/>
              <a:t>\</a:t>
            </a:r>
            <a:r>
              <a:rPr lang="en-US" dirty="0" err="1" smtClean="0">
                <a:solidFill>
                  <a:srgbClr val="00B050"/>
                </a:solidFill>
              </a:rPr>
              <a:t>MyProject</a:t>
            </a:r>
            <a:r>
              <a:rPr lang="en-US" dirty="0" smtClean="0"/>
              <a:t>\</a:t>
            </a:r>
            <a:r>
              <a:rPr lang="en-US" dirty="0" err="1" smtClean="0">
                <a:solidFill>
                  <a:srgbClr val="0070C0"/>
                </a:solidFill>
              </a:rPr>
              <a:t>SubDir</a:t>
            </a:r>
            <a:r>
              <a:rPr lang="en-US" dirty="0" smtClean="0"/>
              <a:t>”, you’d know the </a:t>
            </a:r>
            <a:r>
              <a:rPr lang="en-US" dirty="0" smtClean="0">
                <a:solidFill>
                  <a:srgbClr val="FF0000"/>
                </a:solidFill>
              </a:rPr>
              <a:t>drive</a:t>
            </a:r>
            <a:r>
              <a:rPr lang="en-US" dirty="0" smtClean="0"/>
              <a:t>, the </a:t>
            </a:r>
            <a:r>
              <a:rPr lang="en-US" dirty="0" smtClean="0">
                <a:solidFill>
                  <a:srgbClr val="00B050"/>
                </a:solidFill>
              </a:rPr>
              <a:t>main folder </a:t>
            </a:r>
            <a:r>
              <a:rPr lang="en-US" dirty="0" smtClean="0"/>
              <a:t>and the </a:t>
            </a:r>
            <a:r>
              <a:rPr lang="en-US" dirty="0" smtClean="0">
                <a:solidFill>
                  <a:srgbClr val="0070C0"/>
                </a:solidFill>
              </a:rPr>
              <a:t>subfolder</a:t>
            </a:r>
            <a:r>
              <a:rPr lang="en-US" dirty="0" smtClean="0"/>
              <a:t>. </a:t>
            </a:r>
            <a:br>
              <a:rPr lang="en-US" dirty="0" smtClean="0"/>
            </a:br>
            <a:endParaRPr lang="en-US" dirty="0" smtClean="0"/>
          </a:p>
          <a:p>
            <a:r>
              <a:rPr lang="en-US" dirty="0" smtClean="0"/>
              <a:t>Unix is similar, but subtly different. All folders originate from the “root” directory, and the delimiter of folders is a forward slash “/” rather than the Windows back slash “\”.</a:t>
            </a:r>
            <a:br>
              <a:rPr lang="en-US" dirty="0" smtClean="0"/>
            </a:br>
            <a:endParaRPr lang="en-US" dirty="0" smtClean="0"/>
          </a:p>
          <a:p>
            <a:r>
              <a:rPr lang="en-US" dirty="0" smtClean="0"/>
              <a:t>Let’s demonstrate this by showing the “</a:t>
            </a:r>
            <a:r>
              <a:rPr lang="en-US" dirty="0" smtClean="0">
                <a:solidFill>
                  <a:srgbClr val="FF0000"/>
                </a:solidFill>
              </a:rPr>
              <a:t>root</a:t>
            </a:r>
            <a:r>
              <a:rPr lang="en-US" dirty="0" smtClean="0"/>
              <a:t>” directory, a </a:t>
            </a:r>
            <a:r>
              <a:rPr lang="en-US" dirty="0" smtClean="0">
                <a:solidFill>
                  <a:srgbClr val="00B050"/>
                </a:solidFill>
              </a:rPr>
              <a:t>main folder </a:t>
            </a:r>
            <a:r>
              <a:rPr lang="en-US" dirty="0" smtClean="0"/>
              <a:t>and two </a:t>
            </a:r>
            <a:r>
              <a:rPr lang="en-US" dirty="0" smtClean="0">
                <a:solidFill>
                  <a:srgbClr val="0070C0"/>
                </a:solidFill>
              </a:rPr>
              <a:t>subfolders</a:t>
            </a:r>
            <a:r>
              <a:rPr lang="en-US" dirty="0" smtClean="0"/>
              <a:t> here:</a:t>
            </a:r>
            <a:br>
              <a:rPr lang="en-US" dirty="0" smtClean="0"/>
            </a:br>
            <a:r>
              <a:rPr lang="en-US" dirty="0" smtClean="0"/>
              <a:t>	</a:t>
            </a:r>
            <a:r>
              <a:rPr lang="en-US" dirty="0" smtClean="0">
                <a:solidFill>
                  <a:srgbClr val="FF0000"/>
                </a:solidFill>
              </a:rPr>
              <a:t>/</a:t>
            </a:r>
            <a:r>
              <a:rPr lang="en-US" dirty="0" smtClean="0">
                <a:solidFill>
                  <a:srgbClr val="00B050"/>
                </a:solidFill>
              </a:rPr>
              <a:t>home</a:t>
            </a:r>
            <a:r>
              <a:rPr lang="en-US" dirty="0" smtClean="0"/>
              <a:t>/</a:t>
            </a:r>
            <a:r>
              <a:rPr lang="en-US" dirty="0" err="1" smtClean="0">
                <a:solidFill>
                  <a:srgbClr val="0070C0"/>
                </a:solidFill>
              </a:rPr>
              <a:t>derek.bickhart</a:t>
            </a:r>
            <a:r>
              <a:rPr lang="en-US" dirty="0" smtClean="0"/>
              <a:t>/</a:t>
            </a:r>
            <a:r>
              <a:rPr lang="en-US" dirty="0" err="1" smtClean="0">
                <a:solidFill>
                  <a:srgbClr val="0070C0"/>
                </a:solidFill>
              </a:rPr>
              <a:t>important_stuff</a:t>
            </a:r>
            <a:r>
              <a:rPr lang="en-US" dirty="0" smtClean="0">
                <a:solidFill>
                  <a:srgbClr val="0070C0"/>
                </a:solidFill>
              </a:rPr>
              <a:t/>
            </a:r>
            <a:br>
              <a:rPr lang="en-US" dirty="0" smtClean="0">
                <a:solidFill>
                  <a:srgbClr val="0070C0"/>
                </a:solidFill>
              </a:rPr>
            </a:br>
            <a:endParaRPr lang="en-US" dirty="0" smtClean="0"/>
          </a:p>
          <a:p>
            <a:r>
              <a:rPr lang="en-US" dirty="0" smtClean="0"/>
              <a:t>You can specify the location of ANY file on the system by typing the full “path” using folder delimiters and starting with the first “root” forward slash.</a:t>
            </a:r>
            <a:endParaRPr lang="en-US" dirty="0"/>
          </a:p>
        </p:txBody>
      </p:sp>
      <p:pic>
        <p:nvPicPr>
          <p:cNvPr id="4" name="Picture 3"/>
          <p:cNvPicPr>
            <a:picLocks noChangeAspect="1"/>
          </p:cNvPicPr>
          <p:nvPr/>
        </p:nvPicPr>
        <p:blipFill>
          <a:blip r:embed="rId2"/>
          <a:stretch>
            <a:fillRect/>
          </a:stretch>
        </p:blipFill>
        <p:spPr>
          <a:xfrm>
            <a:off x="8586132" y="1397788"/>
            <a:ext cx="1352550" cy="1514475"/>
          </a:xfrm>
          <a:prstGeom prst="rect">
            <a:avLst/>
          </a:prstGeom>
        </p:spPr>
      </p:pic>
    </p:spTree>
    <p:extLst>
      <p:ext uri="{BB962C8B-B14F-4D97-AF65-F5344CB8AC3E}">
        <p14:creationId xmlns:p14="http://schemas.microsoft.com/office/powerpoint/2010/main" val="9487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err="1" smtClean="0"/>
              <a:t>SubLessonA</a:t>
            </a:r>
            <a:r>
              <a:rPr lang="en-US" dirty="0" smtClean="0"/>
              <a:t>: Navigating </a:t>
            </a:r>
            <a:r>
              <a:rPr lang="en-US" dirty="0" err="1" smtClean="0"/>
              <a:t>unix</a:t>
            </a:r>
            <a:r>
              <a:rPr lang="en-US" dirty="0" smtClean="0"/>
              <a:t> and checking files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First let’s orient ourselves. Are you on the command line? Let’s try “</a:t>
            </a:r>
            <a:r>
              <a:rPr lang="en-US" dirty="0" err="1" smtClean="0">
                <a:solidFill>
                  <a:srgbClr val="7030A0"/>
                </a:solidFill>
              </a:rPr>
              <a:t>pwd</a:t>
            </a:r>
            <a:r>
              <a:rPr lang="en-US" dirty="0" smtClean="0"/>
              <a:t>” (</a:t>
            </a:r>
            <a:r>
              <a:rPr lang="en-US" dirty="0" smtClean="0">
                <a:solidFill>
                  <a:srgbClr val="7030A0"/>
                </a:solidFill>
              </a:rPr>
              <a:t>p</a:t>
            </a:r>
            <a:r>
              <a:rPr lang="en-US" dirty="0" smtClean="0"/>
              <a:t>rint </a:t>
            </a:r>
            <a:r>
              <a:rPr lang="en-US" dirty="0" smtClean="0">
                <a:solidFill>
                  <a:srgbClr val="7030A0"/>
                </a:solidFill>
              </a:rPr>
              <a:t>w</a:t>
            </a:r>
            <a:r>
              <a:rPr lang="en-US" dirty="0" smtClean="0"/>
              <a:t>orking </a:t>
            </a:r>
            <a:r>
              <a:rPr lang="en-US" dirty="0" smtClean="0">
                <a:solidFill>
                  <a:srgbClr val="7030A0"/>
                </a:solidFill>
              </a:rPr>
              <a:t>d</a:t>
            </a:r>
            <a:r>
              <a:rPr lang="en-US" dirty="0" smtClean="0"/>
              <a:t>irectory) first:</a:t>
            </a:r>
          </a:p>
          <a:p>
            <a:endParaRPr lang="en-US" dirty="0"/>
          </a:p>
          <a:p>
            <a:endParaRPr lang="en-US" dirty="0" smtClean="0"/>
          </a:p>
          <a:p>
            <a:endParaRPr lang="en-US" dirty="0"/>
          </a:p>
          <a:p>
            <a:r>
              <a:rPr lang="en-US" dirty="0" smtClean="0"/>
              <a:t>Now, let’s check out the directory that we’re in first before we do anything crazy. </a:t>
            </a:r>
            <a:r>
              <a:rPr lang="en-US" smtClean="0"/>
              <a:t>Run“</a:t>
            </a:r>
            <a:r>
              <a:rPr lang="en-US" smtClean="0">
                <a:solidFill>
                  <a:srgbClr val="7030A0"/>
                </a:solidFill>
              </a:rPr>
              <a:t>ls</a:t>
            </a:r>
            <a:r>
              <a:rPr lang="en-US" dirty="0" smtClean="0"/>
              <a:t>” (</a:t>
            </a:r>
            <a:r>
              <a:rPr lang="en-US" dirty="0" smtClean="0">
                <a:solidFill>
                  <a:srgbClr val="7030A0"/>
                </a:solidFill>
              </a:rPr>
              <a:t>l</a:t>
            </a:r>
            <a:r>
              <a:rPr lang="en-US" dirty="0" smtClean="0"/>
              <a:t>i</a:t>
            </a:r>
            <a:r>
              <a:rPr lang="en-US" dirty="0" smtClean="0">
                <a:solidFill>
                  <a:srgbClr val="7030A0"/>
                </a:solidFill>
              </a:rPr>
              <a:t>s</a:t>
            </a:r>
            <a:r>
              <a:rPr lang="en-US" dirty="0" smtClean="0"/>
              <a:t>t):</a:t>
            </a:r>
          </a:p>
          <a:p>
            <a:endParaRPr lang="en-US" dirty="0"/>
          </a:p>
          <a:p>
            <a:endParaRPr lang="en-US" dirty="0" smtClean="0"/>
          </a:p>
          <a:p>
            <a:r>
              <a:rPr lang="en-US" dirty="0" smtClean="0"/>
              <a:t>Fancy that! There’s a folder for our first lesson! Let’s see what’s inside:</a:t>
            </a:r>
          </a:p>
        </p:txBody>
      </p:sp>
      <p:pic>
        <p:nvPicPr>
          <p:cNvPr id="4" name="Picture 3"/>
          <p:cNvPicPr>
            <a:picLocks noChangeAspect="1"/>
          </p:cNvPicPr>
          <p:nvPr/>
        </p:nvPicPr>
        <p:blipFill>
          <a:blip r:embed="rId2"/>
          <a:stretch>
            <a:fillRect/>
          </a:stretch>
        </p:blipFill>
        <p:spPr>
          <a:xfrm>
            <a:off x="1787448" y="2839916"/>
            <a:ext cx="8251903" cy="484675"/>
          </a:xfrm>
          <a:prstGeom prst="rect">
            <a:avLst/>
          </a:prstGeom>
        </p:spPr>
      </p:pic>
      <p:sp>
        <p:nvSpPr>
          <p:cNvPr id="5" name="Rectangle 4"/>
          <p:cNvSpPr/>
          <p:nvPr/>
        </p:nvSpPr>
        <p:spPr>
          <a:xfrm>
            <a:off x="8971085" y="2839916"/>
            <a:ext cx="650630" cy="2423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819747" y="5914464"/>
            <a:ext cx="8251903" cy="443136"/>
          </a:xfrm>
          <a:prstGeom prst="rect">
            <a:avLst/>
          </a:prstGeom>
        </p:spPr>
      </p:pic>
      <p:sp>
        <p:nvSpPr>
          <p:cNvPr id="7" name="TextBox 6"/>
          <p:cNvSpPr txBox="1"/>
          <p:nvPr/>
        </p:nvSpPr>
        <p:spPr>
          <a:xfrm>
            <a:off x="7275344" y="3000865"/>
            <a:ext cx="1278107" cy="369332"/>
          </a:xfrm>
          <a:prstGeom prst="rect">
            <a:avLst/>
          </a:prstGeom>
          <a:noFill/>
        </p:spPr>
        <p:txBody>
          <a:bodyPr wrap="none" rtlCol="0">
            <a:spAutoFit/>
          </a:bodyPr>
          <a:lstStyle/>
          <a:p>
            <a:r>
              <a:rPr lang="en-US" dirty="0">
                <a:solidFill>
                  <a:srgbClr val="FF0000"/>
                </a:solidFill>
              </a:rPr>
              <a:t>Where I am</a:t>
            </a:r>
            <a:endParaRPr lang="en-US" dirty="0">
              <a:solidFill>
                <a:srgbClr val="FF0000"/>
              </a:solidFill>
            </a:endParaRPr>
          </a:p>
        </p:txBody>
      </p:sp>
      <p:cxnSp>
        <p:nvCxnSpPr>
          <p:cNvPr id="9" name="Straight Arrow Connector 8"/>
          <p:cNvCxnSpPr>
            <a:stCxn id="7" idx="1"/>
          </p:cNvCxnSpPr>
          <p:nvPr/>
        </p:nvCxnSpPr>
        <p:spPr>
          <a:xfrm flipH="1">
            <a:off x="6984023" y="3185531"/>
            <a:ext cx="2913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1787447" y="4388826"/>
            <a:ext cx="8344575" cy="517282"/>
          </a:xfrm>
          <a:prstGeom prst="rect">
            <a:avLst/>
          </a:prstGeom>
        </p:spPr>
      </p:pic>
      <p:cxnSp>
        <p:nvCxnSpPr>
          <p:cNvPr id="10" name="Straight Arrow Connector 9"/>
          <p:cNvCxnSpPr/>
          <p:nvPr/>
        </p:nvCxnSpPr>
        <p:spPr>
          <a:xfrm flipV="1">
            <a:off x="5752051" y="3324591"/>
            <a:ext cx="0" cy="232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193097" y="3324591"/>
            <a:ext cx="0" cy="232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530367" y="3324591"/>
            <a:ext cx="0" cy="232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406242" y="3324591"/>
            <a:ext cx="0" cy="232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837922" y="3324591"/>
            <a:ext cx="0" cy="2323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819746" y="3556933"/>
            <a:ext cx="49222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74841" y="3370197"/>
            <a:ext cx="2041585" cy="369332"/>
          </a:xfrm>
          <a:prstGeom prst="rect">
            <a:avLst/>
          </a:prstGeom>
          <a:noFill/>
        </p:spPr>
        <p:txBody>
          <a:bodyPr wrap="none" rtlCol="0">
            <a:spAutoFit/>
          </a:bodyPr>
          <a:lstStyle/>
          <a:p>
            <a:r>
              <a:rPr lang="en-US" dirty="0">
                <a:solidFill>
                  <a:srgbClr val="FF0000"/>
                </a:solidFill>
              </a:rPr>
              <a:t>Directory delimiters</a:t>
            </a:r>
            <a:endParaRPr lang="en-US" dirty="0">
              <a:solidFill>
                <a:srgbClr val="FF0000"/>
              </a:solidFill>
            </a:endParaRPr>
          </a:p>
        </p:txBody>
      </p:sp>
    </p:spTree>
    <p:extLst>
      <p:ext uri="{BB962C8B-B14F-4D97-AF65-F5344CB8AC3E}">
        <p14:creationId xmlns:p14="http://schemas.microsoft.com/office/powerpoint/2010/main" val="57793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“ls” </a:t>
            </a:r>
            <a:r>
              <a:rPr lang="en-US" dirty="0" smtClean="0">
                <a:solidFill>
                  <a:srgbClr val="FF0000"/>
                </a:solidFill>
              </a:rPr>
              <a:t>executable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Executables</a:t>
            </a:r>
            <a:r>
              <a:rPr lang="en-US" dirty="0" smtClean="0"/>
              <a:t> are “commands” that execute functions</a:t>
            </a:r>
            <a:br>
              <a:rPr lang="en-US" dirty="0" smtClean="0"/>
            </a:br>
            <a:endParaRPr lang="en-US" dirty="0" smtClean="0"/>
          </a:p>
          <a:p>
            <a:r>
              <a:rPr lang="en-US" dirty="0" smtClean="0"/>
              <a:t>“ls” stands for “list” and has several nuances and shortcuts</a:t>
            </a:r>
            <a:br>
              <a:rPr lang="en-US" dirty="0" smtClean="0"/>
            </a:br>
            <a:endParaRPr lang="en-US" dirty="0" smtClean="0"/>
          </a:p>
          <a:p>
            <a:r>
              <a:rPr lang="en-US" dirty="0" smtClean="0"/>
              <a:t>If you type “ls” and hit enter, it assumes:</a:t>
            </a:r>
          </a:p>
          <a:p>
            <a:pPr lvl="1"/>
            <a:r>
              <a:rPr lang="en-US" dirty="0" smtClean="0"/>
              <a:t>You mean to use “ls” in your current directory</a:t>
            </a:r>
          </a:p>
          <a:p>
            <a:pPr lvl="1"/>
            <a:r>
              <a:rPr lang="en-US" dirty="0" smtClean="0"/>
              <a:t>You just want the list of files and directories, nothing more!</a:t>
            </a:r>
            <a:br>
              <a:rPr lang="en-US" dirty="0" smtClean="0"/>
            </a:br>
            <a:endParaRPr lang="en-US" dirty="0" smtClean="0"/>
          </a:p>
          <a:p>
            <a:r>
              <a:rPr lang="en-US" dirty="0" smtClean="0"/>
              <a:t>You can pass folders to “ls” like we just did, and it will tell you file contents</a:t>
            </a:r>
          </a:p>
        </p:txBody>
      </p:sp>
      <p:pic>
        <p:nvPicPr>
          <p:cNvPr id="4" name="Picture 3"/>
          <p:cNvPicPr>
            <a:picLocks noChangeAspect="1"/>
          </p:cNvPicPr>
          <p:nvPr/>
        </p:nvPicPr>
        <p:blipFill>
          <a:blip r:embed="rId2"/>
          <a:stretch>
            <a:fillRect/>
          </a:stretch>
        </p:blipFill>
        <p:spPr>
          <a:xfrm>
            <a:off x="1970049" y="5194027"/>
            <a:ext cx="8251903" cy="443136"/>
          </a:xfrm>
          <a:prstGeom prst="rect">
            <a:avLst/>
          </a:prstGeom>
        </p:spPr>
      </p:pic>
    </p:spTree>
    <p:extLst>
      <p:ext uri="{BB962C8B-B14F-4D97-AF65-F5344CB8AC3E}">
        <p14:creationId xmlns:p14="http://schemas.microsoft.com/office/powerpoint/2010/main" val="11715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t>
            </a:r>
            <a:r>
              <a:rPr lang="en-US" dirty="0" smtClean="0">
                <a:solidFill>
                  <a:srgbClr val="FF0000"/>
                </a:solidFill>
              </a:rPr>
              <a:t>arguments</a:t>
            </a:r>
            <a:r>
              <a:rPr lang="en-US" dirty="0" smtClean="0"/>
              <a:t> and </a:t>
            </a:r>
            <a:r>
              <a:rPr lang="en-US" dirty="0" smtClean="0">
                <a:solidFill>
                  <a:srgbClr val="FF0000"/>
                </a:solidFill>
              </a:rPr>
              <a:t>flags</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What is an </a:t>
            </a:r>
            <a:r>
              <a:rPr lang="en-US" dirty="0" smtClean="0">
                <a:solidFill>
                  <a:srgbClr val="FF0000"/>
                </a:solidFill>
              </a:rPr>
              <a:t>argument</a:t>
            </a:r>
            <a:r>
              <a:rPr lang="en-US" dirty="0" smtClean="0"/>
              <a:t> (apart from a spirited discussion)? In the command line parlance, an argument is an additional series of characters delimited by spaces that you feed into an executable. </a:t>
            </a:r>
            <a:br>
              <a:rPr lang="en-US" dirty="0" smtClean="0"/>
            </a:br>
            <a:endParaRPr lang="en-US" dirty="0" smtClean="0"/>
          </a:p>
          <a:p>
            <a:r>
              <a:rPr lang="en-US" dirty="0" smtClean="0"/>
              <a:t>“ls” has several useful arguments called “</a:t>
            </a:r>
            <a:r>
              <a:rPr lang="en-US" dirty="0" smtClean="0">
                <a:solidFill>
                  <a:srgbClr val="FF0000"/>
                </a:solidFill>
              </a:rPr>
              <a:t>flags</a:t>
            </a:r>
            <a:r>
              <a:rPr lang="en-US" dirty="0" smtClean="0"/>
              <a:t>”. Let’s demonstrate one, shall we?</a:t>
            </a:r>
            <a:br>
              <a:rPr lang="en-US" dirty="0" smtClean="0"/>
            </a:br>
            <a:r>
              <a:rPr lang="en-US" dirty="0" smtClean="0"/>
              <a:t/>
            </a:r>
            <a:br>
              <a:rPr lang="en-US" dirty="0" smtClean="0"/>
            </a:br>
            <a:endParaRPr lang="en-US" dirty="0" smtClean="0"/>
          </a:p>
          <a:p>
            <a:r>
              <a:rPr lang="en-US" dirty="0" smtClean="0"/>
              <a:t>The “-a” argument (written with a space after “ls”) is a flag that tells “ls” to print ALL files, even hidden files. Try this now!</a:t>
            </a:r>
            <a:br>
              <a:rPr lang="en-US" dirty="0" smtClean="0"/>
            </a:br>
            <a:endParaRPr lang="en-US" dirty="0" smtClean="0"/>
          </a:p>
          <a:p>
            <a:r>
              <a:rPr lang="en-US" dirty="0" smtClean="0"/>
              <a:t>That’s not all! “ls” can accept flags and folder locations as well (it’s smart like that). Just type this on the prompt:</a:t>
            </a:r>
            <a:endParaRPr lang="en-US" dirty="0"/>
          </a:p>
        </p:txBody>
      </p:sp>
      <p:pic>
        <p:nvPicPr>
          <p:cNvPr id="4" name="Picture 3"/>
          <p:cNvPicPr>
            <a:picLocks noChangeAspect="1"/>
          </p:cNvPicPr>
          <p:nvPr/>
        </p:nvPicPr>
        <p:blipFill>
          <a:blip r:embed="rId2"/>
          <a:stretch>
            <a:fillRect/>
          </a:stretch>
        </p:blipFill>
        <p:spPr>
          <a:xfrm>
            <a:off x="4129088" y="3458875"/>
            <a:ext cx="6067425" cy="771525"/>
          </a:xfrm>
          <a:prstGeom prst="rect">
            <a:avLst/>
          </a:prstGeom>
        </p:spPr>
      </p:pic>
      <p:pic>
        <p:nvPicPr>
          <p:cNvPr id="5" name="Picture 4"/>
          <p:cNvPicPr>
            <a:picLocks noChangeAspect="1"/>
          </p:cNvPicPr>
          <p:nvPr/>
        </p:nvPicPr>
        <p:blipFill>
          <a:blip r:embed="rId3"/>
          <a:stretch>
            <a:fillRect/>
          </a:stretch>
        </p:blipFill>
        <p:spPr>
          <a:xfrm>
            <a:off x="7423871" y="5623358"/>
            <a:ext cx="2967038" cy="458673"/>
          </a:xfrm>
          <a:prstGeom prst="rect">
            <a:avLst/>
          </a:prstGeom>
        </p:spPr>
      </p:pic>
    </p:spTree>
    <p:extLst>
      <p:ext uri="{BB962C8B-B14F-4D97-AF65-F5344CB8AC3E}">
        <p14:creationId xmlns:p14="http://schemas.microsoft.com/office/powerpoint/2010/main" val="361641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couple useful ls arguments/combos</a:t>
            </a:r>
            <a:endParaRPr lang="en-US" dirty="0"/>
          </a:p>
        </p:txBody>
      </p:sp>
      <p:sp>
        <p:nvSpPr>
          <p:cNvPr id="3" name="Content Placeholder 2"/>
          <p:cNvSpPr>
            <a:spLocks noGrp="1"/>
          </p:cNvSpPr>
          <p:nvPr>
            <p:ph idx="1"/>
          </p:nvPr>
        </p:nvSpPr>
        <p:spPr/>
        <p:txBody>
          <a:bodyPr/>
          <a:lstStyle/>
          <a:p>
            <a:r>
              <a:rPr lang="en-US" dirty="0" smtClean="0"/>
              <a:t>That’s not all that “ls” can do! Here’s a table with all of the useful combos with flags that I use on a regular basis.</a:t>
            </a:r>
            <a:br>
              <a:rPr lang="en-US" dirty="0" smtClean="0"/>
            </a:br>
            <a:endParaRPr lang="en-US" dirty="0" smtClean="0"/>
          </a:p>
          <a:p>
            <a:r>
              <a:rPr lang="en-US" dirty="0" smtClean="0"/>
              <a:t>NOTE: multiple “flags” can be concatenated together! This: </a:t>
            </a:r>
            <a:br>
              <a:rPr lang="en-US" dirty="0" smtClean="0"/>
            </a:br>
            <a:r>
              <a:rPr lang="en-US" dirty="0" smtClean="0"/>
              <a:t>is synonymous with this: </a:t>
            </a:r>
            <a:endParaRPr lang="en-US" dirty="0"/>
          </a:p>
        </p:txBody>
      </p:sp>
      <p:pic>
        <p:nvPicPr>
          <p:cNvPr id="4" name="Picture 3"/>
          <p:cNvPicPr>
            <a:picLocks noChangeAspect="1"/>
          </p:cNvPicPr>
          <p:nvPr/>
        </p:nvPicPr>
        <p:blipFill>
          <a:blip r:embed="rId2"/>
          <a:stretch>
            <a:fillRect/>
          </a:stretch>
        </p:blipFill>
        <p:spPr>
          <a:xfrm>
            <a:off x="9810748" y="3137619"/>
            <a:ext cx="1543052" cy="385763"/>
          </a:xfrm>
          <a:prstGeom prst="rect">
            <a:avLst/>
          </a:prstGeom>
        </p:spPr>
      </p:pic>
      <p:pic>
        <p:nvPicPr>
          <p:cNvPr id="5" name="Picture 4"/>
          <p:cNvPicPr>
            <a:picLocks noChangeAspect="1"/>
          </p:cNvPicPr>
          <p:nvPr/>
        </p:nvPicPr>
        <p:blipFill>
          <a:blip r:embed="rId3"/>
          <a:stretch>
            <a:fillRect/>
          </a:stretch>
        </p:blipFill>
        <p:spPr>
          <a:xfrm>
            <a:off x="5196752" y="3523382"/>
            <a:ext cx="2506500" cy="380568"/>
          </a:xfrm>
          <a:prstGeom prst="rect">
            <a:avLst/>
          </a:prstGeom>
        </p:spPr>
      </p:pic>
      <p:graphicFrame>
        <p:nvGraphicFramePr>
          <p:cNvPr id="6" name="Table 5"/>
          <p:cNvGraphicFramePr>
            <a:graphicFrameLocks noGrp="1"/>
          </p:cNvGraphicFramePr>
          <p:nvPr>
            <p:extLst/>
          </p:nvPr>
        </p:nvGraphicFramePr>
        <p:xfrm>
          <a:off x="2152650" y="4161702"/>
          <a:ext cx="7886700" cy="2377440"/>
        </p:xfrm>
        <a:graphic>
          <a:graphicData uri="http://schemas.openxmlformats.org/drawingml/2006/table">
            <a:tbl>
              <a:tblPr firstRow="1" bandRow="1">
                <a:tableStyleId>{5C22544A-7EE6-4342-B048-85BDC9FD1C3A}</a:tableStyleId>
              </a:tblPr>
              <a:tblGrid>
                <a:gridCol w="2258465">
                  <a:extLst>
                    <a:ext uri="{9D8B030D-6E8A-4147-A177-3AD203B41FA5}">
                      <a16:colId xmlns:a16="http://schemas.microsoft.com/office/drawing/2014/main" val="3334040998"/>
                    </a:ext>
                  </a:extLst>
                </a:gridCol>
                <a:gridCol w="5628235">
                  <a:extLst>
                    <a:ext uri="{9D8B030D-6E8A-4147-A177-3AD203B41FA5}">
                      <a16:colId xmlns:a16="http://schemas.microsoft.com/office/drawing/2014/main" val="2560612529"/>
                    </a:ext>
                  </a:extLst>
                </a:gridCol>
              </a:tblGrid>
              <a:tr h="370840">
                <a:tc>
                  <a:txBody>
                    <a:bodyPr/>
                    <a:lstStyle/>
                    <a:p>
                      <a:r>
                        <a:rPr lang="en-US" sz="2000" dirty="0" smtClean="0"/>
                        <a:t>LS combo</a:t>
                      </a:r>
                      <a:endParaRPr lang="en-US" sz="2000" dirty="0"/>
                    </a:p>
                  </a:txBody>
                  <a:tcPr/>
                </a:tc>
                <a:tc>
                  <a:txBody>
                    <a:bodyPr/>
                    <a:lstStyle/>
                    <a:p>
                      <a:r>
                        <a:rPr lang="en-US" sz="2000" dirty="0" smtClean="0"/>
                        <a:t>Description</a:t>
                      </a:r>
                      <a:endParaRPr lang="en-US" sz="2000" dirty="0"/>
                    </a:p>
                  </a:txBody>
                  <a:tcPr/>
                </a:tc>
                <a:extLst>
                  <a:ext uri="{0D108BD9-81ED-4DB2-BD59-A6C34878D82A}">
                    <a16:rowId xmlns:a16="http://schemas.microsoft.com/office/drawing/2014/main" val="2469347868"/>
                  </a:ext>
                </a:extLst>
              </a:tr>
              <a:tr h="370840">
                <a:tc>
                  <a:txBody>
                    <a:bodyPr/>
                    <a:lstStyle/>
                    <a:p>
                      <a:r>
                        <a:rPr lang="en-US" sz="2000" dirty="0" smtClean="0"/>
                        <a:t>ls</a:t>
                      </a:r>
                      <a:r>
                        <a:rPr lang="en-US" sz="2000" baseline="0" dirty="0" smtClean="0"/>
                        <a:t> –a [folder]</a:t>
                      </a:r>
                      <a:endParaRPr lang="en-US" sz="2000" dirty="0"/>
                    </a:p>
                  </a:txBody>
                  <a:tcPr/>
                </a:tc>
                <a:tc>
                  <a:txBody>
                    <a:bodyPr/>
                    <a:lstStyle/>
                    <a:p>
                      <a:r>
                        <a:rPr lang="en-US" sz="2000" dirty="0" smtClean="0"/>
                        <a:t>Show hidden files</a:t>
                      </a:r>
                      <a:endParaRPr lang="en-US" sz="2000" dirty="0"/>
                    </a:p>
                  </a:txBody>
                  <a:tcPr/>
                </a:tc>
                <a:extLst>
                  <a:ext uri="{0D108BD9-81ED-4DB2-BD59-A6C34878D82A}">
                    <a16:rowId xmlns:a16="http://schemas.microsoft.com/office/drawing/2014/main" val="2338794210"/>
                  </a:ext>
                </a:extLst>
              </a:tr>
              <a:tr h="370840">
                <a:tc>
                  <a:txBody>
                    <a:bodyPr/>
                    <a:lstStyle/>
                    <a:p>
                      <a:r>
                        <a:rPr lang="en-US" sz="2000" dirty="0" smtClean="0"/>
                        <a:t>ls</a:t>
                      </a:r>
                      <a:r>
                        <a:rPr lang="en-US" sz="2000" baseline="0" dirty="0" smtClean="0"/>
                        <a:t> –l [folder]</a:t>
                      </a:r>
                      <a:endParaRPr lang="en-US" sz="2000" dirty="0"/>
                    </a:p>
                  </a:txBody>
                  <a:tcPr/>
                </a:tc>
                <a:tc>
                  <a:txBody>
                    <a:bodyPr/>
                    <a:lstStyle/>
                    <a:p>
                      <a:r>
                        <a:rPr lang="en-US" sz="2000" dirty="0" smtClean="0"/>
                        <a:t>Display</a:t>
                      </a:r>
                      <a:r>
                        <a:rPr lang="en-US" sz="2000" baseline="0" dirty="0" smtClean="0"/>
                        <a:t> in a list</a:t>
                      </a:r>
                      <a:endParaRPr lang="en-US" sz="2000" dirty="0"/>
                    </a:p>
                  </a:txBody>
                  <a:tcPr/>
                </a:tc>
                <a:extLst>
                  <a:ext uri="{0D108BD9-81ED-4DB2-BD59-A6C34878D82A}">
                    <a16:rowId xmlns:a16="http://schemas.microsoft.com/office/drawing/2014/main" val="2860404297"/>
                  </a:ext>
                </a:extLst>
              </a:tr>
              <a:tr h="370840">
                <a:tc>
                  <a:txBody>
                    <a:bodyPr/>
                    <a:lstStyle/>
                    <a:p>
                      <a:r>
                        <a:rPr lang="en-US" sz="2000" dirty="0" smtClean="0"/>
                        <a:t>ls</a:t>
                      </a:r>
                      <a:r>
                        <a:rPr lang="en-US" sz="2000" baseline="0" dirty="0" smtClean="0"/>
                        <a:t> –</a:t>
                      </a:r>
                      <a:r>
                        <a:rPr lang="en-US" sz="2000" baseline="0" dirty="0" err="1" smtClean="0"/>
                        <a:t>hal</a:t>
                      </a:r>
                      <a:r>
                        <a:rPr lang="en-US" sz="2000" baseline="0" dirty="0" smtClean="0"/>
                        <a:t> [folder]</a:t>
                      </a:r>
                      <a:endParaRPr lang="en-US" sz="2000" dirty="0"/>
                    </a:p>
                  </a:txBody>
                  <a:tcPr/>
                </a:tc>
                <a:tc>
                  <a:txBody>
                    <a:bodyPr/>
                    <a:lstStyle/>
                    <a:p>
                      <a:r>
                        <a:rPr lang="en-US" sz="2000" dirty="0" smtClean="0"/>
                        <a:t>Show hidden, in a list, in human-readable</a:t>
                      </a:r>
                      <a:r>
                        <a:rPr lang="en-US" sz="2000" baseline="0" dirty="0" smtClean="0"/>
                        <a:t> format</a:t>
                      </a:r>
                      <a:endParaRPr lang="en-US" sz="2000" dirty="0"/>
                    </a:p>
                  </a:txBody>
                  <a:tcPr/>
                </a:tc>
                <a:extLst>
                  <a:ext uri="{0D108BD9-81ED-4DB2-BD59-A6C34878D82A}">
                    <a16:rowId xmlns:a16="http://schemas.microsoft.com/office/drawing/2014/main" val="1064732831"/>
                  </a:ext>
                </a:extLst>
              </a:tr>
              <a:tr h="370840">
                <a:tc>
                  <a:txBody>
                    <a:bodyPr/>
                    <a:lstStyle/>
                    <a:p>
                      <a:r>
                        <a:rPr lang="en-US" sz="2000" dirty="0" smtClean="0"/>
                        <a:t>ls</a:t>
                      </a:r>
                      <a:r>
                        <a:rPr lang="en-US" sz="2000" baseline="0" dirty="0" smtClean="0"/>
                        <a:t> –t [folder]</a:t>
                      </a:r>
                      <a:endParaRPr lang="en-US" sz="2000" dirty="0"/>
                    </a:p>
                  </a:txBody>
                  <a:tcPr/>
                </a:tc>
                <a:tc>
                  <a:txBody>
                    <a:bodyPr/>
                    <a:lstStyle/>
                    <a:p>
                      <a:r>
                        <a:rPr lang="en-US" sz="2000" dirty="0" smtClean="0"/>
                        <a:t>Order</a:t>
                      </a:r>
                      <a:r>
                        <a:rPr lang="en-US" sz="2000" baseline="0" dirty="0" smtClean="0"/>
                        <a:t> files by time of creation</a:t>
                      </a:r>
                      <a:endParaRPr lang="en-US" sz="2000" dirty="0"/>
                    </a:p>
                  </a:txBody>
                  <a:tcPr/>
                </a:tc>
                <a:extLst>
                  <a:ext uri="{0D108BD9-81ED-4DB2-BD59-A6C34878D82A}">
                    <a16:rowId xmlns:a16="http://schemas.microsoft.com/office/drawing/2014/main" val="492932808"/>
                  </a:ext>
                </a:extLst>
              </a:tr>
              <a:tr h="370840">
                <a:tc>
                  <a:txBody>
                    <a:bodyPr/>
                    <a:lstStyle/>
                    <a:p>
                      <a:r>
                        <a:rPr lang="en-US" sz="2000" dirty="0" smtClean="0"/>
                        <a:t>ls</a:t>
                      </a:r>
                      <a:r>
                        <a:rPr lang="en-US" sz="2000" baseline="0" dirty="0" smtClean="0"/>
                        <a:t> –halt [folder]</a:t>
                      </a:r>
                      <a:endParaRPr lang="en-US" sz="2000" dirty="0"/>
                    </a:p>
                  </a:txBody>
                  <a:tcPr/>
                </a:tc>
                <a:tc>
                  <a:txBody>
                    <a:bodyPr/>
                    <a:lstStyle/>
                    <a:p>
                      <a:r>
                        <a:rPr lang="en-US" sz="2000" dirty="0" smtClean="0"/>
                        <a:t>[Practical]</a:t>
                      </a:r>
                      <a:r>
                        <a:rPr lang="en-US" sz="2000" baseline="0" dirty="0" smtClean="0"/>
                        <a:t> what does this do?</a:t>
                      </a:r>
                      <a:endParaRPr lang="en-US" sz="2000" dirty="0"/>
                    </a:p>
                  </a:txBody>
                  <a:tcPr/>
                </a:tc>
                <a:extLst>
                  <a:ext uri="{0D108BD9-81ED-4DB2-BD59-A6C34878D82A}">
                    <a16:rowId xmlns:a16="http://schemas.microsoft.com/office/drawing/2014/main" val="3182531123"/>
                  </a:ext>
                </a:extLst>
              </a:tr>
            </a:tbl>
          </a:graphicData>
        </a:graphic>
      </p:graphicFrame>
    </p:spTree>
    <p:extLst>
      <p:ext uri="{BB962C8B-B14F-4D97-AF65-F5344CB8AC3E}">
        <p14:creationId xmlns:p14="http://schemas.microsoft.com/office/powerpoint/2010/main" val="112256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Phew, that was allot! But how could you know all this in advance? </a:t>
            </a:r>
            <a:r>
              <a:rPr lang="en-US" dirty="0" smtClean="0">
                <a:solidFill>
                  <a:srgbClr val="FF0000"/>
                </a:solidFill>
              </a:rPr>
              <a:t>Help</a:t>
            </a:r>
            <a:r>
              <a:rPr lang="en-US" dirty="0" smtClean="0"/>
              <a:t> messages!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most important training I can give you is how to find out how to get help. First, try to find out how a command works via a built-in help message. Type the following:</a:t>
            </a:r>
          </a:p>
          <a:p>
            <a:endParaRPr lang="en-US" dirty="0"/>
          </a:p>
          <a:p>
            <a:r>
              <a:rPr lang="en-US" dirty="0" smtClean="0"/>
              <a:t>Usually, help messages are displayed via a “- - help” or a “-h” flag. Note the two dashes for the long-form of the flag and the single dash for the short-form.</a:t>
            </a:r>
            <a:br>
              <a:rPr lang="en-US" dirty="0" smtClean="0"/>
            </a:br>
            <a:endParaRPr lang="en-US" dirty="0" smtClean="0"/>
          </a:p>
          <a:p>
            <a:r>
              <a:rPr lang="en-US" dirty="0" smtClean="0"/>
              <a:t>Sometimes commands have “manual pages,” which you can access using the “man” (manual) command:</a:t>
            </a:r>
            <a:br>
              <a:rPr lang="en-US" dirty="0" smtClean="0"/>
            </a:br>
            <a:endParaRPr lang="en-US" dirty="0" smtClean="0"/>
          </a:p>
          <a:p>
            <a:r>
              <a:rPr lang="en-US" dirty="0" smtClean="0"/>
              <a:t>You can even “man” the “man” command! The “woman” command has yet to be written, but it promises to do everything the “man” command can do, but even better.</a:t>
            </a:r>
            <a:endParaRPr lang="en-US" dirty="0"/>
          </a:p>
        </p:txBody>
      </p:sp>
      <p:pic>
        <p:nvPicPr>
          <p:cNvPr id="4" name="Picture 3"/>
          <p:cNvPicPr>
            <a:picLocks noChangeAspect="1"/>
          </p:cNvPicPr>
          <p:nvPr/>
        </p:nvPicPr>
        <p:blipFill>
          <a:blip r:embed="rId2"/>
          <a:stretch>
            <a:fillRect/>
          </a:stretch>
        </p:blipFill>
        <p:spPr>
          <a:xfrm>
            <a:off x="6429808" y="2450091"/>
            <a:ext cx="2440009" cy="500929"/>
          </a:xfrm>
          <a:prstGeom prst="rect">
            <a:avLst/>
          </a:prstGeom>
        </p:spPr>
      </p:pic>
      <p:pic>
        <p:nvPicPr>
          <p:cNvPr id="5" name="Picture 4"/>
          <p:cNvPicPr>
            <a:picLocks noChangeAspect="1"/>
          </p:cNvPicPr>
          <p:nvPr/>
        </p:nvPicPr>
        <p:blipFill>
          <a:blip r:embed="rId3"/>
          <a:stretch>
            <a:fillRect/>
          </a:stretch>
        </p:blipFill>
        <p:spPr>
          <a:xfrm>
            <a:off x="6768532" y="4476752"/>
            <a:ext cx="1513177" cy="465593"/>
          </a:xfrm>
          <a:prstGeom prst="rect">
            <a:avLst/>
          </a:prstGeom>
        </p:spPr>
      </p:pic>
    </p:spTree>
    <p:extLst>
      <p:ext uri="{BB962C8B-B14F-4D97-AF65-F5344CB8AC3E}">
        <p14:creationId xmlns:p14="http://schemas.microsoft.com/office/powerpoint/2010/main" val="305352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go ahead with the lesson, let’s recap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Executables</a:t>
            </a:r>
            <a:r>
              <a:rPr lang="en-US" dirty="0" smtClean="0"/>
              <a:t> are the commands that you use on the command line, and they are the FIRST thing that you type in the syntax.</a:t>
            </a:r>
            <a:br>
              <a:rPr lang="en-US" dirty="0" smtClean="0"/>
            </a:br>
            <a:endParaRPr lang="en-US" dirty="0" smtClean="0"/>
          </a:p>
          <a:p>
            <a:r>
              <a:rPr lang="en-US" dirty="0" smtClean="0">
                <a:solidFill>
                  <a:srgbClr val="FF0000"/>
                </a:solidFill>
              </a:rPr>
              <a:t>Arguments</a:t>
            </a:r>
            <a:r>
              <a:rPr lang="en-US" dirty="0" smtClean="0"/>
              <a:t> are the parameters you pass to the executable to let it know what to do (some are optional). They come after the executable</a:t>
            </a:r>
            <a:br>
              <a:rPr lang="en-US" dirty="0" smtClean="0"/>
            </a:br>
            <a:endParaRPr lang="en-US" dirty="0" smtClean="0"/>
          </a:p>
          <a:p>
            <a:r>
              <a:rPr lang="en-US" dirty="0" smtClean="0"/>
              <a:t>Easy, right? If this were a sentence, the executable would be the subject and the arguments would be the predicates. </a:t>
            </a:r>
            <a:br>
              <a:rPr lang="en-US" dirty="0" smtClean="0"/>
            </a:br>
            <a:endParaRPr lang="en-US" dirty="0" smtClean="0"/>
          </a:p>
          <a:p>
            <a:r>
              <a:rPr lang="en-US" dirty="0" smtClean="0"/>
              <a:t>We’re now going to tool around in your folders using three helpful </a:t>
            </a:r>
            <a:r>
              <a:rPr lang="en-US" dirty="0" err="1" smtClean="0"/>
              <a:t>unix</a:t>
            </a:r>
            <a:r>
              <a:rPr lang="en-US" dirty="0" smtClean="0"/>
              <a:t> executables: “</a:t>
            </a:r>
            <a:r>
              <a:rPr lang="en-US" dirty="0" err="1" smtClean="0">
                <a:solidFill>
                  <a:srgbClr val="7030A0"/>
                </a:solidFill>
              </a:rPr>
              <a:t>pwd</a:t>
            </a:r>
            <a:r>
              <a:rPr lang="en-US" dirty="0" smtClean="0"/>
              <a:t>” (</a:t>
            </a:r>
            <a:r>
              <a:rPr lang="en-US" dirty="0" smtClean="0">
                <a:solidFill>
                  <a:srgbClr val="7030A0"/>
                </a:solidFill>
              </a:rPr>
              <a:t>p</a:t>
            </a:r>
            <a:r>
              <a:rPr lang="en-US" dirty="0" smtClean="0">
                <a:solidFill>
                  <a:srgbClr val="0070C0"/>
                </a:solidFill>
              </a:rPr>
              <a:t>rint </a:t>
            </a:r>
            <a:r>
              <a:rPr lang="en-US" dirty="0" smtClean="0">
                <a:solidFill>
                  <a:srgbClr val="7030A0"/>
                </a:solidFill>
              </a:rPr>
              <a:t>w</a:t>
            </a:r>
            <a:r>
              <a:rPr lang="en-US" dirty="0" smtClean="0">
                <a:solidFill>
                  <a:srgbClr val="0070C0"/>
                </a:solidFill>
              </a:rPr>
              <a:t>orking </a:t>
            </a:r>
            <a:r>
              <a:rPr lang="en-US" dirty="0" smtClean="0">
                <a:solidFill>
                  <a:srgbClr val="7030A0"/>
                </a:solidFill>
              </a:rPr>
              <a:t>d</a:t>
            </a:r>
            <a:r>
              <a:rPr lang="en-US" dirty="0" smtClean="0">
                <a:solidFill>
                  <a:srgbClr val="0070C0"/>
                </a:solidFill>
              </a:rPr>
              <a:t>irectory</a:t>
            </a:r>
            <a:r>
              <a:rPr lang="en-US" dirty="0" smtClean="0"/>
              <a:t>), “ls” and “</a:t>
            </a:r>
            <a:r>
              <a:rPr lang="en-US" dirty="0" smtClean="0">
                <a:solidFill>
                  <a:srgbClr val="7030A0"/>
                </a:solidFill>
              </a:rPr>
              <a:t>cd</a:t>
            </a:r>
            <a:r>
              <a:rPr lang="en-US" dirty="0" smtClean="0"/>
              <a:t>” (</a:t>
            </a:r>
            <a:r>
              <a:rPr lang="en-US" dirty="0" smtClean="0">
                <a:solidFill>
                  <a:srgbClr val="7030A0"/>
                </a:solidFill>
              </a:rPr>
              <a:t>c</a:t>
            </a:r>
            <a:r>
              <a:rPr lang="en-US" dirty="0" smtClean="0">
                <a:solidFill>
                  <a:srgbClr val="0070C0"/>
                </a:solidFill>
              </a:rPr>
              <a:t>hange </a:t>
            </a:r>
            <a:r>
              <a:rPr lang="en-US" dirty="0" smtClean="0">
                <a:solidFill>
                  <a:srgbClr val="7030A0"/>
                </a:solidFill>
              </a:rPr>
              <a:t>d</a:t>
            </a:r>
            <a:r>
              <a:rPr lang="en-US" dirty="0" smtClean="0">
                <a:solidFill>
                  <a:srgbClr val="0070C0"/>
                </a:solidFill>
              </a:rPr>
              <a:t>irectory</a:t>
            </a:r>
            <a:r>
              <a:rPr lang="en-US" dirty="0" smtClean="0"/>
              <a:t>). If you remember these you’ll rarely be lost!</a:t>
            </a:r>
            <a:endParaRPr lang="en-US" dirty="0"/>
          </a:p>
        </p:txBody>
      </p:sp>
    </p:spTree>
    <p:extLst>
      <p:ext uri="{BB962C8B-B14F-4D97-AF65-F5344CB8AC3E}">
        <p14:creationId xmlns:p14="http://schemas.microsoft.com/office/powerpoint/2010/main" val="375213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t>SubLessonA</a:t>
            </a:r>
            <a:r>
              <a:rPr lang="en-US" dirty="0"/>
              <a:t>: Navigating </a:t>
            </a:r>
            <a:r>
              <a:rPr lang="en-US" dirty="0" err="1"/>
              <a:t>unix</a:t>
            </a:r>
            <a:r>
              <a:rPr lang="en-US" dirty="0"/>
              <a:t> and checking files </a:t>
            </a:r>
          </a:p>
        </p:txBody>
      </p:sp>
      <p:sp>
        <p:nvSpPr>
          <p:cNvPr id="3" name="Content Placeholder 2"/>
          <p:cNvSpPr>
            <a:spLocks noGrp="1"/>
          </p:cNvSpPr>
          <p:nvPr>
            <p:ph idx="1"/>
          </p:nvPr>
        </p:nvSpPr>
        <p:spPr/>
        <p:txBody>
          <a:bodyPr/>
          <a:lstStyle/>
          <a:p>
            <a:r>
              <a:rPr lang="en-US" dirty="0" smtClean="0"/>
              <a:t>Let’s check what’s inside that </a:t>
            </a:r>
            <a:r>
              <a:rPr lang="en-US" dirty="0" err="1" smtClean="0"/>
              <a:t>SubLessonA</a:t>
            </a:r>
            <a:r>
              <a:rPr lang="en-US" dirty="0" smtClean="0"/>
              <a:t> directory:</a:t>
            </a:r>
          </a:p>
          <a:p>
            <a:endParaRPr lang="en-US" dirty="0" smtClean="0"/>
          </a:p>
          <a:p>
            <a:endParaRPr lang="en-US" dirty="0"/>
          </a:p>
          <a:p>
            <a:r>
              <a:rPr lang="en-US" dirty="0" smtClean="0"/>
              <a:t>Now that we see that there’s nothing dangerous in there, let’s move to that new, exciting, </a:t>
            </a:r>
            <a:r>
              <a:rPr lang="en-US" dirty="0" err="1" smtClean="0"/>
              <a:t>SubLessonA</a:t>
            </a:r>
            <a:r>
              <a:rPr lang="en-US" dirty="0" smtClean="0"/>
              <a:t> directory</a:t>
            </a:r>
            <a:r>
              <a:rPr lang="en-US" dirty="0" smtClean="0"/>
              <a:t>:</a:t>
            </a:r>
            <a:endParaRPr lang="en-US" dirty="0"/>
          </a:p>
          <a:p>
            <a:endParaRPr lang="en-US" dirty="0" smtClean="0"/>
          </a:p>
          <a:p>
            <a:r>
              <a:rPr lang="en-US" dirty="0" smtClean="0"/>
              <a:t>Just to confirm that we’re in the right directory, and that we haven’t been tricked, let’s test it out with an “ls” and a “</a:t>
            </a:r>
            <a:r>
              <a:rPr lang="en-US" dirty="0" err="1" smtClean="0"/>
              <a:t>pwd</a:t>
            </a:r>
            <a:r>
              <a:rPr lang="en-US" dirty="0" smtClean="0"/>
              <a:t>”</a:t>
            </a:r>
            <a:endParaRPr lang="en-US" dirty="0"/>
          </a:p>
        </p:txBody>
      </p:sp>
      <p:pic>
        <p:nvPicPr>
          <p:cNvPr id="4" name="Picture 3"/>
          <p:cNvPicPr>
            <a:picLocks noChangeAspect="1"/>
          </p:cNvPicPr>
          <p:nvPr/>
        </p:nvPicPr>
        <p:blipFill>
          <a:blip r:embed="rId2"/>
          <a:stretch>
            <a:fillRect/>
          </a:stretch>
        </p:blipFill>
        <p:spPr>
          <a:xfrm>
            <a:off x="1786929" y="4270314"/>
            <a:ext cx="8252421" cy="391990"/>
          </a:xfrm>
          <a:prstGeom prst="rect">
            <a:avLst/>
          </a:prstGeom>
        </p:spPr>
      </p:pic>
      <p:pic>
        <p:nvPicPr>
          <p:cNvPr id="5" name="Picture 4"/>
          <p:cNvPicPr>
            <a:picLocks noChangeAspect="1"/>
          </p:cNvPicPr>
          <p:nvPr/>
        </p:nvPicPr>
        <p:blipFill>
          <a:blip r:embed="rId3"/>
          <a:stretch>
            <a:fillRect/>
          </a:stretch>
        </p:blipFill>
        <p:spPr>
          <a:xfrm>
            <a:off x="1786929" y="2189163"/>
            <a:ext cx="8658908" cy="562829"/>
          </a:xfrm>
          <a:prstGeom prst="rect">
            <a:avLst/>
          </a:prstGeom>
        </p:spPr>
      </p:pic>
      <p:cxnSp>
        <p:nvCxnSpPr>
          <p:cNvPr id="7" name="Straight Arrow Connector 6"/>
          <p:cNvCxnSpPr/>
          <p:nvPr/>
        </p:nvCxnSpPr>
        <p:spPr>
          <a:xfrm flipV="1">
            <a:off x="9164516" y="2414650"/>
            <a:ext cx="1" cy="4412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08608" y="2778313"/>
            <a:ext cx="1759392" cy="369332"/>
          </a:xfrm>
          <a:prstGeom prst="rect">
            <a:avLst/>
          </a:prstGeom>
          <a:noFill/>
        </p:spPr>
        <p:txBody>
          <a:bodyPr wrap="none" rtlCol="0">
            <a:spAutoFit/>
          </a:bodyPr>
          <a:lstStyle/>
          <a:p>
            <a:r>
              <a:rPr lang="en-US" dirty="0">
                <a:solidFill>
                  <a:srgbClr val="FF0000"/>
                </a:solidFill>
              </a:rPr>
              <a:t>What is that????</a:t>
            </a:r>
            <a:endParaRPr lang="en-US" dirty="0">
              <a:solidFill>
                <a:srgbClr val="FF0000"/>
              </a:solidFill>
            </a:endParaRPr>
          </a:p>
        </p:txBody>
      </p:sp>
      <p:pic>
        <p:nvPicPr>
          <p:cNvPr id="11" name="Picture 10"/>
          <p:cNvPicPr>
            <a:picLocks noChangeAspect="1"/>
          </p:cNvPicPr>
          <p:nvPr/>
        </p:nvPicPr>
        <p:blipFill>
          <a:blip r:embed="rId4"/>
          <a:stretch>
            <a:fillRect/>
          </a:stretch>
        </p:blipFill>
        <p:spPr>
          <a:xfrm>
            <a:off x="1786929" y="5750812"/>
            <a:ext cx="8581585" cy="788987"/>
          </a:xfrm>
          <a:prstGeom prst="rect">
            <a:avLst/>
          </a:prstGeom>
        </p:spPr>
      </p:pic>
    </p:spTree>
    <p:extLst>
      <p:ext uri="{BB962C8B-B14F-4D97-AF65-F5344CB8AC3E}">
        <p14:creationId xmlns:p14="http://schemas.microsoft.com/office/powerpoint/2010/main" val="419012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t>SubLessonA</a:t>
            </a:r>
            <a:r>
              <a:rPr lang="en-US" dirty="0"/>
              <a:t>: Navigating </a:t>
            </a:r>
            <a:r>
              <a:rPr lang="en-US" dirty="0" err="1"/>
              <a:t>unix</a:t>
            </a:r>
            <a:r>
              <a:rPr lang="en-US" dirty="0"/>
              <a:t> and checking files </a:t>
            </a:r>
          </a:p>
        </p:txBody>
      </p:sp>
      <p:sp>
        <p:nvSpPr>
          <p:cNvPr id="3" name="Content Placeholder 2"/>
          <p:cNvSpPr>
            <a:spLocks noGrp="1"/>
          </p:cNvSpPr>
          <p:nvPr>
            <p:ph idx="1"/>
          </p:nvPr>
        </p:nvSpPr>
        <p:spPr>
          <a:xfrm>
            <a:off x="2152650" y="1825625"/>
            <a:ext cx="8287115" cy="4351338"/>
          </a:xfrm>
        </p:spPr>
        <p:txBody>
          <a:bodyPr>
            <a:normAutofit fontScale="92500" lnSpcReduction="10000"/>
          </a:bodyPr>
          <a:lstStyle/>
          <a:p>
            <a:r>
              <a:rPr lang="en-US" dirty="0" smtClean="0"/>
              <a:t>Now that we’re in a directory with a file, let’s see what’s inside the file. Unix has several tools designed to let you view text files:</a:t>
            </a:r>
          </a:p>
          <a:p>
            <a:pPr lvl="1"/>
            <a:r>
              <a:rPr lang="en-US" dirty="0" smtClean="0">
                <a:solidFill>
                  <a:srgbClr val="7030A0"/>
                </a:solidFill>
              </a:rPr>
              <a:t>head</a:t>
            </a:r>
            <a:r>
              <a:rPr lang="en-US" dirty="0" smtClean="0"/>
              <a:t>   &lt;- “</a:t>
            </a:r>
            <a:r>
              <a:rPr lang="en-US" dirty="0" smtClean="0">
                <a:solidFill>
                  <a:srgbClr val="7030A0"/>
                </a:solidFill>
              </a:rPr>
              <a:t>head</a:t>
            </a:r>
            <a:r>
              <a:rPr lang="en-US" dirty="0" smtClean="0">
                <a:solidFill>
                  <a:srgbClr val="0070C0"/>
                </a:solidFill>
              </a:rPr>
              <a:t> of the file</a:t>
            </a:r>
            <a:r>
              <a:rPr lang="en-US" dirty="0" smtClean="0"/>
              <a:t>” prints out the first 10 lines of the first argument file</a:t>
            </a:r>
          </a:p>
          <a:p>
            <a:pPr lvl="1"/>
            <a:r>
              <a:rPr lang="en-US" dirty="0" smtClean="0">
                <a:solidFill>
                  <a:srgbClr val="7030A0"/>
                </a:solidFill>
              </a:rPr>
              <a:t>tail</a:t>
            </a:r>
            <a:r>
              <a:rPr lang="en-US" dirty="0" smtClean="0"/>
              <a:t>       &lt;- “</a:t>
            </a:r>
            <a:r>
              <a:rPr lang="en-US" dirty="0" smtClean="0">
                <a:solidFill>
                  <a:srgbClr val="7030A0"/>
                </a:solidFill>
              </a:rPr>
              <a:t>tail</a:t>
            </a:r>
            <a:r>
              <a:rPr lang="en-US" dirty="0" smtClean="0">
                <a:solidFill>
                  <a:srgbClr val="0070C0"/>
                </a:solidFill>
              </a:rPr>
              <a:t> of the file</a:t>
            </a:r>
            <a:r>
              <a:rPr lang="en-US" dirty="0" smtClean="0"/>
              <a:t>” prints out the last 10 lines</a:t>
            </a:r>
          </a:p>
          <a:p>
            <a:pPr lvl="1"/>
            <a:r>
              <a:rPr lang="en-US" dirty="0" smtClean="0">
                <a:solidFill>
                  <a:srgbClr val="7030A0"/>
                </a:solidFill>
              </a:rPr>
              <a:t>cat</a:t>
            </a:r>
            <a:r>
              <a:rPr lang="en-US" dirty="0" smtClean="0"/>
              <a:t>       &lt;- “</a:t>
            </a:r>
            <a:r>
              <a:rPr lang="en-US" dirty="0" smtClean="0">
                <a:solidFill>
                  <a:srgbClr val="0070C0"/>
                </a:solidFill>
              </a:rPr>
              <a:t>con</a:t>
            </a:r>
            <a:r>
              <a:rPr lang="en-US" dirty="0" smtClean="0">
                <a:solidFill>
                  <a:srgbClr val="7030A0"/>
                </a:solidFill>
              </a:rPr>
              <a:t>cat</a:t>
            </a:r>
            <a:r>
              <a:rPr lang="en-US" dirty="0" smtClean="0">
                <a:solidFill>
                  <a:srgbClr val="0070C0"/>
                </a:solidFill>
              </a:rPr>
              <a:t>enate</a:t>
            </a:r>
            <a:r>
              <a:rPr lang="en-US" dirty="0" smtClean="0"/>
              <a:t>” prints out the files contents to terminal</a:t>
            </a:r>
          </a:p>
          <a:p>
            <a:pPr lvl="1"/>
            <a:r>
              <a:rPr lang="en-US" dirty="0" smtClean="0">
                <a:solidFill>
                  <a:srgbClr val="7030A0"/>
                </a:solidFill>
              </a:rPr>
              <a:t>more </a:t>
            </a:r>
            <a:r>
              <a:rPr lang="en-US" dirty="0" smtClean="0"/>
              <a:t>  &lt;- “</a:t>
            </a:r>
            <a:r>
              <a:rPr lang="en-US" dirty="0" smtClean="0">
                <a:solidFill>
                  <a:srgbClr val="0070C0"/>
                </a:solidFill>
              </a:rPr>
              <a:t>Controlled reading of file</a:t>
            </a:r>
            <a:r>
              <a:rPr lang="en-US" dirty="0" smtClean="0"/>
              <a:t>” prints out the file as long as you hit the “return” key</a:t>
            </a:r>
          </a:p>
          <a:p>
            <a:pPr lvl="1"/>
            <a:r>
              <a:rPr lang="en-US" dirty="0" err="1" smtClean="0">
                <a:solidFill>
                  <a:srgbClr val="7030A0"/>
                </a:solidFill>
              </a:rPr>
              <a:t>wc</a:t>
            </a:r>
            <a:r>
              <a:rPr lang="en-US" dirty="0" smtClean="0"/>
              <a:t>        &lt;- “</a:t>
            </a:r>
            <a:r>
              <a:rPr lang="en-US" dirty="0" smtClean="0">
                <a:solidFill>
                  <a:srgbClr val="7030A0"/>
                </a:solidFill>
              </a:rPr>
              <a:t>w</a:t>
            </a:r>
            <a:r>
              <a:rPr lang="en-US" dirty="0" smtClean="0">
                <a:solidFill>
                  <a:srgbClr val="0070C0"/>
                </a:solidFill>
              </a:rPr>
              <a:t>ord </a:t>
            </a:r>
            <a:r>
              <a:rPr lang="en-US" dirty="0" smtClean="0">
                <a:solidFill>
                  <a:srgbClr val="7030A0"/>
                </a:solidFill>
              </a:rPr>
              <a:t>c</a:t>
            </a:r>
            <a:r>
              <a:rPr lang="en-US" dirty="0" smtClean="0">
                <a:solidFill>
                  <a:srgbClr val="0070C0"/>
                </a:solidFill>
              </a:rPr>
              <a:t>ount</a:t>
            </a:r>
            <a:r>
              <a:rPr lang="en-US" dirty="0" smtClean="0"/>
              <a:t>” prints the number of words and lines of the file</a:t>
            </a:r>
          </a:p>
          <a:p>
            <a:pPr lvl="1"/>
            <a:endParaRPr lang="en-US" dirty="0"/>
          </a:p>
          <a:p>
            <a:r>
              <a:rPr lang="en-US" dirty="0" smtClean="0"/>
              <a:t>Let’s see the top of the file using “head”:</a:t>
            </a:r>
          </a:p>
          <a:p>
            <a:endParaRPr lang="en-US" dirty="0"/>
          </a:p>
        </p:txBody>
      </p:sp>
      <p:grpSp>
        <p:nvGrpSpPr>
          <p:cNvPr id="6" name="Group 5"/>
          <p:cNvGrpSpPr/>
          <p:nvPr/>
        </p:nvGrpSpPr>
        <p:grpSpPr>
          <a:xfrm>
            <a:off x="1691419" y="5020412"/>
            <a:ext cx="8748346" cy="1688123"/>
            <a:chOff x="105875" y="4343399"/>
            <a:chExt cx="8748346" cy="1688123"/>
          </a:xfrm>
        </p:grpSpPr>
        <p:pic>
          <p:nvPicPr>
            <p:cNvPr id="4" name="Picture 3"/>
            <p:cNvPicPr>
              <a:picLocks noChangeAspect="1"/>
            </p:cNvPicPr>
            <p:nvPr/>
          </p:nvPicPr>
          <p:blipFill>
            <a:blip r:embed="rId2"/>
            <a:stretch>
              <a:fillRect/>
            </a:stretch>
          </p:blipFill>
          <p:spPr>
            <a:xfrm>
              <a:off x="105875" y="4343399"/>
              <a:ext cx="8748346" cy="1688123"/>
            </a:xfrm>
            <a:prstGeom prst="rect">
              <a:avLst/>
            </a:prstGeom>
          </p:spPr>
        </p:pic>
        <p:sp>
          <p:nvSpPr>
            <p:cNvPr id="5" name="Rectangle 4"/>
            <p:cNvSpPr/>
            <p:nvPr/>
          </p:nvSpPr>
          <p:spPr>
            <a:xfrm>
              <a:off x="105875" y="5292969"/>
              <a:ext cx="1432779" cy="307731"/>
            </a:xfrm>
            <a:prstGeom prst="rect">
              <a:avLst/>
            </a:prstGeom>
            <a:solidFill>
              <a:srgbClr val="300A24"/>
            </a:solidFill>
            <a:ln>
              <a:solidFill>
                <a:srgbClr val="300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971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Plan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Introduction and syllabus</a:t>
            </a:r>
            <a:br>
              <a:rPr lang="en-US" dirty="0" smtClean="0"/>
            </a:br>
            <a:endParaRPr lang="en-US" dirty="0" smtClean="0"/>
          </a:p>
          <a:p>
            <a:r>
              <a:rPr lang="en-US" dirty="0" smtClean="0"/>
              <a:t>Command Line </a:t>
            </a:r>
            <a:r>
              <a:rPr lang="en-US" dirty="0" smtClean="0"/>
              <a:t>introduction</a:t>
            </a:r>
            <a:r>
              <a:rPr lang="en-US" dirty="0" smtClean="0"/>
              <a:t/>
            </a:r>
            <a:br>
              <a:rPr lang="en-US" dirty="0" smtClean="0"/>
            </a:br>
            <a:endParaRPr lang="en-US" dirty="0" smtClean="0"/>
          </a:p>
          <a:p>
            <a:r>
              <a:rPr lang="en-US" dirty="0" smtClean="0"/>
              <a:t>Navigation and orientation on the command line</a:t>
            </a:r>
          </a:p>
          <a:p>
            <a:pPr lvl="1"/>
            <a:r>
              <a:rPr lang="en-US" dirty="0" smtClean="0"/>
              <a:t>ls, </a:t>
            </a:r>
            <a:r>
              <a:rPr lang="en-US" dirty="0" err="1" smtClean="0"/>
              <a:t>pwd</a:t>
            </a:r>
            <a:r>
              <a:rPr lang="en-US" dirty="0" smtClean="0"/>
              <a:t>, cd</a:t>
            </a:r>
            <a:br>
              <a:rPr lang="en-US" dirty="0" smtClean="0"/>
            </a:br>
            <a:endParaRPr lang="en-US" dirty="0" smtClean="0"/>
          </a:p>
          <a:p>
            <a:r>
              <a:rPr lang="en-US" dirty="0" smtClean="0"/>
              <a:t>Text file viewing</a:t>
            </a:r>
          </a:p>
          <a:p>
            <a:pPr lvl="1"/>
            <a:r>
              <a:rPr lang="en-US" dirty="0" smtClean="0"/>
              <a:t>head, tail, cat</a:t>
            </a:r>
            <a:br>
              <a:rPr lang="en-US" dirty="0" smtClean="0"/>
            </a:br>
            <a:endParaRPr lang="en-US" dirty="0" smtClean="0"/>
          </a:p>
          <a:p>
            <a:r>
              <a:rPr lang="en-US" dirty="0" smtClean="0"/>
              <a:t>Simple executable submission and who you are as a user</a:t>
            </a:r>
            <a:endParaRPr lang="en-US" dirty="0"/>
          </a:p>
        </p:txBody>
      </p:sp>
    </p:spTree>
    <p:extLst>
      <p:ext uri="{BB962C8B-B14F-4D97-AF65-F5344CB8AC3E}">
        <p14:creationId xmlns:p14="http://schemas.microsoft.com/office/powerpoint/2010/main" val="641521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smtClean="0">
                <a:solidFill>
                  <a:srgbClr val="0070C0"/>
                </a:solidFill>
              </a:rPr>
              <a:t>Nano</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dirty="0" smtClean="0"/>
              <a:t>Starting </a:t>
            </a:r>
            <a:r>
              <a:rPr lang="en-US" dirty="0" err="1" smtClean="0">
                <a:solidFill>
                  <a:srgbClr val="0070C0"/>
                </a:solidFill>
              </a:rPr>
              <a:t>nano</a:t>
            </a:r>
            <a:r>
              <a:rPr lang="en-US" dirty="0" smtClean="0"/>
              <a:t> is just as easy as the following:</a:t>
            </a:r>
          </a:p>
          <a:p>
            <a:endParaRPr lang="en-US" dirty="0"/>
          </a:p>
          <a:p>
            <a:endParaRPr lang="en-US" dirty="0" smtClean="0"/>
          </a:p>
          <a:p>
            <a:r>
              <a:rPr lang="en-US" dirty="0" smtClean="0"/>
              <a:t>So, the first argument is the file you want to edit or create! Easy, right? Let’s look at the user interface together. Go to the </a:t>
            </a:r>
            <a:r>
              <a:rPr lang="en-US" dirty="0" err="1" smtClean="0"/>
              <a:t>sublessonD</a:t>
            </a:r>
            <a:r>
              <a:rPr lang="en-US" dirty="0" smtClean="0"/>
              <a:t> folder and type the following:</a:t>
            </a:r>
          </a:p>
          <a:p>
            <a:endParaRPr lang="en-US" dirty="0"/>
          </a:p>
          <a:p>
            <a:endParaRPr lang="en-US" dirty="0" smtClean="0"/>
          </a:p>
          <a:p>
            <a:r>
              <a:rPr lang="en-US" dirty="0" smtClean="0"/>
              <a:t>You’ll see a big screen with text along the top and bottom. Let me break it down in the next slide so you understand what’s going on!</a:t>
            </a:r>
            <a:endParaRPr lang="en-US" dirty="0"/>
          </a:p>
        </p:txBody>
      </p:sp>
      <p:pic>
        <p:nvPicPr>
          <p:cNvPr id="4" name="Picture 3"/>
          <p:cNvPicPr>
            <a:picLocks noChangeAspect="1"/>
          </p:cNvPicPr>
          <p:nvPr/>
        </p:nvPicPr>
        <p:blipFill>
          <a:blip r:embed="rId2"/>
          <a:stretch>
            <a:fillRect/>
          </a:stretch>
        </p:blipFill>
        <p:spPr>
          <a:xfrm>
            <a:off x="3882171" y="2386746"/>
            <a:ext cx="4181475" cy="238125"/>
          </a:xfrm>
          <a:prstGeom prst="rect">
            <a:avLst/>
          </a:prstGeom>
        </p:spPr>
      </p:pic>
      <p:pic>
        <p:nvPicPr>
          <p:cNvPr id="5" name="Picture 4"/>
          <p:cNvPicPr>
            <a:picLocks noChangeAspect="1"/>
          </p:cNvPicPr>
          <p:nvPr/>
        </p:nvPicPr>
        <p:blipFill>
          <a:blip r:embed="rId3"/>
          <a:stretch>
            <a:fillRect/>
          </a:stretch>
        </p:blipFill>
        <p:spPr>
          <a:xfrm>
            <a:off x="4416669" y="4001295"/>
            <a:ext cx="2971800" cy="219075"/>
          </a:xfrm>
          <a:prstGeom prst="rect">
            <a:avLst/>
          </a:prstGeom>
        </p:spPr>
      </p:pic>
    </p:spTree>
    <p:extLst>
      <p:ext uri="{BB962C8B-B14F-4D97-AF65-F5344CB8AC3E}">
        <p14:creationId xmlns:p14="http://schemas.microsoft.com/office/powerpoint/2010/main" val="29172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10642" y="677008"/>
            <a:ext cx="8370717" cy="4473452"/>
          </a:xfrm>
          <a:prstGeom prst="rect">
            <a:avLst/>
          </a:prstGeom>
        </p:spPr>
      </p:pic>
      <p:sp>
        <p:nvSpPr>
          <p:cNvPr id="5" name="TextBox 4"/>
          <p:cNvSpPr txBox="1"/>
          <p:nvPr/>
        </p:nvSpPr>
        <p:spPr>
          <a:xfrm>
            <a:off x="5357447" y="258157"/>
            <a:ext cx="3675185" cy="369332"/>
          </a:xfrm>
          <a:prstGeom prst="rect">
            <a:avLst/>
          </a:prstGeom>
          <a:noFill/>
          <a:ln>
            <a:solidFill>
              <a:srgbClr val="0070C0"/>
            </a:solidFill>
          </a:ln>
        </p:spPr>
        <p:txBody>
          <a:bodyPr wrap="square" rtlCol="0">
            <a:spAutoFit/>
          </a:bodyPr>
          <a:lstStyle/>
          <a:p>
            <a:r>
              <a:rPr lang="en-US" dirty="0">
                <a:solidFill>
                  <a:srgbClr val="0070C0"/>
                </a:solidFill>
              </a:rPr>
              <a:t>Title bar! Contains your file name</a:t>
            </a:r>
            <a:endParaRPr lang="en-US" dirty="0">
              <a:solidFill>
                <a:srgbClr val="0070C0"/>
              </a:solidFill>
            </a:endParaRPr>
          </a:p>
        </p:txBody>
      </p:sp>
      <p:sp>
        <p:nvSpPr>
          <p:cNvPr id="6" name="TextBox 5"/>
          <p:cNvSpPr txBox="1"/>
          <p:nvPr/>
        </p:nvSpPr>
        <p:spPr>
          <a:xfrm>
            <a:off x="1910642" y="5257801"/>
            <a:ext cx="8256197" cy="1200329"/>
          </a:xfrm>
          <a:prstGeom prst="rect">
            <a:avLst/>
          </a:prstGeom>
          <a:noFill/>
          <a:ln w="28575">
            <a:solidFill>
              <a:srgbClr val="FF0000"/>
            </a:solidFill>
          </a:ln>
        </p:spPr>
        <p:txBody>
          <a:bodyPr wrap="square" rtlCol="0">
            <a:spAutoFit/>
          </a:bodyPr>
          <a:lstStyle/>
          <a:p>
            <a:r>
              <a:rPr lang="en-US" dirty="0"/>
              <a:t>The bottom of the screen just shows you the commands you can run on the file! They are all prefixed by a “Control” key (the “</a:t>
            </a:r>
            <a:r>
              <a:rPr lang="en-US" dirty="0">
                <a:solidFill>
                  <a:srgbClr val="FF0000"/>
                </a:solidFill>
              </a:rPr>
              <a:t>^</a:t>
            </a:r>
            <a:r>
              <a:rPr lang="en-US" dirty="0"/>
              <a:t>”), so to “get help,” you’d hold “</a:t>
            </a:r>
            <a:r>
              <a:rPr lang="en-US" dirty="0">
                <a:solidFill>
                  <a:srgbClr val="FF0000"/>
                </a:solidFill>
              </a:rPr>
              <a:t>control</a:t>
            </a:r>
            <a:r>
              <a:rPr lang="en-US" dirty="0"/>
              <a:t>” and type “</a:t>
            </a:r>
            <a:r>
              <a:rPr lang="en-US" dirty="0">
                <a:solidFill>
                  <a:srgbClr val="FF0000"/>
                </a:solidFill>
              </a:rPr>
              <a:t>g</a:t>
            </a:r>
            <a:r>
              <a:rPr lang="en-US" dirty="0"/>
              <a:t>” (the case doesn’t matter). </a:t>
            </a:r>
          </a:p>
          <a:p>
            <a:r>
              <a:rPr lang="en-US" dirty="0"/>
              <a:t>The important commands are “</a:t>
            </a:r>
            <a:r>
              <a:rPr lang="en-US" dirty="0">
                <a:solidFill>
                  <a:srgbClr val="FF0000"/>
                </a:solidFill>
              </a:rPr>
              <a:t>^O</a:t>
            </a:r>
            <a:r>
              <a:rPr lang="en-US" dirty="0"/>
              <a:t>” (Save or “</a:t>
            </a:r>
            <a:r>
              <a:rPr lang="en-US" dirty="0" err="1"/>
              <a:t>WriteOut</a:t>
            </a:r>
            <a:r>
              <a:rPr lang="en-US" dirty="0"/>
              <a:t>”) and “</a:t>
            </a:r>
            <a:r>
              <a:rPr lang="en-US" dirty="0">
                <a:solidFill>
                  <a:srgbClr val="FF0000"/>
                </a:solidFill>
              </a:rPr>
              <a:t>^X</a:t>
            </a:r>
            <a:r>
              <a:rPr lang="en-US" dirty="0"/>
              <a:t>” (Exit).</a:t>
            </a:r>
            <a:endParaRPr lang="en-US" dirty="0"/>
          </a:p>
        </p:txBody>
      </p:sp>
    </p:spTree>
    <p:extLst>
      <p:ext uri="{BB962C8B-B14F-4D97-AF65-F5344CB8AC3E}">
        <p14:creationId xmlns:p14="http://schemas.microsoft.com/office/powerpoint/2010/main" val="10524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your new wheels out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 like you all to write yourself a little message. Keep out the TMI please!</a:t>
            </a:r>
          </a:p>
          <a:p>
            <a:endParaRPr lang="en-US" dirty="0"/>
          </a:p>
          <a:p>
            <a:r>
              <a:rPr lang="en-US" dirty="0" smtClean="0"/>
              <a:t>Save the file with “^O” (hit enter to keep the same file name when prompted!) and then exit the </a:t>
            </a:r>
            <a:r>
              <a:rPr lang="en-US" dirty="0" err="1" smtClean="0"/>
              <a:t>nano</a:t>
            </a:r>
            <a:r>
              <a:rPr lang="en-US" dirty="0" smtClean="0"/>
              <a:t> editor with “^X”.</a:t>
            </a:r>
          </a:p>
          <a:p>
            <a:endParaRPr lang="en-US" dirty="0"/>
          </a:p>
          <a:p>
            <a:r>
              <a:rPr lang="en-US" dirty="0" smtClean="0"/>
              <a:t>Check it out! Try a </a:t>
            </a:r>
            <a:r>
              <a:rPr lang="en-US" dirty="0" smtClean="0">
                <a:solidFill>
                  <a:srgbClr val="FF0000"/>
                </a:solidFill>
              </a:rPr>
              <a:t>cat</a:t>
            </a:r>
            <a:r>
              <a:rPr lang="en-US" dirty="0" smtClean="0"/>
              <a:t> on your new file:</a:t>
            </a:r>
          </a:p>
          <a:p>
            <a:endParaRPr lang="en-US" dirty="0"/>
          </a:p>
          <a:p>
            <a:endParaRPr lang="en-US" dirty="0" smtClean="0"/>
          </a:p>
          <a:p>
            <a:r>
              <a:rPr lang="en-US" dirty="0" smtClean="0"/>
              <a:t>Alright, with that simple lesson, you now know enough to be dangerous! Let’s demonstrate</a:t>
            </a:r>
            <a:endParaRPr lang="en-US" dirty="0"/>
          </a:p>
        </p:txBody>
      </p:sp>
      <p:pic>
        <p:nvPicPr>
          <p:cNvPr id="4" name="Picture 3"/>
          <p:cNvPicPr>
            <a:picLocks noChangeAspect="1"/>
          </p:cNvPicPr>
          <p:nvPr/>
        </p:nvPicPr>
        <p:blipFill>
          <a:blip r:embed="rId2"/>
          <a:stretch>
            <a:fillRect/>
          </a:stretch>
        </p:blipFill>
        <p:spPr>
          <a:xfrm>
            <a:off x="3262313" y="4379302"/>
            <a:ext cx="5667375" cy="438150"/>
          </a:xfrm>
          <a:prstGeom prst="rect">
            <a:avLst/>
          </a:prstGeom>
        </p:spPr>
      </p:pic>
    </p:spTree>
    <p:extLst>
      <p:ext uri="{BB962C8B-B14F-4D97-AF65-F5344CB8AC3E}">
        <p14:creationId xmlns:p14="http://schemas.microsoft.com/office/powerpoint/2010/main" val="375804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t>SubLessonA</a:t>
            </a:r>
            <a:r>
              <a:rPr lang="en-US" dirty="0"/>
              <a:t>: Navigating </a:t>
            </a:r>
            <a:r>
              <a:rPr lang="en-US" dirty="0" err="1"/>
              <a:t>unix</a:t>
            </a:r>
            <a:r>
              <a:rPr lang="en-US" dirty="0"/>
              <a:t> and checking files </a:t>
            </a:r>
          </a:p>
        </p:txBody>
      </p:sp>
      <p:sp>
        <p:nvSpPr>
          <p:cNvPr id="3" name="Content Placeholder 2"/>
          <p:cNvSpPr>
            <a:spLocks noGrp="1"/>
          </p:cNvSpPr>
          <p:nvPr>
            <p:ph idx="1"/>
          </p:nvPr>
        </p:nvSpPr>
        <p:spPr/>
        <p:txBody>
          <a:bodyPr/>
          <a:lstStyle/>
          <a:p>
            <a:r>
              <a:rPr lang="en-US" dirty="0" smtClean="0"/>
              <a:t>Now, I want you to take a closer look at the file using the following commands:</a:t>
            </a:r>
          </a:p>
          <a:p>
            <a:pPr lvl="1"/>
            <a:r>
              <a:rPr lang="en-US" dirty="0" smtClean="0"/>
              <a:t>tail</a:t>
            </a:r>
          </a:p>
          <a:p>
            <a:pPr lvl="1"/>
            <a:r>
              <a:rPr lang="en-US" dirty="0" err="1" smtClean="0"/>
              <a:t>wc</a:t>
            </a:r>
            <a:endParaRPr lang="en-US" dirty="0" smtClean="0"/>
          </a:p>
          <a:p>
            <a:pPr lvl="1"/>
            <a:endParaRPr lang="en-US" dirty="0"/>
          </a:p>
          <a:p>
            <a:r>
              <a:rPr lang="en-US" dirty="0" smtClean="0"/>
              <a:t>Can we see all of the file using just head and tail? Try one of the other commands, like “cat” or “more.” </a:t>
            </a:r>
            <a:endParaRPr lang="en-US" dirty="0"/>
          </a:p>
        </p:txBody>
      </p:sp>
    </p:spTree>
    <p:extLst>
      <p:ext uri="{BB962C8B-B14F-4D97-AF65-F5344CB8AC3E}">
        <p14:creationId xmlns:p14="http://schemas.microsoft.com/office/powerpoint/2010/main" val="16321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r>
              <a:rPr lang="en-US" dirty="0" err="1" smtClean="0"/>
              <a:t>SubLessonB</a:t>
            </a:r>
            <a:r>
              <a:rPr lang="en-US" dirty="0" smtClean="0"/>
              <a:t>: Directory navigation and executing commands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You’ve already executed some commands. Let’s see where they reside on the system. To do this, we use the “</a:t>
            </a:r>
            <a:r>
              <a:rPr lang="en-US" dirty="0" smtClean="0">
                <a:solidFill>
                  <a:srgbClr val="7030A0"/>
                </a:solidFill>
              </a:rPr>
              <a:t>which</a:t>
            </a:r>
            <a:r>
              <a:rPr lang="en-US" dirty="0" smtClean="0"/>
              <a:t>” command!</a:t>
            </a:r>
          </a:p>
          <a:p>
            <a:endParaRPr lang="en-US" dirty="0"/>
          </a:p>
          <a:p>
            <a:endParaRPr lang="en-US" dirty="0" smtClean="0"/>
          </a:p>
          <a:p>
            <a:r>
              <a:rPr lang="en-US" dirty="0" smtClean="0"/>
              <a:t>So, this means that the “head” command is actually a program that resides in the </a:t>
            </a:r>
            <a:r>
              <a:rPr lang="en-US" dirty="0" err="1" smtClean="0"/>
              <a:t>usr</a:t>
            </a:r>
            <a:r>
              <a:rPr lang="en-US" dirty="0" smtClean="0"/>
              <a:t>-&gt;bin directory.</a:t>
            </a:r>
          </a:p>
          <a:p>
            <a:pPr lvl="1"/>
            <a:r>
              <a:rPr lang="en-US" dirty="0" smtClean="0"/>
              <a:t>This is a special directory that contains system bin (or “binary”) files for common use. </a:t>
            </a:r>
          </a:p>
          <a:p>
            <a:pPr lvl="1"/>
            <a:r>
              <a:rPr lang="en-US" dirty="0" smtClean="0"/>
              <a:t>You just need to know that any program in this directory is recognized by default by the operating system as a command you can execute </a:t>
            </a:r>
          </a:p>
          <a:p>
            <a:endParaRPr lang="en-US" dirty="0"/>
          </a:p>
          <a:p>
            <a:r>
              <a:rPr lang="en-US" dirty="0" smtClean="0"/>
              <a:t>But what about commands in your own directory? </a:t>
            </a:r>
            <a:endParaRPr lang="en-US" dirty="0"/>
          </a:p>
        </p:txBody>
      </p:sp>
      <p:pic>
        <p:nvPicPr>
          <p:cNvPr id="4" name="Picture 3"/>
          <p:cNvPicPr>
            <a:picLocks noChangeAspect="1"/>
          </p:cNvPicPr>
          <p:nvPr/>
        </p:nvPicPr>
        <p:blipFill>
          <a:blip r:embed="rId2"/>
          <a:stretch>
            <a:fillRect/>
          </a:stretch>
        </p:blipFill>
        <p:spPr>
          <a:xfrm>
            <a:off x="1813047" y="2658208"/>
            <a:ext cx="8143875" cy="381000"/>
          </a:xfrm>
          <a:prstGeom prst="rect">
            <a:avLst/>
          </a:prstGeom>
        </p:spPr>
      </p:pic>
    </p:spTree>
    <p:extLst>
      <p:ext uri="{BB962C8B-B14F-4D97-AF65-F5344CB8AC3E}">
        <p14:creationId xmlns:p14="http://schemas.microsoft.com/office/powerpoint/2010/main" val="92560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t>SubLessonB</a:t>
            </a:r>
            <a:r>
              <a:rPr lang="en-US" dirty="0"/>
              <a:t>: Directory navigation and executing commands</a:t>
            </a:r>
          </a:p>
        </p:txBody>
      </p:sp>
      <p:sp>
        <p:nvSpPr>
          <p:cNvPr id="3" name="Content Placeholder 2"/>
          <p:cNvSpPr>
            <a:spLocks noGrp="1"/>
          </p:cNvSpPr>
          <p:nvPr>
            <p:ph idx="1"/>
          </p:nvPr>
        </p:nvSpPr>
        <p:spPr/>
        <p:txBody>
          <a:bodyPr>
            <a:normAutofit fontScale="85000" lnSpcReduction="20000"/>
          </a:bodyPr>
          <a:lstStyle/>
          <a:p>
            <a:r>
              <a:rPr lang="en-US" dirty="0" smtClean="0"/>
              <a:t>To get to the next directory, let’s test out special </a:t>
            </a:r>
            <a:r>
              <a:rPr lang="en-US" dirty="0" err="1" smtClean="0"/>
              <a:t>unix</a:t>
            </a:r>
            <a:r>
              <a:rPr lang="en-US" dirty="0" smtClean="0"/>
              <a:t> codes for this directory and the previous directory. These are shortcuts that will make your life easier, I promise!</a:t>
            </a:r>
          </a:p>
          <a:p>
            <a:pPr lvl="1"/>
            <a:r>
              <a:rPr lang="en-US" dirty="0" smtClean="0"/>
              <a:t>“..”  &lt;- two periods = the previous directory</a:t>
            </a:r>
          </a:p>
          <a:p>
            <a:pPr lvl="1"/>
            <a:r>
              <a:rPr lang="en-US" dirty="0" smtClean="0"/>
              <a:t>“.”    &lt;- one period = the current directory that you’re in.</a:t>
            </a:r>
          </a:p>
          <a:p>
            <a:pPr lvl="1"/>
            <a:endParaRPr lang="en-US" dirty="0"/>
          </a:p>
          <a:p>
            <a:pPr lvl="1"/>
            <a:endParaRPr lang="en-US" dirty="0" smtClean="0"/>
          </a:p>
          <a:p>
            <a:r>
              <a:rPr lang="en-US" dirty="0" smtClean="0"/>
              <a:t>Let’s test this out with our good friend, “ls”:</a:t>
            </a:r>
          </a:p>
          <a:p>
            <a:endParaRPr lang="en-US" dirty="0" smtClean="0"/>
          </a:p>
          <a:p>
            <a:endParaRPr lang="en-US" dirty="0"/>
          </a:p>
          <a:p>
            <a:endParaRPr lang="en-US" dirty="0" smtClean="0"/>
          </a:p>
          <a:p>
            <a:r>
              <a:rPr lang="en-US" dirty="0" smtClean="0"/>
              <a:t>Now, “cd” to the next lesson folder (</a:t>
            </a:r>
            <a:r>
              <a:rPr lang="en-US" dirty="0" err="1" smtClean="0"/>
              <a:t>sublessonB</a:t>
            </a:r>
            <a:r>
              <a:rPr lang="en-US" dirty="0" smtClean="0"/>
              <a:t>) using the appropriate shortcut! Make sure to “ls” as soon as you’re there (it’s a good habit!)</a:t>
            </a:r>
            <a:endParaRPr lang="en-US" dirty="0"/>
          </a:p>
        </p:txBody>
      </p:sp>
      <p:pic>
        <p:nvPicPr>
          <p:cNvPr id="4" name="Picture 3"/>
          <p:cNvPicPr>
            <a:picLocks noChangeAspect="1"/>
          </p:cNvPicPr>
          <p:nvPr/>
        </p:nvPicPr>
        <p:blipFill>
          <a:blip r:embed="rId2"/>
          <a:stretch>
            <a:fillRect/>
          </a:stretch>
        </p:blipFill>
        <p:spPr>
          <a:xfrm>
            <a:off x="1862504" y="4273062"/>
            <a:ext cx="8331209" cy="720970"/>
          </a:xfrm>
          <a:prstGeom prst="rect">
            <a:avLst/>
          </a:prstGeom>
        </p:spPr>
      </p:pic>
    </p:spTree>
    <p:extLst>
      <p:ext uri="{BB962C8B-B14F-4D97-AF65-F5344CB8AC3E}">
        <p14:creationId xmlns:p14="http://schemas.microsoft.com/office/powerpoint/2010/main" val="347357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t>SubLessonB</a:t>
            </a:r>
            <a:r>
              <a:rPr lang="en-US" dirty="0"/>
              <a:t>: Directory navigation and executing commands</a:t>
            </a:r>
          </a:p>
        </p:txBody>
      </p:sp>
      <p:sp>
        <p:nvSpPr>
          <p:cNvPr id="3" name="Content Placeholder 2"/>
          <p:cNvSpPr>
            <a:spLocks noGrp="1"/>
          </p:cNvSpPr>
          <p:nvPr>
            <p:ph idx="1"/>
          </p:nvPr>
        </p:nvSpPr>
        <p:spPr/>
        <p:txBody>
          <a:bodyPr/>
          <a:lstStyle/>
          <a:p>
            <a:r>
              <a:rPr lang="en-US" dirty="0" smtClean="0"/>
              <a:t>You may see a text file in the middle of the directory called “command.sh”</a:t>
            </a:r>
            <a:br>
              <a:rPr lang="en-US" dirty="0" smtClean="0"/>
            </a:br>
            <a:endParaRPr lang="en-US" dirty="0" smtClean="0"/>
          </a:p>
          <a:p>
            <a:r>
              <a:rPr lang="en-US" dirty="0" smtClean="0"/>
              <a:t>This is a script, or a text file that gives instructions to a programming language! In this case, we’re going to use a shell script that takes advantage of </a:t>
            </a:r>
            <a:r>
              <a:rPr lang="en-US" dirty="0" err="1" smtClean="0"/>
              <a:t>unix</a:t>
            </a:r>
            <a:r>
              <a:rPr lang="en-US" dirty="0" smtClean="0"/>
              <a:t> commands, but we can’t run it right now!</a:t>
            </a:r>
          </a:p>
          <a:p>
            <a:pPr lvl="1"/>
            <a:r>
              <a:rPr lang="en-US" dirty="0" smtClean="0"/>
              <a:t>We need to tell the operating system that it is executable! Let’s check first with our good friend, </a:t>
            </a:r>
            <a:r>
              <a:rPr lang="en-US" dirty="0" smtClean="0">
                <a:solidFill>
                  <a:srgbClr val="7030A0"/>
                </a:solidFill>
              </a:rPr>
              <a:t>ls -</a:t>
            </a:r>
            <a:r>
              <a:rPr lang="en-US" dirty="0" err="1" smtClean="0">
                <a:solidFill>
                  <a:srgbClr val="7030A0"/>
                </a:solidFill>
              </a:rPr>
              <a:t>hal</a:t>
            </a:r>
            <a:r>
              <a:rPr lang="en-US" dirty="0" smtClean="0"/>
              <a:t>:</a:t>
            </a:r>
          </a:p>
          <a:p>
            <a:pPr lvl="1"/>
            <a:endParaRPr lang="en-US" dirty="0" smtClean="0"/>
          </a:p>
        </p:txBody>
      </p:sp>
      <p:pic>
        <p:nvPicPr>
          <p:cNvPr id="4" name="Picture 3"/>
          <p:cNvPicPr>
            <a:picLocks noChangeAspect="1"/>
          </p:cNvPicPr>
          <p:nvPr/>
        </p:nvPicPr>
        <p:blipFill>
          <a:blip r:embed="rId3"/>
          <a:stretch>
            <a:fillRect/>
          </a:stretch>
        </p:blipFill>
        <p:spPr>
          <a:xfrm>
            <a:off x="1737082" y="4271097"/>
            <a:ext cx="8792373" cy="1159761"/>
          </a:xfrm>
          <a:prstGeom prst="rect">
            <a:avLst/>
          </a:prstGeom>
        </p:spPr>
      </p:pic>
      <p:grpSp>
        <p:nvGrpSpPr>
          <p:cNvPr id="18" name="Group 17"/>
          <p:cNvGrpSpPr/>
          <p:nvPr/>
        </p:nvGrpSpPr>
        <p:grpSpPr>
          <a:xfrm>
            <a:off x="1737082" y="4710545"/>
            <a:ext cx="3709703" cy="2152012"/>
            <a:chOff x="213081" y="4710545"/>
            <a:chExt cx="3709703" cy="2152012"/>
          </a:xfrm>
        </p:grpSpPr>
        <p:sp>
          <p:nvSpPr>
            <p:cNvPr id="6" name="Rectangle 5"/>
            <p:cNvSpPr/>
            <p:nvPr/>
          </p:nvSpPr>
          <p:spPr>
            <a:xfrm>
              <a:off x="213081" y="4710545"/>
              <a:ext cx="119428" cy="196734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70363" y="6493225"/>
              <a:ext cx="2052421" cy="369332"/>
            </a:xfrm>
            <a:prstGeom prst="rect">
              <a:avLst/>
            </a:prstGeom>
            <a:noFill/>
          </p:spPr>
          <p:txBody>
            <a:bodyPr wrap="none" rtlCol="0">
              <a:spAutoFit/>
            </a:bodyPr>
            <a:lstStyle/>
            <a:p>
              <a:r>
                <a:rPr lang="en-US" dirty="0">
                  <a:solidFill>
                    <a:srgbClr val="0070C0"/>
                  </a:solidFill>
                </a:rPr>
                <a:t>Directory? “d” if yes</a:t>
              </a:r>
              <a:endParaRPr lang="en-US" dirty="0">
                <a:solidFill>
                  <a:srgbClr val="0070C0"/>
                </a:solidFill>
              </a:endParaRPr>
            </a:p>
          </p:txBody>
        </p:sp>
      </p:grpSp>
      <p:grpSp>
        <p:nvGrpSpPr>
          <p:cNvPr id="19" name="Group 18"/>
          <p:cNvGrpSpPr/>
          <p:nvPr/>
        </p:nvGrpSpPr>
        <p:grpSpPr>
          <a:xfrm>
            <a:off x="1856510" y="4710546"/>
            <a:ext cx="3530707" cy="1809215"/>
            <a:chOff x="332509" y="4710545"/>
            <a:chExt cx="3530707" cy="1809215"/>
          </a:xfrm>
        </p:grpSpPr>
        <p:sp>
          <p:nvSpPr>
            <p:cNvPr id="7" name="Rectangle 6"/>
            <p:cNvSpPr/>
            <p:nvPr/>
          </p:nvSpPr>
          <p:spPr>
            <a:xfrm>
              <a:off x="332509" y="4710545"/>
              <a:ext cx="429491" cy="17826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70363" y="6150428"/>
              <a:ext cx="1992853" cy="369332"/>
            </a:xfrm>
            <a:prstGeom prst="rect">
              <a:avLst/>
            </a:prstGeom>
            <a:noFill/>
          </p:spPr>
          <p:txBody>
            <a:bodyPr wrap="none" rtlCol="0">
              <a:spAutoFit/>
            </a:bodyPr>
            <a:lstStyle/>
            <a:p>
              <a:r>
                <a:rPr lang="en-US" dirty="0">
                  <a:solidFill>
                    <a:srgbClr val="FF0000"/>
                  </a:solidFill>
                </a:rPr>
                <a:t>Owner permissions</a:t>
              </a:r>
              <a:endParaRPr lang="en-US" dirty="0">
                <a:solidFill>
                  <a:srgbClr val="FF0000"/>
                </a:solidFill>
              </a:endParaRPr>
            </a:p>
          </p:txBody>
        </p:sp>
      </p:grpSp>
      <p:grpSp>
        <p:nvGrpSpPr>
          <p:cNvPr id="20" name="Group 19"/>
          <p:cNvGrpSpPr/>
          <p:nvPr/>
        </p:nvGrpSpPr>
        <p:grpSpPr>
          <a:xfrm>
            <a:off x="2286001" y="4710544"/>
            <a:ext cx="3054217" cy="1439884"/>
            <a:chOff x="762000" y="4710544"/>
            <a:chExt cx="3054217" cy="1439884"/>
          </a:xfrm>
        </p:grpSpPr>
        <p:sp>
          <p:nvSpPr>
            <p:cNvPr id="8" name="Rectangle 7"/>
            <p:cNvSpPr/>
            <p:nvPr/>
          </p:nvSpPr>
          <p:spPr>
            <a:xfrm>
              <a:off x="762000" y="4710544"/>
              <a:ext cx="348095" cy="1439883"/>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70363" y="5781096"/>
              <a:ext cx="1945854" cy="369332"/>
            </a:xfrm>
            <a:prstGeom prst="rect">
              <a:avLst/>
            </a:prstGeom>
            <a:noFill/>
          </p:spPr>
          <p:txBody>
            <a:bodyPr wrap="none" rtlCol="0">
              <a:spAutoFit/>
            </a:bodyPr>
            <a:lstStyle/>
            <a:p>
              <a:r>
                <a:rPr lang="en-US" dirty="0">
                  <a:solidFill>
                    <a:srgbClr val="FFC000"/>
                  </a:solidFill>
                </a:rPr>
                <a:t>Group permissions</a:t>
              </a:r>
              <a:endParaRPr lang="en-US" dirty="0">
                <a:solidFill>
                  <a:srgbClr val="FFC000"/>
                </a:solidFill>
              </a:endParaRPr>
            </a:p>
          </p:txBody>
        </p:sp>
      </p:grpSp>
      <p:grpSp>
        <p:nvGrpSpPr>
          <p:cNvPr id="21" name="Group 20"/>
          <p:cNvGrpSpPr/>
          <p:nvPr/>
        </p:nvGrpSpPr>
        <p:grpSpPr>
          <a:xfrm>
            <a:off x="2634095" y="4710420"/>
            <a:ext cx="3544172" cy="1085242"/>
            <a:chOff x="1110095" y="4710420"/>
            <a:chExt cx="3544172" cy="1085242"/>
          </a:xfrm>
        </p:grpSpPr>
        <p:sp>
          <p:nvSpPr>
            <p:cNvPr id="9" name="Rectangle 8"/>
            <p:cNvSpPr/>
            <p:nvPr/>
          </p:nvSpPr>
          <p:spPr>
            <a:xfrm>
              <a:off x="1110095" y="4710420"/>
              <a:ext cx="429491" cy="1070676"/>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70363" y="5426330"/>
              <a:ext cx="2783904" cy="369332"/>
            </a:xfrm>
            <a:prstGeom prst="rect">
              <a:avLst/>
            </a:prstGeom>
            <a:noFill/>
          </p:spPr>
          <p:txBody>
            <a:bodyPr wrap="none" rtlCol="0">
              <a:spAutoFit/>
            </a:bodyPr>
            <a:lstStyle/>
            <a:p>
              <a:r>
                <a:rPr lang="en-US" dirty="0">
                  <a:solidFill>
                    <a:srgbClr val="00B050"/>
                  </a:solidFill>
                </a:rPr>
                <a:t>Everyone else’s permissions</a:t>
              </a:r>
              <a:endParaRPr lang="en-US" dirty="0">
                <a:solidFill>
                  <a:srgbClr val="00B050"/>
                </a:solidFill>
              </a:endParaRPr>
            </a:p>
          </p:txBody>
        </p:sp>
      </p:grpSp>
      <p:grpSp>
        <p:nvGrpSpPr>
          <p:cNvPr id="17" name="Group 16"/>
          <p:cNvGrpSpPr/>
          <p:nvPr/>
        </p:nvGrpSpPr>
        <p:grpSpPr>
          <a:xfrm>
            <a:off x="3545032" y="4243387"/>
            <a:ext cx="6494319" cy="463373"/>
            <a:chOff x="2021031" y="4243386"/>
            <a:chExt cx="6494319" cy="463373"/>
          </a:xfrm>
        </p:grpSpPr>
        <p:sp>
          <p:nvSpPr>
            <p:cNvPr id="14" name="TextBox 13"/>
            <p:cNvSpPr txBox="1"/>
            <p:nvPr/>
          </p:nvSpPr>
          <p:spPr>
            <a:xfrm>
              <a:off x="2021031" y="4245094"/>
              <a:ext cx="1051891" cy="461665"/>
            </a:xfrm>
            <a:prstGeom prst="rect">
              <a:avLst/>
            </a:prstGeom>
            <a:noFill/>
          </p:spPr>
          <p:txBody>
            <a:bodyPr wrap="none" rtlCol="0">
              <a:spAutoFit/>
            </a:bodyPr>
            <a:lstStyle/>
            <a:p>
              <a:r>
                <a:rPr lang="en-US" sz="2400" b="1" dirty="0">
                  <a:solidFill>
                    <a:schemeClr val="bg1"/>
                  </a:solidFill>
                </a:rPr>
                <a:t>Owner</a:t>
              </a:r>
              <a:endParaRPr lang="en-US" b="1" dirty="0">
                <a:solidFill>
                  <a:schemeClr val="bg1"/>
                </a:solidFill>
              </a:endParaRPr>
            </a:p>
          </p:txBody>
        </p:sp>
        <p:sp>
          <p:nvSpPr>
            <p:cNvPr id="15" name="TextBox 14"/>
            <p:cNvSpPr txBox="1"/>
            <p:nvPr/>
          </p:nvSpPr>
          <p:spPr>
            <a:xfrm>
              <a:off x="3591219" y="4243386"/>
              <a:ext cx="980781" cy="461665"/>
            </a:xfrm>
            <a:prstGeom prst="rect">
              <a:avLst/>
            </a:prstGeom>
            <a:noFill/>
          </p:spPr>
          <p:txBody>
            <a:bodyPr wrap="none" rtlCol="0">
              <a:spAutoFit/>
            </a:bodyPr>
            <a:lstStyle/>
            <a:p>
              <a:r>
                <a:rPr lang="en-US" sz="2400" b="1" dirty="0">
                  <a:solidFill>
                    <a:schemeClr val="bg1"/>
                  </a:solidFill>
                </a:rPr>
                <a:t>Group</a:t>
              </a:r>
              <a:endParaRPr lang="en-US" b="1" dirty="0">
                <a:solidFill>
                  <a:schemeClr val="bg1"/>
                </a:solidFill>
              </a:endParaRPr>
            </a:p>
          </p:txBody>
        </p:sp>
        <p:sp>
          <p:nvSpPr>
            <p:cNvPr id="16" name="TextBox 15"/>
            <p:cNvSpPr txBox="1"/>
            <p:nvPr/>
          </p:nvSpPr>
          <p:spPr>
            <a:xfrm>
              <a:off x="7760015" y="4243386"/>
              <a:ext cx="755335" cy="461665"/>
            </a:xfrm>
            <a:prstGeom prst="rect">
              <a:avLst/>
            </a:prstGeom>
            <a:noFill/>
          </p:spPr>
          <p:txBody>
            <a:bodyPr wrap="none" rtlCol="0">
              <a:spAutoFit/>
            </a:bodyPr>
            <a:lstStyle/>
            <a:p>
              <a:r>
                <a:rPr lang="en-US" sz="2400" b="1" dirty="0">
                  <a:solidFill>
                    <a:schemeClr val="bg1"/>
                  </a:solidFill>
                </a:rPr>
                <a:t>Files</a:t>
              </a:r>
              <a:endParaRPr lang="en-US" b="1" dirty="0">
                <a:solidFill>
                  <a:schemeClr val="bg1"/>
                </a:solidFill>
              </a:endParaRPr>
            </a:p>
          </p:txBody>
        </p:sp>
      </p:grpSp>
    </p:spTree>
    <p:extLst>
      <p:ext uri="{BB962C8B-B14F-4D97-AF65-F5344CB8AC3E}">
        <p14:creationId xmlns:p14="http://schemas.microsoft.com/office/powerpoint/2010/main" val="201871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raises an important question: who am 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Existentialism notwithstanding, you are a user and you belong to specific groups on the system!</a:t>
            </a:r>
          </a:p>
          <a:p>
            <a:endParaRPr lang="en-US" dirty="0"/>
          </a:p>
          <a:p>
            <a:r>
              <a:rPr lang="en-US" dirty="0" smtClean="0"/>
              <a:t>To validate your self-worth (and see what your username is) type “</a:t>
            </a:r>
            <a:r>
              <a:rPr lang="en-US" dirty="0" err="1" smtClean="0">
                <a:solidFill>
                  <a:srgbClr val="7030A0"/>
                </a:solidFill>
              </a:rPr>
              <a:t>whoami</a:t>
            </a:r>
            <a:r>
              <a:rPr lang="en-US" dirty="0" smtClean="0"/>
              <a:t>”:</a:t>
            </a:r>
          </a:p>
          <a:p>
            <a:endParaRPr lang="en-US" dirty="0"/>
          </a:p>
          <a:p>
            <a:r>
              <a:rPr lang="en-US" dirty="0" smtClean="0"/>
              <a:t>To see which groups you belong to, type “</a:t>
            </a:r>
            <a:r>
              <a:rPr lang="en-US" dirty="0" smtClean="0">
                <a:solidFill>
                  <a:srgbClr val="7030A0"/>
                </a:solidFill>
              </a:rPr>
              <a:t>groups</a:t>
            </a:r>
            <a:r>
              <a:rPr lang="en-US" dirty="0" smtClean="0"/>
              <a:t>”</a:t>
            </a:r>
            <a:br>
              <a:rPr lang="en-US" dirty="0" smtClean="0"/>
            </a:br>
            <a:endParaRPr lang="en-US" dirty="0" smtClean="0"/>
          </a:p>
          <a:p>
            <a:r>
              <a:rPr lang="en-US" dirty="0" smtClean="0"/>
              <a:t>With respect to each file, you can have read (“r”), write (“w”) or execute (“x”) permissions. This means that you can hide files from everyone or show them to everyone! (please be modest, though)</a:t>
            </a:r>
          </a:p>
          <a:p>
            <a:r>
              <a:rPr lang="en-US" dirty="0" smtClean="0"/>
              <a:t>What permissions do you have for this file if you are the owner?</a:t>
            </a:r>
            <a:endParaRPr lang="en-US" dirty="0"/>
          </a:p>
        </p:txBody>
      </p:sp>
      <p:pic>
        <p:nvPicPr>
          <p:cNvPr id="4" name="Picture 3"/>
          <p:cNvPicPr>
            <a:picLocks noChangeAspect="1"/>
          </p:cNvPicPr>
          <p:nvPr/>
        </p:nvPicPr>
        <p:blipFill>
          <a:blip r:embed="rId2"/>
          <a:stretch>
            <a:fillRect/>
          </a:stretch>
        </p:blipFill>
        <p:spPr>
          <a:xfrm>
            <a:off x="4012623" y="3241098"/>
            <a:ext cx="1640032" cy="670922"/>
          </a:xfrm>
          <a:prstGeom prst="rect">
            <a:avLst/>
          </a:prstGeom>
        </p:spPr>
      </p:pic>
      <p:pic>
        <p:nvPicPr>
          <p:cNvPr id="5" name="Picture 4"/>
          <p:cNvPicPr>
            <a:picLocks noChangeAspect="1"/>
          </p:cNvPicPr>
          <p:nvPr/>
        </p:nvPicPr>
        <p:blipFill>
          <a:blip r:embed="rId3"/>
          <a:stretch>
            <a:fillRect/>
          </a:stretch>
        </p:blipFill>
        <p:spPr>
          <a:xfrm>
            <a:off x="7954241" y="3912020"/>
            <a:ext cx="1522268" cy="367444"/>
          </a:xfrm>
          <a:prstGeom prst="rect">
            <a:avLst/>
          </a:prstGeom>
        </p:spPr>
      </p:pic>
      <p:pic>
        <p:nvPicPr>
          <p:cNvPr id="6" name="Picture 5"/>
          <p:cNvPicPr>
            <a:picLocks noChangeAspect="1"/>
          </p:cNvPicPr>
          <p:nvPr/>
        </p:nvPicPr>
        <p:blipFill rotWithShape="1">
          <a:blip r:embed="rId4"/>
          <a:srcRect t="77697" r="83199"/>
          <a:stretch/>
        </p:blipFill>
        <p:spPr>
          <a:xfrm>
            <a:off x="3552027" y="5976065"/>
            <a:ext cx="2294591" cy="401797"/>
          </a:xfrm>
          <a:prstGeom prst="rect">
            <a:avLst/>
          </a:prstGeom>
        </p:spPr>
      </p:pic>
    </p:spTree>
    <p:extLst>
      <p:ext uri="{BB962C8B-B14F-4D97-AF65-F5344CB8AC3E}">
        <p14:creationId xmlns:p14="http://schemas.microsoft.com/office/powerpoint/2010/main" val="290011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get over yourself and run that command!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We’re going to have to turn that file into an executable first! Thankfully, Unix has a command to do this: “</a:t>
            </a:r>
            <a:r>
              <a:rPr lang="en-US" dirty="0" err="1" smtClean="0">
                <a:solidFill>
                  <a:srgbClr val="7030A0"/>
                </a:solidFill>
              </a:rPr>
              <a:t>chmod</a:t>
            </a:r>
            <a:r>
              <a:rPr lang="en-US" dirty="0" smtClean="0"/>
              <a:t>” (permissions </a:t>
            </a:r>
            <a:r>
              <a:rPr lang="en-US" dirty="0" smtClean="0">
                <a:solidFill>
                  <a:srgbClr val="7030A0"/>
                </a:solidFill>
              </a:rPr>
              <a:t>mod</a:t>
            </a:r>
            <a:r>
              <a:rPr lang="en-US" dirty="0" smtClean="0"/>
              <a:t>ification)</a:t>
            </a:r>
            <a:br>
              <a:rPr lang="en-US" dirty="0" smtClean="0"/>
            </a:br>
            <a:r>
              <a:rPr lang="en-US" dirty="0" smtClean="0"/>
              <a:t/>
            </a:r>
            <a:br>
              <a:rPr lang="en-US" dirty="0" smtClean="0"/>
            </a:br>
            <a:endParaRPr lang="en-US" dirty="0" smtClean="0"/>
          </a:p>
          <a:p>
            <a:r>
              <a:rPr lang="en-US" dirty="0" smtClean="0"/>
              <a:t>Remember what we said about arguments? The first argument tells </a:t>
            </a:r>
            <a:r>
              <a:rPr lang="en-US" dirty="0" err="1" smtClean="0"/>
              <a:t>chmod</a:t>
            </a:r>
            <a:r>
              <a:rPr lang="en-US" dirty="0" smtClean="0"/>
              <a:t> how to modify the file, while the second argument is the file itself! </a:t>
            </a:r>
            <a:br>
              <a:rPr lang="en-US" dirty="0" smtClean="0"/>
            </a:br>
            <a:endParaRPr lang="en-US" dirty="0" smtClean="0"/>
          </a:p>
          <a:p>
            <a:r>
              <a:rPr lang="en-US" dirty="0" smtClean="0"/>
              <a:t>Do an “ls –</a:t>
            </a:r>
            <a:r>
              <a:rPr lang="en-US" dirty="0" err="1" smtClean="0"/>
              <a:t>hal</a:t>
            </a:r>
            <a:r>
              <a:rPr lang="en-US" dirty="0" smtClean="0"/>
              <a:t>” on the directory. Notice anything different? Also notice how I’m subliminally tricking you to use “ls” allot? Get in that habit!</a:t>
            </a:r>
            <a:br>
              <a:rPr lang="en-US" dirty="0" smtClean="0"/>
            </a:br>
            <a:endParaRPr lang="en-US" dirty="0" smtClean="0"/>
          </a:p>
          <a:p>
            <a:r>
              <a:rPr lang="en-US" dirty="0" smtClean="0"/>
              <a:t>Now, run the file! But how? We need to specify that we want to run the file by specifying its location first, like so:</a:t>
            </a:r>
            <a:endParaRPr lang="en-US" dirty="0"/>
          </a:p>
        </p:txBody>
      </p:sp>
      <p:pic>
        <p:nvPicPr>
          <p:cNvPr id="4" name="Picture 3"/>
          <p:cNvPicPr>
            <a:picLocks noChangeAspect="1"/>
          </p:cNvPicPr>
          <p:nvPr/>
        </p:nvPicPr>
        <p:blipFill>
          <a:blip r:embed="rId2"/>
          <a:stretch>
            <a:fillRect/>
          </a:stretch>
        </p:blipFill>
        <p:spPr>
          <a:xfrm>
            <a:off x="4409709" y="2618643"/>
            <a:ext cx="2809875" cy="266700"/>
          </a:xfrm>
          <a:prstGeom prst="rect">
            <a:avLst/>
          </a:prstGeom>
        </p:spPr>
      </p:pic>
      <p:pic>
        <p:nvPicPr>
          <p:cNvPr id="5" name="Picture 4"/>
          <p:cNvPicPr>
            <a:picLocks noChangeAspect="1"/>
          </p:cNvPicPr>
          <p:nvPr/>
        </p:nvPicPr>
        <p:blipFill>
          <a:blip r:embed="rId3"/>
          <a:stretch>
            <a:fillRect/>
          </a:stretch>
        </p:blipFill>
        <p:spPr>
          <a:xfrm>
            <a:off x="4814520" y="6176964"/>
            <a:ext cx="2000250" cy="276225"/>
          </a:xfrm>
          <a:prstGeom prst="rect">
            <a:avLst/>
          </a:prstGeom>
        </p:spPr>
      </p:pic>
    </p:spTree>
    <p:extLst>
      <p:ext uri="{BB962C8B-B14F-4D97-AF65-F5344CB8AC3E}">
        <p14:creationId xmlns:p14="http://schemas.microsoft.com/office/powerpoint/2010/main" val="135846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here’s what you should have seen</a:t>
            </a:r>
            <a:endParaRPr lang="en-US" dirty="0"/>
          </a:p>
        </p:txBody>
      </p:sp>
      <p:sp>
        <p:nvSpPr>
          <p:cNvPr id="3" name="Content Placeholder 2"/>
          <p:cNvSpPr>
            <a:spLocks noGrp="1"/>
          </p:cNvSpPr>
          <p:nvPr>
            <p:ph idx="1"/>
          </p:nvPr>
        </p:nvSpPr>
        <p:spPr>
          <a:xfrm>
            <a:off x="2152650" y="4431323"/>
            <a:ext cx="7886700" cy="1987123"/>
          </a:xfrm>
        </p:spPr>
        <p:txBody>
          <a:bodyPr>
            <a:normAutofit lnSpcReduction="10000"/>
          </a:bodyPr>
          <a:lstStyle/>
          <a:p>
            <a:r>
              <a:rPr lang="en-US" dirty="0" smtClean="0"/>
              <a:t>So, things were happening (were they?) in this folder. What should your first instinct be? </a:t>
            </a:r>
            <a:br>
              <a:rPr lang="en-US" dirty="0" smtClean="0"/>
            </a:br>
            <a:endParaRPr lang="en-US" dirty="0" smtClean="0"/>
          </a:p>
          <a:p>
            <a:r>
              <a:rPr lang="en-US" dirty="0" smtClean="0"/>
              <a:t>If you said, “use ls to find out what happened,” you get a gold star!</a:t>
            </a:r>
            <a:endParaRPr lang="en-US" dirty="0"/>
          </a:p>
        </p:txBody>
      </p:sp>
      <p:pic>
        <p:nvPicPr>
          <p:cNvPr id="4" name="Picture 3"/>
          <p:cNvPicPr>
            <a:picLocks noChangeAspect="1"/>
          </p:cNvPicPr>
          <p:nvPr/>
        </p:nvPicPr>
        <p:blipFill>
          <a:blip r:embed="rId2"/>
          <a:stretch>
            <a:fillRect/>
          </a:stretch>
        </p:blipFill>
        <p:spPr>
          <a:xfrm>
            <a:off x="3587096" y="1509103"/>
            <a:ext cx="4524375" cy="2733675"/>
          </a:xfrm>
          <a:prstGeom prst="rect">
            <a:avLst/>
          </a:prstGeom>
        </p:spPr>
      </p:pic>
    </p:spTree>
    <p:extLst>
      <p:ext uri="{BB962C8B-B14F-4D97-AF65-F5344CB8AC3E}">
        <p14:creationId xmlns:p14="http://schemas.microsoft.com/office/powerpoint/2010/main" val="166973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doing this?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18.5 million professional programmers in the world as of 2014 (Evans Data’s Global Developer Population and Demographic study)</a:t>
            </a:r>
          </a:p>
          <a:p>
            <a:pPr lvl="1"/>
            <a:r>
              <a:rPr lang="en-US" dirty="0" smtClean="0"/>
              <a:t>~0.3% of the global workforce</a:t>
            </a:r>
          </a:p>
          <a:p>
            <a:pPr lvl="1"/>
            <a:r>
              <a:rPr lang="en-US" dirty="0" smtClean="0"/>
              <a:t>Median salary of programmers: $79,530 in 2015 (Bureau of Labor Statistics)</a:t>
            </a:r>
          </a:p>
          <a:p>
            <a:pPr lvl="1"/>
            <a:r>
              <a:rPr lang="en-US" dirty="0" smtClean="0"/>
              <a:t>Not uncommon to be above $200k!</a:t>
            </a:r>
          </a:p>
          <a:p>
            <a:pPr lvl="1"/>
            <a:endParaRPr lang="en-US" dirty="0"/>
          </a:p>
          <a:p>
            <a:r>
              <a:rPr lang="en-US" dirty="0" smtClean="0"/>
              <a:t>There are many underrepresented groups in the world of computer programming </a:t>
            </a:r>
          </a:p>
          <a:p>
            <a:endParaRPr lang="en-US" dirty="0"/>
          </a:p>
          <a:p>
            <a:r>
              <a:rPr lang="en-US" dirty="0" smtClean="0"/>
              <a:t>I really dislike seeing people mangle huge datasets in excel</a:t>
            </a:r>
          </a:p>
          <a:p>
            <a:pPr lvl="1"/>
            <a:r>
              <a:rPr lang="en-US" dirty="0" smtClean="0"/>
              <a:t>No, really! It upsets  me!</a:t>
            </a:r>
          </a:p>
          <a:p>
            <a:pPr lvl="1"/>
            <a:endParaRPr lang="en-US" dirty="0"/>
          </a:p>
        </p:txBody>
      </p:sp>
    </p:spTree>
    <p:extLst>
      <p:ext uri="{BB962C8B-B14F-4D97-AF65-F5344CB8AC3E}">
        <p14:creationId xmlns:p14="http://schemas.microsoft.com/office/powerpoint/2010/main" val="294050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how programming will improve your life and make you popular™</a:t>
            </a:r>
            <a:endParaRPr lang="en-US" dirty="0"/>
          </a:p>
        </p:txBody>
      </p:sp>
      <p:sp>
        <p:nvSpPr>
          <p:cNvPr id="3" name="Content Placeholder 2"/>
          <p:cNvSpPr>
            <a:spLocks noGrp="1"/>
          </p:cNvSpPr>
          <p:nvPr>
            <p:ph idx="1"/>
          </p:nvPr>
        </p:nvSpPr>
        <p:spPr>
          <a:xfrm>
            <a:off x="2152650" y="1825625"/>
            <a:ext cx="7886700" cy="4658302"/>
          </a:xfrm>
        </p:spPr>
        <p:txBody>
          <a:bodyPr>
            <a:normAutofit fontScale="92500" lnSpcReduction="20000"/>
          </a:bodyPr>
          <a:lstStyle/>
          <a:p>
            <a:r>
              <a:rPr lang="en-US" dirty="0" smtClean="0"/>
              <a:t>The problem: I had 318 sequence data files and I needed to get the following information.</a:t>
            </a:r>
          </a:p>
          <a:p>
            <a:pPr lvl="1"/>
            <a:r>
              <a:rPr lang="en-US" dirty="0" smtClean="0"/>
              <a:t>Read count</a:t>
            </a:r>
          </a:p>
          <a:p>
            <a:pPr lvl="1"/>
            <a:r>
              <a:rPr lang="en-US" dirty="0" smtClean="0"/>
              <a:t>Total number of sequence bases</a:t>
            </a:r>
          </a:p>
          <a:p>
            <a:pPr lvl="1"/>
            <a:r>
              <a:rPr lang="en-US" dirty="0" smtClean="0"/>
              <a:t>The longest read in the file. </a:t>
            </a:r>
          </a:p>
          <a:p>
            <a:pPr lvl="1"/>
            <a:endParaRPr lang="en-US" dirty="0"/>
          </a:p>
          <a:p>
            <a:r>
              <a:rPr lang="en-US" dirty="0" smtClean="0"/>
              <a:t>The solution: Write a script to process them all!</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You can do this! Remember that time you had to count entries manually? </a:t>
            </a:r>
            <a:r>
              <a:rPr lang="en-US" dirty="0" err="1" smtClean="0"/>
              <a:t>Pssh</a:t>
            </a:r>
            <a:r>
              <a:rPr lang="en-US" dirty="0" smtClean="0"/>
              <a:t>! We don’t have to do that again.</a:t>
            </a:r>
            <a:endParaRPr lang="en-US" dirty="0"/>
          </a:p>
        </p:txBody>
      </p:sp>
      <p:pic>
        <p:nvPicPr>
          <p:cNvPr id="5" name="Picture 4"/>
          <p:cNvPicPr>
            <a:picLocks noChangeAspect="1"/>
          </p:cNvPicPr>
          <p:nvPr/>
        </p:nvPicPr>
        <p:blipFill>
          <a:blip r:embed="rId2"/>
          <a:stretch>
            <a:fillRect/>
          </a:stretch>
        </p:blipFill>
        <p:spPr>
          <a:xfrm>
            <a:off x="1720590" y="4444493"/>
            <a:ext cx="8662901" cy="1081754"/>
          </a:xfrm>
          <a:prstGeom prst="rect">
            <a:avLst/>
          </a:prstGeom>
        </p:spPr>
      </p:pic>
      <p:grpSp>
        <p:nvGrpSpPr>
          <p:cNvPr id="10" name="Group 9"/>
          <p:cNvGrpSpPr/>
          <p:nvPr/>
        </p:nvGrpSpPr>
        <p:grpSpPr>
          <a:xfrm>
            <a:off x="3831497" y="4555224"/>
            <a:ext cx="4749343" cy="737935"/>
            <a:chOff x="2307496" y="4555223"/>
            <a:chExt cx="4749343" cy="737935"/>
          </a:xfrm>
        </p:grpSpPr>
        <p:sp>
          <p:nvSpPr>
            <p:cNvPr id="6" name="Oval 5"/>
            <p:cNvSpPr/>
            <p:nvPr/>
          </p:nvSpPr>
          <p:spPr>
            <a:xfrm>
              <a:off x="2483142" y="4555223"/>
              <a:ext cx="1216404" cy="2516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6991" y="4555223"/>
              <a:ext cx="1652631" cy="25167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8" name="TextBox 7"/>
            <p:cNvSpPr txBox="1"/>
            <p:nvPr/>
          </p:nvSpPr>
          <p:spPr>
            <a:xfrm>
              <a:off x="2307496" y="4923826"/>
              <a:ext cx="1690463" cy="369332"/>
            </a:xfrm>
            <a:prstGeom prst="rect">
              <a:avLst/>
            </a:prstGeom>
            <a:noFill/>
          </p:spPr>
          <p:txBody>
            <a:bodyPr wrap="none" rtlCol="0">
              <a:spAutoFit/>
            </a:bodyPr>
            <a:lstStyle/>
            <a:p>
              <a:r>
                <a:rPr lang="en-US" dirty="0">
                  <a:solidFill>
                    <a:srgbClr val="FF0000"/>
                  </a:solidFill>
                </a:rPr>
                <a:t>The script name</a:t>
              </a:r>
              <a:endParaRPr lang="en-US" dirty="0">
                <a:solidFill>
                  <a:srgbClr val="FF0000"/>
                </a:solidFill>
              </a:endParaRPr>
            </a:p>
          </p:txBody>
        </p:sp>
        <p:sp>
          <p:nvSpPr>
            <p:cNvPr id="9" name="TextBox 8"/>
            <p:cNvSpPr txBox="1"/>
            <p:nvPr/>
          </p:nvSpPr>
          <p:spPr>
            <a:xfrm>
              <a:off x="4077049" y="4923826"/>
              <a:ext cx="2979790" cy="369332"/>
            </a:xfrm>
            <a:prstGeom prst="rect">
              <a:avLst/>
            </a:prstGeom>
            <a:noFill/>
          </p:spPr>
          <p:txBody>
            <a:bodyPr wrap="none" rtlCol="0">
              <a:spAutoFit/>
            </a:bodyPr>
            <a:lstStyle/>
            <a:p>
              <a:r>
                <a:rPr lang="en-US" dirty="0">
                  <a:solidFill>
                    <a:srgbClr val="00B0F0"/>
                  </a:solidFill>
                </a:rPr>
                <a:t>The folder containing the files</a:t>
              </a:r>
              <a:endParaRPr lang="en-US" dirty="0">
                <a:solidFill>
                  <a:srgbClr val="00B0F0"/>
                </a:solidFill>
              </a:endParaRPr>
            </a:p>
          </p:txBody>
        </p:sp>
      </p:grpSp>
    </p:spTree>
    <p:extLst>
      <p:ext uri="{BB962C8B-B14F-4D97-AF65-F5344CB8AC3E}">
        <p14:creationId xmlns:p14="http://schemas.microsoft.com/office/powerpoint/2010/main" val="2052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learn to run…</a:t>
            </a:r>
            <a:endParaRPr lang="en-US" dirty="0"/>
          </a:p>
        </p:txBody>
      </p:sp>
      <p:sp>
        <p:nvSpPr>
          <p:cNvPr id="3" name="Content Placeholder 2"/>
          <p:cNvSpPr>
            <a:spLocks noGrp="1"/>
          </p:cNvSpPr>
          <p:nvPr>
            <p:ph idx="1"/>
          </p:nvPr>
        </p:nvSpPr>
        <p:spPr/>
        <p:txBody>
          <a:bodyPr/>
          <a:lstStyle/>
          <a:p>
            <a:r>
              <a:rPr lang="en-US" dirty="0" smtClean="0"/>
              <a:t>We will learn to use and navigate the Unix command line</a:t>
            </a:r>
            <a:br>
              <a:rPr lang="en-US" dirty="0" smtClean="0"/>
            </a:br>
            <a:endParaRPr lang="en-US" dirty="0" smtClean="0"/>
          </a:p>
          <a:p>
            <a:r>
              <a:rPr lang="en-US" dirty="0" smtClean="0"/>
              <a:t>What is the command line, and how is it different from what I’m currently used to with Windows/Mac systems?</a:t>
            </a:r>
            <a:endParaRPr lang="en-US" dirty="0"/>
          </a:p>
        </p:txBody>
      </p:sp>
      <p:pic>
        <p:nvPicPr>
          <p:cNvPr id="1026" name="Picture 2" descr="Image result for g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477" y="3559920"/>
            <a:ext cx="3173778" cy="3198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mmand 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090" y="3982616"/>
            <a:ext cx="4762500" cy="2352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96000" y="5015723"/>
            <a:ext cx="2610010" cy="584775"/>
          </a:xfrm>
          <a:prstGeom prst="rect">
            <a:avLst/>
          </a:prstGeom>
          <a:noFill/>
        </p:spPr>
        <p:txBody>
          <a:bodyPr wrap="none" rtlCol="0">
            <a:spAutoFit/>
          </a:bodyPr>
          <a:lstStyle/>
          <a:p>
            <a:r>
              <a:rPr lang="en-US" sz="3200" dirty="0">
                <a:solidFill>
                  <a:schemeClr val="bg1"/>
                </a:solidFill>
              </a:rPr>
              <a:t>Command line</a:t>
            </a:r>
            <a:endParaRPr lang="en-US" dirty="0">
              <a:solidFill>
                <a:schemeClr val="bg1"/>
              </a:solidFill>
            </a:endParaRPr>
          </a:p>
        </p:txBody>
      </p:sp>
    </p:spTree>
    <p:extLst>
      <p:ext uri="{BB962C8B-B14F-4D97-AF65-F5344CB8AC3E}">
        <p14:creationId xmlns:p14="http://schemas.microsoft.com/office/powerpoint/2010/main" val="2297666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I do everything with a GUI?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Sometimes. GUIs are great for:</a:t>
            </a:r>
          </a:p>
          <a:p>
            <a:pPr lvl="1"/>
            <a:r>
              <a:rPr lang="en-US" dirty="0" smtClean="0"/>
              <a:t>Single commands</a:t>
            </a:r>
          </a:p>
          <a:p>
            <a:pPr lvl="1"/>
            <a:r>
              <a:rPr lang="en-US" dirty="0" smtClean="0"/>
              <a:t>Visualization</a:t>
            </a:r>
          </a:p>
          <a:p>
            <a:pPr lvl="1"/>
            <a:r>
              <a:rPr lang="en-US" dirty="0" smtClean="0"/>
              <a:t>Ease of access to complicated programs/data</a:t>
            </a:r>
          </a:p>
          <a:p>
            <a:pPr lvl="1"/>
            <a:r>
              <a:rPr lang="en-US" dirty="0" smtClean="0"/>
              <a:t>Mouse support!</a:t>
            </a:r>
          </a:p>
          <a:p>
            <a:pPr lvl="1"/>
            <a:endParaRPr lang="en-US" dirty="0"/>
          </a:p>
          <a:p>
            <a:pPr lvl="1"/>
            <a:endParaRPr lang="en-US" dirty="0" smtClean="0"/>
          </a:p>
          <a:p>
            <a:r>
              <a:rPr lang="en-US" dirty="0" smtClean="0"/>
              <a:t>GUIs tend to fail here:</a:t>
            </a:r>
          </a:p>
          <a:p>
            <a:pPr lvl="1"/>
            <a:r>
              <a:rPr lang="en-US" dirty="0" smtClean="0"/>
              <a:t>Repetitive or large tasks</a:t>
            </a:r>
          </a:p>
          <a:p>
            <a:pPr lvl="1"/>
            <a:r>
              <a:rPr lang="en-US" dirty="0" smtClean="0"/>
              <a:t>Speed of tasks </a:t>
            </a:r>
          </a:p>
          <a:p>
            <a:pPr lvl="1"/>
            <a:r>
              <a:rPr lang="en-US" dirty="0" smtClean="0"/>
              <a:t>Writing your own programs/tools! (way more complicated!)</a:t>
            </a:r>
            <a:br>
              <a:rPr lang="en-US" dirty="0" smtClean="0"/>
            </a:br>
            <a:endParaRPr lang="en-US" dirty="0" smtClean="0"/>
          </a:p>
          <a:p>
            <a:r>
              <a:rPr lang="en-US" dirty="0" smtClean="0"/>
              <a:t>The Unix command line is the preferred medium for scientific computing</a:t>
            </a:r>
            <a:endParaRPr lang="en-US" dirty="0"/>
          </a:p>
        </p:txBody>
      </p:sp>
    </p:spTree>
    <p:extLst>
      <p:ext uri="{BB962C8B-B14F-4D97-AF65-F5344CB8AC3E}">
        <p14:creationId xmlns:p14="http://schemas.microsoft.com/office/powerpoint/2010/main" val="358815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I’m pretty attached to moving around with a mouse and keyboard. How will I survive?</a:t>
            </a:r>
            <a:endParaRPr lang="en-US" dirty="0"/>
          </a:p>
        </p:txBody>
      </p:sp>
      <p:sp>
        <p:nvSpPr>
          <p:cNvPr id="3" name="Content Placeholder 2"/>
          <p:cNvSpPr>
            <a:spLocks noGrp="1"/>
          </p:cNvSpPr>
          <p:nvPr>
            <p:ph idx="1"/>
          </p:nvPr>
        </p:nvSpPr>
        <p:spPr>
          <a:xfrm>
            <a:off x="2152650" y="1825625"/>
            <a:ext cx="3899388" cy="4351338"/>
          </a:xfrm>
        </p:spPr>
        <p:txBody>
          <a:bodyPr>
            <a:normAutofit fontScale="70000" lnSpcReduction="20000"/>
          </a:bodyPr>
          <a:lstStyle/>
          <a:p>
            <a:r>
              <a:rPr lang="en-US" dirty="0" smtClean="0"/>
              <a:t>The Unix command line has several commands that make your life easier!</a:t>
            </a:r>
          </a:p>
          <a:p>
            <a:endParaRPr lang="en-US" dirty="0"/>
          </a:p>
          <a:p>
            <a:r>
              <a:rPr lang="en-US" dirty="0" smtClean="0"/>
              <a:t>There are two essential ones:</a:t>
            </a:r>
          </a:p>
          <a:p>
            <a:pPr lvl="1"/>
            <a:r>
              <a:rPr lang="en-US" dirty="0" smtClean="0">
                <a:solidFill>
                  <a:srgbClr val="7030A0"/>
                </a:solidFill>
              </a:rPr>
              <a:t>cd</a:t>
            </a:r>
            <a:r>
              <a:rPr lang="en-US" dirty="0" smtClean="0"/>
              <a:t>      &lt;-  “Change directory”</a:t>
            </a:r>
          </a:p>
          <a:p>
            <a:pPr lvl="1"/>
            <a:r>
              <a:rPr lang="en-US" dirty="0" smtClean="0">
                <a:solidFill>
                  <a:srgbClr val="7030A0"/>
                </a:solidFill>
              </a:rPr>
              <a:t>ls</a:t>
            </a:r>
            <a:r>
              <a:rPr lang="en-US" dirty="0" smtClean="0"/>
              <a:t>       &lt;-  “List files”</a:t>
            </a:r>
          </a:p>
          <a:p>
            <a:pPr lvl="1"/>
            <a:endParaRPr lang="en-US" dirty="0"/>
          </a:p>
          <a:p>
            <a:r>
              <a:rPr lang="en-US" dirty="0" smtClean="0"/>
              <a:t>There are some that are useful to learn to help orient yourself:</a:t>
            </a:r>
          </a:p>
          <a:p>
            <a:pPr lvl="1"/>
            <a:r>
              <a:rPr lang="en-US" dirty="0" err="1" smtClean="0">
                <a:solidFill>
                  <a:srgbClr val="7030A0"/>
                </a:solidFill>
              </a:rPr>
              <a:t>pwd</a:t>
            </a:r>
            <a:r>
              <a:rPr lang="en-US" dirty="0" smtClean="0"/>
              <a:t>    &lt;- “Print working directory”</a:t>
            </a:r>
          </a:p>
          <a:p>
            <a:pPr lvl="1"/>
            <a:r>
              <a:rPr lang="en-US" dirty="0">
                <a:solidFill>
                  <a:srgbClr val="7030A0"/>
                </a:solidFill>
              </a:rPr>
              <a:t>man</a:t>
            </a:r>
            <a:r>
              <a:rPr lang="en-US" dirty="0"/>
              <a:t> (command)   &lt;- “Manual”</a:t>
            </a:r>
          </a:p>
          <a:p>
            <a:pPr lvl="1"/>
            <a:r>
              <a:rPr lang="en-US" dirty="0" smtClean="0">
                <a:solidFill>
                  <a:srgbClr val="7030A0"/>
                </a:solidFill>
              </a:rPr>
              <a:t>exit </a:t>
            </a:r>
            <a:r>
              <a:rPr lang="en-US" dirty="0" smtClean="0"/>
              <a:t>     &lt;- “get the hell out of dodge!”</a:t>
            </a:r>
          </a:p>
        </p:txBody>
      </p:sp>
      <p:pic>
        <p:nvPicPr>
          <p:cNvPr id="2050" name="Picture 2" descr="Image result for mouse and key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976" y="1881616"/>
            <a:ext cx="338137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ommand line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392253" y="4139466"/>
            <a:ext cx="4037773" cy="256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36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Mantra of Unix Systems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Everything is a file! Text files are king on Unix systems</a:t>
            </a:r>
            <a:br>
              <a:rPr lang="en-US" dirty="0" smtClean="0"/>
            </a:br>
            <a:endParaRPr lang="en-US" dirty="0" smtClean="0"/>
          </a:p>
          <a:p>
            <a:r>
              <a:rPr lang="en-US" dirty="0" smtClean="0"/>
              <a:t>File extensions (the “.doc” or “.</a:t>
            </a:r>
            <a:r>
              <a:rPr lang="en-US" dirty="0" err="1" smtClean="0"/>
              <a:t>xls</a:t>
            </a:r>
            <a:r>
              <a:rPr lang="en-US" dirty="0" smtClean="0"/>
              <a:t>” after your file) do not mean anything in Unix</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Files are series of “bytes” or binary code that can be used to represent anything from text, special characters (emoticons?) or instructions to the CPU.</a:t>
            </a:r>
          </a:p>
        </p:txBody>
      </p:sp>
      <p:pic>
        <p:nvPicPr>
          <p:cNvPr id="4" name="Picture 3"/>
          <p:cNvPicPr>
            <a:picLocks noChangeAspect="1"/>
          </p:cNvPicPr>
          <p:nvPr/>
        </p:nvPicPr>
        <p:blipFill>
          <a:blip r:embed="rId2"/>
          <a:stretch>
            <a:fillRect/>
          </a:stretch>
        </p:blipFill>
        <p:spPr>
          <a:xfrm>
            <a:off x="2152650" y="3347604"/>
            <a:ext cx="6179994" cy="878032"/>
          </a:xfrm>
          <a:prstGeom prst="rect">
            <a:avLst/>
          </a:prstGeom>
        </p:spPr>
      </p:pic>
      <p:cxnSp>
        <p:nvCxnSpPr>
          <p:cNvPr id="7" name="Straight Connector 6"/>
          <p:cNvCxnSpPr>
            <a:stCxn id="5" idx="6"/>
          </p:cNvCxnSpPr>
          <p:nvPr/>
        </p:nvCxnSpPr>
        <p:spPr>
          <a:xfrm flipV="1">
            <a:off x="4087092" y="4001294"/>
            <a:ext cx="1288473" cy="3470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1856509" y="3786621"/>
            <a:ext cx="8299210" cy="830997"/>
            <a:chOff x="332509" y="3786620"/>
            <a:chExt cx="8299210" cy="830997"/>
          </a:xfrm>
        </p:grpSpPr>
        <p:sp>
          <p:nvSpPr>
            <p:cNvPr id="5" name="Oval 4"/>
            <p:cNvSpPr/>
            <p:nvPr/>
          </p:nvSpPr>
          <p:spPr>
            <a:xfrm>
              <a:off x="332509" y="3786620"/>
              <a:ext cx="2230582" cy="49876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51564" y="3786620"/>
              <a:ext cx="4780155" cy="830997"/>
            </a:xfrm>
            <a:prstGeom prst="rect">
              <a:avLst/>
            </a:prstGeom>
            <a:solidFill>
              <a:schemeClr val="tx1"/>
            </a:solidFill>
            <a:ln w="28575">
              <a:solidFill>
                <a:srgbClr val="FF0000"/>
              </a:solidFill>
            </a:ln>
          </p:spPr>
          <p:txBody>
            <a:bodyPr wrap="none" rtlCol="0">
              <a:spAutoFit/>
            </a:bodyPr>
            <a:lstStyle/>
            <a:p>
              <a:r>
                <a:rPr lang="en-US" sz="2400" dirty="0">
                  <a:solidFill>
                    <a:srgbClr val="FF0000"/>
                  </a:solidFill>
                </a:rPr>
                <a:t>A Text file! Windows would freak out</a:t>
              </a:r>
            </a:p>
            <a:p>
              <a:r>
                <a:rPr lang="en-US" sz="2400" dirty="0">
                  <a:solidFill>
                    <a:srgbClr val="FF0000"/>
                  </a:solidFill>
                </a:rPr>
                <a:t>but Unix is totally fine here!</a:t>
              </a:r>
              <a:endParaRPr lang="en-US" sz="2400" dirty="0">
                <a:solidFill>
                  <a:srgbClr val="FF0000"/>
                </a:solidFill>
              </a:endParaRPr>
            </a:p>
          </p:txBody>
        </p:sp>
      </p:grpSp>
    </p:spTree>
    <p:extLst>
      <p:ext uri="{BB962C8B-B14F-4D97-AF65-F5344CB8AC3E}">
        <p14:creationId xmlns:p14="http://schemas.microsoft.com/office/powerpoint/2010/main" val="162269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majority of your time on Unix will be spent navigating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You’ve probably been doing this without thinking on Windows systems: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Unix navigation will be the same, but you must instruct the command line to move around in folders! No Mouse!</a:t>
            </a:r>
            <a:endParaRPr lang="en-US" dirty="0"/>
          </a:p>
        </p:txBody>
      </p:sp>
      <p:pic>
        <p:nvPicPr>
          <p:cNvPr id="4" name="Picture 3"/>
          <p:cNvPicPr>
            <a:picLocks noChangeAspect="1"/>
          </p:cNvPicPr>
          <p:nvPr/>
        </p:nvPicPr>
        <p:blipFill>
          <a:blip r:embed="rId2"/>
          <a:stretch>
            <a:fillRect/>
          </a:stretch>
        </p:blipFill>
        <p:spPr>
          <a:xfrm>
            <a:off x="1757363" y="2914217"/>
            <a:ext cx="8677275" cy="1971675"/>
          </a:xfrm>
          <a:prstGeom prst="rect">
            <a:avLst/>
          </a:prstGeom>
        </p:spPr>
      </p:pic>
      <p:grpSp>
        <p:nvGrpSpPr>
          <p:cNvPr id="13" name="Group 12"/>
          <p:cNvGrpSpPr/>
          <p:nvPr/>
        </p:nvGrpSpPr>
        <p:grpSpPr>
          <a:xfrm>
            <a:off x="2632365" y="2369999"/>
            <a:ext cx="7256755" cy="1530055"/>
            <a:chOff x="1108364" y="2369998"/>
            <a:chExt cx="7256755" cy="1530055"/>
          </a:xfrm>
        </p:grpSpPr>
        <p:sp>
          <p:nvSpPr>
            <p:cNvPr id="5" name="Oval 4"/>
            <p:cNvSpPr/>
            <p:nvPr/>
          </p:nvSpPr>
          <p:spPr>
            <a:xfrm>
              <a:off x="1108364" y="3408218"/>
              <a:ext cx="5361709" cy="4918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0"/>
            </p:cNvCxnSpPr>
            <p:nvPr/>
          </p:nvCxnSpPr>
          <p:spPr>
            <a:xfrm flipV="1">
              <a:off x="3789219" y="2600831"/>
              <a:ext cx="1641763" cy="8073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30982" y="2369998"/>
              <a:ext cx="2934137" cy="461665"/>
            </a:xfrm>
            <a:prstGeom prst="rect">
              <a:avLst/>
            </a:prstGeom>
            <a:noFill/>
            <a:ln>
              <a:solidFill>
                <a:srgbClr val="FF0000"/>
              </a:solidFill>
            </a:ln>
          </p:spPr>
          <p:txBody>
            <a:bodyPr wrap="none" rtlCol="0">
              <a:spAutoFit/>
            </a:bodyPr>
            <a:lstStyle/>
            <a:p>
              <a:r>
                <a:rPr lang="en-US" sz="2400" dirty="0">
                  <a:solidFill>
                    <a:srgbClr val="FF0000"/>
                  </a:solidFill>
                </a:rPr>
                <a:t>The “Path” to the files</a:t>
              </a:r>
              <a:endParaRPr lang="en-US" sz="2400" dirty="0">
                <a:solidFill>
                  <a:srgbClr val="FF0000"/>
                </a:solidFill>
              </a:endParaRPr>
            </a:p>
          </p:txBody>
        </p:sp>
      </p:grpSp>
      <p:grpSp>
        <p:nvGrpSpPr>
          <p:cNvPr id="14" name="Group 13"/>
          <p:cNvGrpSpPr/>
          <p:nvPr/>
        </p:nvGrpSpPr>
        <p:grpSpPr>
          <a:xfrm>
            <a:off x="3408218" y="3955539"/>
            <a:ext cx="6631132" cy="930352"/>
            <a:chOff x="1884218" y="3955539"/>
            <a:chExt cx="6631132" cy="930352"/>
          </a:xfrm>
        </p:grpSpPr>
        <p:sp>
          <p:nvSpPr>
            <p:cNvPr id="9" name="Rectangle 8"/>
            <p:cNvSpPr/>
            <p:nvPr/>
          </p:nvSpPr>
          <p:spPr>
            <a:xfrm>
              <a:off x="1884218" y="4001294"/>
              <a:ext cx="5638800" cy="8845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864210" y="3955539"/>
              <a:ext cx="651140" cy="707886"/>
            </a:xfrm>
            <a:prstGeom prst="rect">
              <a:avLst/>
            </a:prstGeom>
            <a:noFill/>
            <a:ln>
              <a:solidFill>
                <a:srgbClr val="FF0000"/>
              </a:solidFill>
            </a:ln>
          </p:spPr>
          <p:txBody>
            <a:bodyPr wrap="none" rtlCol="0">
              <a:spAutoFit/>
            </a:bodyPr>
            <a:lstStyle/>
            <a:p>
              <a:r>
                <a:rPr lang="en-US" sz="2000" dirty="0">
                  <a:solidFill>
                    <a:srgbClr val="FF0000"/>
                  </a:solidFill>
                </a:rPr>
                <a:t>The</a:t>
              </a:r>
            </a:p>
            <a:p>
              <a:r>
                <a:rPr lang="en-US" sz="2000" dirty="0">
                  <a:solidFill>
                    <a:srgbClr val="FF0000"/>
                  </a:solidFill>
                </a:rPr>
                <a:t>Files</a:t>
              </a:r>
              <a:endParaRPr lang="en-US" sz="2000" dirty="0">
                <a:solidFill>
                  <a:srgbClr val="FF0000"/>
                </a:solidFill>
              </a:endParaRPr>
            </a:p>
          </p:txBody>
        </p:sp>
        <p:cxnSp>
          <p:nvCxnSpPr>
            <p:cNvPr id="12" name="Straight Connector 11"/>
            <p:cNvCxnSpPr/>
            <p:nvPr/>
          </p:nvCxnSpPr>
          <p:spPr>
            <a:xfrm flipH="1">
              <a:off x="7523018" y="4308764"/>
              <a:ext cx="332509" cy="1348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1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1712</Words>
  <Application>Microsoft Office PowerPoint</Application>
  <PresentationFormat>Widescreen</PresentationFormat>
  <Paragraphs>222</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Introduction to the command line</vt:lpstr>
      <vt:lpstr>Lesson Plan</vt:lpstr>
      <vt:lpstr>Why am I doing this?</vt:lpstr>
      <vt:lpstr>An example of how programming will improve your life and make you popular™</vt:lpstr>
      <vt:lpstr>Before you learn to run…</vt:lpstr>
      <vt:lpstr>Can’t I do everything with a GUI?</vt:lpstr>
      <vt:lpstr>But I’m pretty attached to moving around with a mouse and keyboard. How will I survive?</vt:lpstr>
      <vt:lpstr>Key Mantra of Unix Systems</vt:lpstr>
      <vt:lpstr>The majority of your time on Unix will be spent navigating</vt:lpstr>
      <vt:lpstr>Command prompt!</vt:lpstr>
      <vt:lpstr>Important note: directory structure</vt:lpstr>
      <vt:lpstr>Lab SubLessonA: Navigating unix and checking files </vt:lpstr>
      <vt:lpstr>The “ls” executable</vt:lpstr>
      <vt:lpstr>Command line arguments and flags</vt:lpstr>
      <vt:lpstr>A couple useful ls arguments/combos</vt:lpstr>
      <vt:lpstr>Phew, that was allot! But how could you know all this in advance? Help messages!</vt:lpstr>
      <vt:lpstr>Before we go ahead with the lesson, let’s recap</vt:lpstr>
      <vt:lpstr>Lab SubLessonA: Navigating unix and checking files </vt:lpstr>
      <vt:lpstr>Lab SubLessonA: Navigating unix and checking files </vt:lpstr>
      <vt:lpstr>Running Nano</vt:lpstr>
      <vt:lpstr>PowerPoint Presentation</vt:lpstr>
      <vt:lpstr>Testing your new wheels out</vt:lpstr>
      <vt:lpstr>Lab SubLessonA: Navigating unix and checking files </vt:lpstr>
      <vt:lpstr>Lab SubLessonB: Directory navigation and executing commands</vt:lpstr>
      <vt:lpstr>Lab SubLessonB: Directory navigation and executing commands</vt:lpstr>
      <vt:lpstr>Lab SubLessonB: Directory navigation and executing commands</vt:lpstr>
      <vt:lpstr>This raises an important question: who am I?</vt:lpstr>
      <vt:lpstr>Now, get over yourself and run that command!</vt:lpstr>
      <vt:lpstr>And here’s what you should have seen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command line</dc:title>
  <dc:creator>Derek Bickhart</dc:creator>
  <cp:lastModifiedBy>Derek Bickhart</cp:lastModifiedBy>
  <cp:revision>3</cp:revision>
  <dcterms:created xsi:type="dcterms:W3CDTF">2019-12-06T20:41:31Z</dcterms:created>
  <dcterms:modified xsi:type="dcterms:W3CDTF">2019-12-06T21:03:02Z</dcterms:modified>
</cp:coreProperties>
</file>