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1"/>
  </p:notesMasterIdLst>
  <p:sldIdLst>
    <p:sldId id="261" r:id="rId4"/>
    <p:sldId id="297" r:id="rId5"/>
    <p:sldId id="357" r:id="rId6"/>
    <p:sldId id="287" r:id="rId7"/>
    <p:sldId id="361" r:id="rId8"/>
    <p:sldId id="262" r:id="rId9"/>
    <p:sldId id="365" r:id="rId10"/>
    <p:sldId id="363" r:id="rId11"/>
    <p:sldId id="366" r:id="rId12"/>
    <p:sldId id="367" r:id="rId13"/>
    <p:sldId id="368" r:id="rId14"/>
    <p:sldId id="375" r:id="rId15"/>
    <p:sldId id="376" r:id="rId16"/>
    <p:sldId id="377" r:id="rId17"/>
    <p:sldId id="369" r:id="rId18"/>
    <p:sldId id="372" r:id="rId19"/>
    <p:sldId id="350" r:id="rId20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6" autoAdjust="0"/>
    <p:restoredTop sz="84460" autoAdjust="0"/>
  </p:normalViewPr>
  <p:slideViewPr>
    <p:cSldViewPr snapToGrid="0">
      <p:cViewPr varScale="1">
        <p:scale>
          <a:sx n="44" d="100"/>
          <a:sy n="44" d="100"/>
        </p:scale>
        <p:origin x="1062" y="4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45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49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90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0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5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80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27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98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75" r:id="rId42"/>
    <p:sldLayoutId id="2147483777" r:id="rId43"/>
    <p:sldLayoutId id="2147483778" r:id="rId44"/>
    <p:sldLayoutId id="2147483780" r:id="rId4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0.jpg"/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12" Type="http://schemas.openxmlformats.org/officeDocument/2006/relationships/image" Target="../media/image4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44.jpg"/><Relationship Id="rId11" Type="http://schemas.openxmlformats.org/officeDocument/2006/relationships/image" Target="../media/image48.jpg"/><Relationship Id="rId5" Type="http://schemas.openxmlformats.org/officeDocument/2006/relationships/image" Target="../media/image43.jpg"/><Relationship Id="rId15" Type="http://schemas.openxmlformats.org/officeDocument/2006/relationships/image" Target="../media/image51.jpeg"/><Relationship Id="rId10" Type="http://schemas.openxmlformats.org/officeDocument/2006/relationships/image" Target="../media/image47.jpg"/><Relationship Id="rId4" Type="http://schemas.openxmlformats.org/officeDocument/2006/relationships/image" Target="../media/image42.jpg"/><Relationship Id="rId9" Type="http://schemas.openxmlformats.org/officeDocument/2006/relationships/image" Target="../media/image46.PNG"/><Relationship Id="rId1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5" Type="http://schemas.openxmlformats.org/officeDocument/2006/relationships/hyperlink" Target="&#7842;nh%20-Demo/Move/demo.mp4" TargetMode="External"/><Relationship Id="rId4" Type="http://schemas.openxmlformats.org/officeDocument/2006/relationships/hyperlink" Target="&#7842;nh%20-Demo/Led/demo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Nhóm HD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Smart Home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1500"/>
              <a:t>FLOW NODE-RED</a:t>
            </a:r>
            <a:endParaRPr kumimoji="1" lang="ja-JP" altLang="en-US" sz="115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291DC44-F95B-4389-9A6D-202C3D64B97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21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3020421"/>
      </p:ext>
    </p:extLst>
  </p:cSld>
  <p:clrMapOvr>
    <a:masterClrMapping/>
  </p:clrMapOvr>
  <p:transition spd="slow" advTm="5639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Giao diện của Node-red </a:t>
            </a:r>
            <a:endParaRPr kumimoji="1" lang="ja-JP" alt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26EAFDA-228D-4CB9-B812-F327BD123D6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12450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32B06BF-023E-4AF3-AE47-4ECB99DB611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b="964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CD0838A-FB80-45A1-85CC-53B03C604C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409" r="740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8956"/>
      </p:ext>
    </p:extLst>
  </p:cSld>
  <p:clrMapOvr>
    <a:masterClrMapping/>
  </p:clrMapOvr>
  <p:transition spd="slow" advTm="5146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Mô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r>
              <a:rPr lang="en-US" altLang="ja-JP" dirty="0"/>
              <a:t> 3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Temperature &amp; Humidity</a:t>
            </a:r>
          </a:p>
          <a:p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>
          <a:xfrm>
            <a:off x="164122" y="2623221"/>
            <a:ext cx="6818843" cy="39618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ja-JP" sz="5400" dirty="0" err="1"/>
              <a:t>Nhận</a:t>
            </a:r>
            <a:r>
              <a:rPr lang="en-US" altLang="ja-JP" sz="5400" dirty="0"/>
              <a:t> </a:t>
            </a:r>
            <a:r>
              <a:rPr lang="en-US" altLang="ja-JP" sz="5400" dirty="0" err="1"/>
              <a:t>dữ</a:t>
            </a:r>
            <a:r>
              <a:rPr lang="en-US" altLang="ja-JP" sz="5400" dirty="0"/>
              <a:t> </a:t>
            </a:r>
            <a:r>
              <a:rPr lang="en-US" altLang="ja-JP" sz="5400" dirty="0" err="1"/>
              <a:t>liệu</a:t>
            </a:r>
            <a:r>
              <a:rPr lang="en-US" altLang="ja-JP" sz="5400" dirty="0"/>
              <a:t> </a:t>
            </a:r>
            <a:r>
              <a:rPr lang="en-US" altLang="ja-JP" sz="5400" dirty="0" err="1"/>
              <a:t>nhiệt</a:t>
            </a:r>
            <a:r>
              <a:rPr lang="en-US" altLang="ja-JP" sz="5400" dirty="0"/>
              <a:t> </a:t>
            </a:r>
            <a:r>
              <a:rPr lang="en-US" altLang="ja-JP" sz="5400" dirty="0" err="1"/>
              <a:t>độ</a:t>
            </a:r>
            <a:r>
              <a:rPr lang="en-US" altLang="ja-JP" sz="5400" dirty="0"/>
              <a:t>, </a:t>
            </a:r>
            <a:r>
              <a:rPr lang="en-US" altLang="ja-JP" sz="5400" dirty="0" err="1"/>
              <a:t>độ</a:t>
            </a:r>
            <a:r>
              <a:rPr lang="en-US" altLang="ja-JP" sz="5400" dirty="0"/>
              <a:t> </a:t>
            </a:r>
            <a:r>
              <a:rPr lang="en-US" altLang="ja-JP" sz="5400" dirty="0" err="1"/>
              <a:t>ẩm</a:t>
            </a:r>
            <a:r>
              <a:rPr lang="en-US" altLang="ja-JP" sz="5400" dirty="0"/>
              <a:t> </a:t>
            </a:r>
            <a:r>
              <a:rPr lang="en-US" altLang="ja-JP" sz="5400" dirty="0" err="1"/>
              <a:t>từ</a:t>
            </a:r>
            <a:r>
              <a:rPr lang="en-US" altLang="ja-JP" sz="5400" dirty="0"/>
              <a:t> DHT11 </a:t>
            </a:r>
            <a:r>
              <a:rPr lang="en-US" altLang="ja-JP" sz="5400" dirty="0" err="1"/>
              <a:t>và</a:t>
            </a:r>
            <a:r>
              <a:rPr lang="en-US" altLang="ja-JP" sz="5400" dirty="0"/>
              <a:t> </a:t>
            </a:r>
            <a:r>
              <a:rPr lang="en-US" altLang="ja-JP" sz="5400" dirty="0" err="1"/>
              <a:t>xuất</a:t>
            </a:r>
            <a:r>
              <a:rPr lang="en-US" altLang="ja-JP" sz="5400" dirty="0"/>
              <a:t> </a:t>
            </a:r>
            <a:r>
              <a:rPr lang="en-US" altLang="ja-JP" sz="5400" dirty="0" err="1"/>
              <a:t>ra</a:t>
            </a:r>
            <a:r>
              <a:rPr lang="en-US" altLang="ja-JP" sz="5400" dirty="0"/>
              <a:t> </a:t>
            </a:r>
            <a:r>
              <a:rPr lang="en-US" altLang="ja-JP" sz="5400" dirty="0" err="1"/>
              <a:t>giao</a:t>
            </a:r>
            <a:r>
              <a:rPr lang="en-US" altLang="ja-JP" sz="5400" dirty="0"/>
              <a:t> </a:t>
            </a:r>
            <a:r>
              <a:rPr lang="en-US" altLang="ja-JP" sz="5400" dirty="0" err="1"/>
              <a:t>diện</a:t>
            </a:r>
            <a:r>
              <a:rPr lang="en-US" altLang="ja-JP" sz="5400" dirty="0"/>
              <a:t> Dashboard</a:t>
            </a:r>
            <a:endParaRPr kumimoji="1" lang="ja-JP" altLang="en-US" sz="5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5924FA1-1B6F-438B-85E9-82383CB24E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47E31-7148-4194-94DC-66C690AB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65" y="1810146"/>
            <a:ext cx="11139326" cy="72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39259"/>
      </p:ext>
    </p:extLst>
  </p:cSld>
  <p:clrMapOvr>
    <a:masterClrMapping/>
  </p:clrMapOvr>
  <p:transition spd="slow" advTm="6936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1500"/>
              <a:t>FLOW NODE-RED</a:t>
            </a:r>
            <a:endParaRPr kumimoji="1" lang="ja-JP" altLang="en-US" sz="115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1FDAE8-F1E4-473F-924E-933FA34D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8" y="2394176"/>
            <a:ext cx="10479655" cy="70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02435"/>
      </p:ext>
    </p:extLst>
  </p:cSld>
  <p:clrMapOvr>
    <a:masterClrMapping/>
  </p:clrMapOvr>
  <p:transition spd="slow" advTm="5639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Giao diện của Node-red 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98A16-B7EA-4911-9F5A-3397A5677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99" y="547091"/>
            <a:ext cx="7554686" cy="2326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B34247-39D7-4019-B20F-E95A23D62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81" y="2873828"/>
            <a:ext cx="7554687" cy="2326737"/>
          </a:xfrm>
          <a:prstGeom prst="rect">
            <a:avLst/>
          </a:prstGeo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810D20F3-4EEB-4D9D-BFDE-427E53AA1FC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0" r="10140"/>
          <a:stretch>
            <a:fillRect/>
          </a:stretch>
        </p:blipFill>
        <p:spPr/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9AF9C50-9479-4E1E-BFAD-20F062A94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453" y="1924050"/>
            <a:ext cx="3314700" cy="44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3858"/>
      </p:ext>
    </p:extLst>
  </p:cSld>
  <p:clrMapOvr>
    <a:masterClrMapping/>
  </p:clrMapOvr>
  <p:transition spd="slow" advTm="5146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323F980C-91B8-497E-8995-543359238D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3" b="14203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AFD29929-0A71-4E71-8C71-5147A1D8196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0" r="12040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906FD198-D01F-4A71-B473-E6729B144FF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0" r="12040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8356A0D9-DF31-4214-82CB-E416ABD803E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12017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02106039-AD86-4315-A9D2-347CCC1856F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12017"/>
          <a:stretch>
            <a:fillRect/>
          </a:stretch>
        </p:blipFill>
        <p:spPr/>
      </p:pic>
      <p:sp>
        <p:nvSpPr>
          <p:cNvPr id="20" name="タイトル 1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8000"/>
              <a:t>Hình ảnh thực tế</a:t>
            </a:r>
            <a:endParaRPr kumimoji="1" lang="ja-JP" altLang="en-US" sz="8000" dirty="0"/>
          </a:p>
        </p:txBody>
      </p:sp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2F2B498C-3EDB-4FAB-B9DA-0DD6561332F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7" b="13387"/>
          <a:stretch>
            <a:fillRect/>
          </a:stretch>
        </p:blipFill>
        <p:spPr/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6AFE2F5F-CD77-42CB-B4DA-2AB00A60F03D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6" b="13986"/>
          <a:stretch>
            <a:fillRect/>
          </a:stretch>
        </p:blipFill>
        <p:spPr/>
      </p:pic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90B42316-B26C-4623-AF91-34EB4DE9E123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9" r="16249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8A0DA7B6-5F67-4E11-8F0F-E488FC9FDFB8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0" r="12040"/>
          <a:stretch>
            <a:fillRect/>
          </a:stretch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935BF003-D6B2-43EB-812C-23DBB0B4377D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r="12133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43310EE4-C237-4832-ACF5-EA853D413C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7" b="13387"/>
          <a:stretch>
            <a:fillRect/>
          </a:stretch>
        </p:blipFill>
        <p:spPr/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AD85E73A-505E-43F3-B8B0-BCEE1E83E0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8" r="17378"/>
          <a:stretch>
            <a:fillRect/>
          </a:stretch>
        </p:blipFill>
        <p:spPr/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1CA6280F-3DF2-454F-947A-6539A9CE99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12017"/>
          <a:stretch>
            <a:fillRect/>
          </a:stretch>
        </p:blipFill>
        <p:spPr/>
      </p:pic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A33DCEC0-61E1-43DE-A5AF-7C790C437371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12017"/>
          <a:stretch>
            <a:fillRect/>
          </a:stretch>
        </p:blipFill>
        <p:spPr/>
      </p:pic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61304906-EE09-4D47-89D4-431B76F6EA0D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12017"/>
          <a:stretch>
            <a:fillRect/>
          </a:stretch>
        </p:blipFill>
        <p:spPr/>
      </p:pic>
      <p:pic>
        <p:nvPicPr>
          <p:cNvPr id="3074" name="Picture 2" descr="Image may contain: 5 people, people smiling, people standing">
            <a:extLst>
              <a:ext uri="{FF2B5EF4-FFF2-40B4-BE49-F238E27FC236}">
                <a16:creationId xmlns:a16="http://schemas.microsoft.com/office/drawing/2014/main" id="{4596DF9C-B958-43B9-A858-8D227BE6EFC5}"/>
              </a:ext>
            </a:extLst>
          </p:cNvPr>
          <p:cNvPicPr>
            <a:picLocks noGrp="1" noChangeAspect="1" noChangeArrowheads="1"/>
          </p:cNvPicPr>
          <p:nvPr>
            <p:ph type="pic" sz="quarter" idx="40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1" r="2144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may contain: 4 people, people standing and indoor">
            <a:extLst>
              <a:ext uri="{FF2B5EF4-FFF2-40B4-BE49-F238E27FC236}">
                <a16:creationId xmlns:a16="http://schemas.microsoft.com/office/drawing/2014/main" id="{9BD2D307-0CBD-4026-8FD7-F26D8A0570A0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1" r="2137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Placeholder 42">
            <a:extLst>
              <a:ext uri="{FF2B5EF4-FFF2-40B4-BE49-F238E27FC236}">
                <a16:creationId xmlns:a16="http://schemas.microsoft.com/office/drawing/2014/main" id="{0238FA3D-E50C-49E3-BBE8-9CE7AF527E0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0" r="120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2543466"/>
      </p:ext>
    </p:extLst>
  </p:cSld>
  <p:clrMapOvr>
    <a:masterClrMapping/>
  </p:clrMapOvr>
  <p:transition spd="slow" advTm="5308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4379AEC-03DC-499E-8272-A6032FD4C3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2" b="7842"/>
          <a:stretch>
            <a:fillRect/>
          </a:stretch>
        </p:blipFill>
        <p:spPr>
          <a:xfrm>
            <a:off x="4605917" y="0"/>
            <a:ext cx="13385522" cy="10287000"/>
          </a:xfrm>
        </p:spPr>
      </p:pic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904867" y="4173471"/>
            <a:ext cx="5306380" cy="3312381"/>
          </a:xfrm>
        </p:spPr>
        <p:txBody>
          <a:bodyPr>
            <a:noAutofit/>
          </a:bodyPr>
          <a:lstStyle/>
          <a:p>
            <a:r>
              <a:rPr lang="en-US" altLang="ja-JP" sz="6600"/>
              <a:t>SMART HOME</a:t>
            </a:r>
            <a:br>
              <a:rPr lang="en-US" altLang="ja-JP" sz="6600"/>
            </a:br>
            <a:endParaRPr kumimoji="1" lang="ja-JP" altLang="en-US" sz="6600" dirty="0">
              <a:latin typeface="Route 159 Bold" pitchFamily="50" charset="0"/>
            </a:endParaRP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ja-JP"/>
              <a:t>DEMO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4"/>
          </p:nvPr>
        </p:nvSpPr>
        <p:spPr>
          <a:xfrm>
            <a:off x="1847682" y="7139863"/>
            <a:ext cx="3240000" cy="72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5F3FB-A1DE-4649-8CC1-B64B4FF57A3B}"/>
              </a:ext>
            </a:extLst>
          </p:cNvPr>
          <p:cNvSpPr txBox="1"/>
          <p:nvPr/>
        </p:nvSpPr>
        <p:spPr>
          <a:xfrm>
            <a:off x="1765385" y="7485852"/>
            <a:ext cx="274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 action="ppaction://hlinkfile"/>
              </a:rPr>
              <a:t>DEMO 1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E585B-7042-4894-9A41-F984F9C8B913}"/>
              </a:ext>
            </a:extLst>
          </p:cNvPr>
          <p:cNvSpPr txBox="1"/>
          <p:nvPr/>
        </p:nvSpPr>
        <p:spPr>
          <a:xfrm>
            <a:off x="1773734" y="8086789"/>
            <a:ext cx="207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5" action="ppaction://hlinkfile"/>
              </a:rPr>
              <a:t>DEMO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92615"/>
      </p:ext>
    </p:extLst>
  </p:cSld>
  <p:clrMapOvr>
    <a:masterClrMapping/>
  </p:clrMapOvr>
  <p:transition spd="slow" advTm="3418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</a:t>
            </a:r>
            <a:r>
              <a:rPr kumimoji="1" lang="vi-VN" altLang="ja-JP"/>
              <a:t>ơ</a:t>
            </a:r>
            <a:r>
              <a:rPr kumimoji="1" lang="en-US" altLang="ja-JP"/>
              <a:t> l</a:t>
            </a:r>
            <a:r>
              <a:rPr kumimoji="1" lang="vi-VN" altLang="ja-JP"/>
              <a:t>ư</a:t>
            </a:r>
            <a:r>
              <a:rPr lang="en-US" altLang="ja-JP"/>
              <a:t>ợt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/>
              <a:t>4 phần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z="4000"/>
              <a:t>Tổng quan</a:t>
            </a:r>
            <a:endParaRPr kumimoji="1" lang="ja-JP" altLang="en-US" sz="40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sz="4000"/>
              <a:t>Flow Node-red v</a:t>
            </a:r>
            <a:r>
              <a:rPr lang="en-US" altLang="ja-JP" sz="4000"/>
              <a:t>à Mosquitto</a:t>
            </a:r>
            <a:endParaRPr kumimoji="1" lang="ja-JP" altLang="en-US" sz="40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sz="4000"/>
              <a:t>Mô hình th</a:t>
            </a:r>
            <a:r>
              <a:rPr lang="en-US" altLang="ja-JP" sz="4000"/>
              <a:t>ực tế đã triển khai</a:t>
            </a:r>
            <a:endParaRPr kumimoji="1" lang="ja-JP" altLang="en-US" sz="40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sz="4000"/>
              <a:t>Demo</a:t>
            </a:r>
            <a:endParaRPr kumimoji="1" lang="ja-JP" altLang="en-US" sz="40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z="3600"/>
              <a:t>Sơ l</a:t>
            </a:r>
            <a:r>
              <a:rPr lang="vi-VN" altLang="ja-JP" sz="3600"/>
              <a:t>ư</a:t>
            </a:r>
            <a:r>
              <a:rPr lang="en-US" altLang="ja-JP" sz="3600"/>
              <a:t>ợt về các thiết bị chính để thực hiện</a:t>
            </a:r>
            <a:endParaRPr kumimoji="1" lang="ja-JP" altLang="en-US" sz="3600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sz="3300"/>
              <a:t>Video Demo</a:t>
            </a:r>
            <a:endParaRPr kumimoji="1" lang="ja-JP" altLang="en-US" sz="33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z="3600"/>
              <a:t>S</a:t>
            </a:r>
            <a:r>
              <a:rPr lang="vi-VN" altLang="ja-JP" sz="3600"/>
              <a:t>ơ</a:t>
            </a:r>
            <a:r>
              <a:rPr lang="en-US" altLang="ja-JP" sz="3600"/>
              <a:t> l</a:t>
            </a:r>
            <a:r>
              <a:rPr lang="vi-VN" altLang="ja-JP" sz="3600"/>
              <a:t>ư</a:t>
            </a:r>
            <a:r>
              <a:rPr lang="en-US" altLang="ja-JP" sz="3600"/>
              <a:t>ợt về flow của node-red đã thực hiện</a:t>
            </a:r>
            <a:endParaRPr kumimoji="1" lang="ja-JP" altLang="en-US" sz="3600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r>
              <a:rPr lang="en-US" altLang="ja-JP" sz="3300"/>
              <a:t>Hình ảnh mô hình thực tế</a:t>
            </a:r>
            <a:endParaRPr kumimoji="1" lang="ja-JP" altLang="en-US" sz="3300" dirty="0"/>
          </a:p>
        </p:txBody>
      </p:sp>
    </p:spTree>
    <p:extLst>
      <p:ext uri="{BB962C8B-B14F-4D97-AF65-F5344CB8AC3E}">
        <p14:creationId xmlns:p14="http://schemas.microsoft.com/office/powerpoint/2010/main" val="470740425"/>
      </p:ext>
    </p:extLst>
  </p:cSld>
  <p:clrMapOvr>
    <a:masterClrMapping/>
  </p:clrMapOvr>
  <p:transition spd="slow" advTm="9045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766D1F5-30F2-4CD3-9B98-F0E9F78F8B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>
          <a:xfrm>
            <a:off x="0" y="0"/>
            <a:ext cx="18286413" cy="10287000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>
          <a:xfrm>
            <a:off x="1942406" y="4865575"/>
            <a:ext cx="4427868" cy="442786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>
          <a:xfrm>
            <a:off x="451729" y="4999484"/>
            <a:ext cx="1440160" cy="144016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734313" y="6509606"/>
            <a:ext cx="936104" cy="93610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6267240" y="7865065"/>
            <a:ext cx="1403177" cy="140317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altLang="ja-JP" sz="7500"/>
              <a:t>Tổng quan</a:t>
            </a:r>
            <a:endParaRPr lang="ja-JP" altLang="en-US" sz="75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7952923" y="7865065"/>
            <a:ext cx="1185172" cy="118517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>
          <a:xfrm>
            <a:off x="2485007" y="4052222"/>
            <a:ext cx="792087" cy="792087"/>
          </a:xfrm>
        </p:spPr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>
          <a:xfrm>
            <a:off x="732177" y="3868615"/>
            <a:ext cx="16822057" cy="1711569"/>
          </a:xfrm>
        </p:spPr>
        <p:txBody>
          <a:bodyPr>
            <a:normAutofit/>
          </a:bodyPr>
          <a:lstStyle/>
          <a:p>
            <a:r>
              <a:rPr lang="en-US" altLang="ja-JP" sz="9600">
                <a:solidFill>
                  <a:srgbClr val="FFFF00"/>
                </a:solidFill>
              </a:rPr>
              <a:t>Những thiết bị đã sử dụng </a:t>
            </a:r>
            <a:endParaRPr kumimoji="1" lang="ja-JP" altLang="en-US" sz="9600" dirty="0">
              <a:solidFill>
                <a:srgbClr val="FFFF00"/>
              </a:solidFill>
            </a:endParaRP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7BAB605-5F16-4F6B-9F57-5E80585523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5502" y="43542"/>
            <a:ext cx="3600000" cy="3600000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94F3A4C3-C07E-45A8-9FBB-2EDBEA0EC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r="4332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9E8A4BB6-35C5-4BAA-ACF9-BB2468DD50D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" r="22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2759C1DD-D765-4D82-8DED-E6796D108E4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D295D1DF-4993-4463-A34C-2C0AF0A8359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3" r="16963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AB383C3D-8AF2-4C6C-996E-6B51B50A683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r="12474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95AAD39A-7F23-4877-BDB9-5598DB1E1A7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" r="6726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06154B2F-6CCC-4BFA-9B0A-636B31E42A4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7" r="19247"/>
          <a:stretch>
            <a:fillRect/>
          </a:stretch>
        </p:blipFill>
        <p:spPr/>
      </p:pic>
      <p:pic>
        <p:nvPicPr>
          <p:cNvPr id="2050" name="Picture 2" descr="Image result for dây đực cái">
            <a:extLst>
              <a:ext uri="{FF2B5EF4-FFF2-40B4-BE49-F238E27FC236}">
                <a16:creationId xmlns:a16="http://schemas.microsoft.com/office/drawing/2014/main" id="{705B3473-78CD-433B-A773-FBED7F5C8548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ây cáp arduino">
            <a:extLst>
              <a:ext uri="{FF2B5EF4-FFF2-40B4-BE49-F238E27FC236}">
                <a16:creationId xmlns:a16="http://schemas.microsoft.com/office/drawing/2014/main" id="{57D99FAC-4BB3-446E-B8D8-F46EAD02A6E4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298555"/>
      </p:ext>
    </p:extLst>
  </p:cSld>
  <p:clrMapOvr>
    <a:masterClrMapping/>
  </p:clrMapOvr>
  <p:transition spd="slow" advTm="5987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766D1F5-30F2-4CD3-9B98-F0E9F78F8B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8286413" cy="10286107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>
          <a:xfrm>
            <a:off x="1942406" y="4865575"/>
            <a:ext cx="4427868" cy="442786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>
          <a:xfrm>
            <a:off x="451729" y="4999484"/>
            <a:ext cx="1440160" cy="144016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734313" y="6509606"/>
            <a:ext cx="936104" cy="93610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6267240" y="7865065"/>
            <a:ext cx="1403177" cy="140317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altLang="ja-JP" sz="7000"/>
              <a:t>Node-red Mosquitto</a:t>
            </a:r>
            <a:endParaRPr lang="ja-JP" altLang="en-US" sz="7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7952923" y="7865065"/>
            <a:ext cx="1185172" cy="118517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>
          <a:xfrm>
            <a:off x="2485007" y="4052222"/>
            <a:ext cx="792087" cy="792087"/>
          </a:xfrm>
        </p:spPr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5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Mô hình 1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/>
              <a:t>Cotrol Leds</a:t>
            </a:r>
          </a:p>
          <a:p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>
          <a:xfrm>
            <a:off x="164122" y="2623221"/>
            <a:ext cx="6818843" cy="3961810"/>
          </a:xfrm>
        </p:spPr>
        <p:txBody>
          <a:bodyPr>
            <a:normAutofit lnSpcReduction="10000"/>
          </a:bodyPr>
          <a:lstStyle/>
          <a:p>
            <a:pPr algn="ctr"/>
            <a:r>
              <a:rPr kumimoji="1" lang="en-US" altLang="ja-JP" sz="5400" dirty="0" err="1"/>
              <a:t>Điều</a:t>
            </a:r>
            <a:r>
              <a:rPr kumimoji="1" lang="en-US" altLang="ja-JP" sz="5400" dirty="0"/>
              <a:t> </a:t>
            </a:r>
            <a:r>
              <a:rPr kumimoji="1" lang="en-US" altLang="ja-JP" sz="5400" dirty="0" err="1"/>
              <a:t>khiển</a:t>
            </a:r>
            <a:r>
              <a:rPr kumimoji="1" lang="en-US" altLang="ja-JP" sz="5400" dirty="0"/>
              <a:t> </a:t>
            </a:r>
            <a:r>
              <a:rPr kumimoji="1" lang="en-US" altLang="ja-JP" sz="5400" dirty="0" err="1"/>
              <a:t>đèn</a:t>
            </a:r>
            <a:r>
              <a:rPr kumimoji="1" lang="en-US" altLang="ja-JP" sz="5400" dirty="0"/>
              <a:t> led </a:t>
            </a:r>
            <a:r>
              <a:rPr kumimoji="1" lang="en-US" altLang="ja-JP" sz="5400" dirty="0" err="1"/>
              <a:t>trong</a:t>
            </a:r>
            <a:r>
              <a:rPr kumimoji="1" lang="en-US" altLang="ja-JP" sz="5400" dirty="0"/>
              <a:t> </a:t>
            </a:r>
            <a:r>
              <a:rPr kumimoji="1" lang="en-US" altLang="ja-JP" sz="5400" dirty="0" err="1"/>
              <a:t>phòng</a:t>
            </a:r>
            <a:r>
              <a:rPr kumimoji="1" lang="en-US" altLang="ja-JP" sz="5400" dirty="0"/>
              <a:t> </a:t>
            </a:r>
            <a:r>
              <a:rPr kumimoji="1" lang="en-US" altLang="ja-JP" sz="5400" dirty="0" err="1"/>
              <a:t>thông</a:t>
            </a:r>
            <a:r>
              <a:rPr kumimoji="1" lang="en-US" altLang="ja-JP" sz="5400" dirty="0"/>
              <a:t> qua </a:t>
            </a:r>
            <a:r>
              <a:rPr kumimoji="1" lang="en-US" altLang="ja-JP" sz="5400" dirty="0" err="1"/>
              <a:t>giao</a:t>
            </a:r>
            <a:r>
              <a:rPr kumimoji="1" lang="en-US" altLang="ja-JP" sz="5400" dirty="0"/>
              <a:t> </a:t>
            </a:r>
            <a:r>
              <a:rPr kumimoji="1" lang="en-US" altLang="ja-JP" sz="5400" dirty="0" err="1"/>
              <a:t>diện</a:t>
            </a:r>
            <a:r>
              <a:rPr kumimoji="1" lang="en-US" altLang="ja-JP" sz="5400" dirty="0"/>
              <a:t> Dashboard </a:t>
            </a:r>
            <a:r>
              <a:rPr kumimoji="1" lang="en-US" altLang="ja-JP" sz="5400" dirty="0" err="1"/>
              <a:t>của</a:t>
            </a:r>
            <a:r>
              <a:rPr kumimoji="1" lang="en-US" altLang="ja-JP" sz="5400" dirty="0"/>
              <a:t> Node-red</a:t>
            </a:r>
            <a:endParaRPr kumimoji="1" lang="ja-JP" altLang="en-US" sz="5400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F56BFB7-0CA2-44F4-90D9-9D5D943881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6" b="8466"/>
          <a:stretch>
            <a:fillRect/>
          </a:stretch>
        </p:blipFill>
        <p:spPr>
          <a:xfrm>
            <a:off x="6983413" y="1719263"/>
            <a:ext cx="11303000" cy="7116762"/>
          </a:xfrm>
        </p:spPr>
      </p:pic>
    </p:spTree>
    <p:extLst>
      <p:ext uri="{BB962C8B-B14F-4D97-AF65-F5344CB8AC3E}">
        <p14:creationId xmlns:p14="http://schemas.microsoft.com/office/powerpoint/2010/main" val="466740058"/>
      </p:ext>
    </p:extLst>
  </p:cSld>
  <p:clrMapOvr>
    <a:masterClrMapping/>
  </p:clrMapOvr>
  <p:transition spd="slow" advTm="6936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1500"/>
              <a:t>FLOW NODE-RED</a:t>
            </a:r>
            <a:endParaRPr kumimoji="1" lang="ja-JP" altLang="en-US" sz="11500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F2C5043B-CBDC-44E1-AB6C-407E858D674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2" b="6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3903685"/>
      </p:ext>
    </p:extLst>
  </p:cSld>
  <p:clrMapOvr>
    <a:masterClrMapping/>
  </p:clrMapOvr>
  <p:transition spd="slow" advTm="5639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Giao diện của Node-red </a:t>
            </a:r>
            <a:endParaRPr kumimoji="1" lang="ja-JP" altLang="en-US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222BBE4-FF4B-4EED-B898-C92AD7B276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913" r="1091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7C76B32-1350-4C50-8CFE-D0A6D49627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" b="1228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43BBB41D-219D-463B-897A-22702D462B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19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5206930"/>
      </p:ext>
    </p:extLst>
  </p:cSld>
  <p:clrMapOvr>
    <a:masterClrMapping/>
  </p:clrMapOvr>
  <p:transition spd="slow" advTm="5146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C036C-8DC5-4204-B97E-7EA50D0DC1A1}"/>
              </a:ext>
            </a:extLst>
          </p:cNvPr>
          <p:cNvPicPr>
            <a:picLocks noGrp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r="181"/>
          <a:stretch>
            <a:fillRect/>
          </a:stretch>
        </p:blipFill>
        <p:spPr>
          <a:xfrm>
            <a:off x="6983413" y="1449388"/>
            <a:ext cx="11303000" cy="8280400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Mô hình 2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/>
              <a:t>Alert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>
          <a:xfrm>
            <a:off x="164122" y="2623221"/>
            <a:ext cx="6818843" cy="3961810"/>
          </a:xfrm>
        </p:spPr>
        <p:txBody>
          <a:bodyPr>
            <a:normAutofit fontScale="92500"/>
          </a:bodyPr>
          <a:lstStyle/>
          <a:p>
            <a:pPr algn="ctr"/>
            <a:r>
              <a:rPr kumimoji="1" lang="en-US" altLang="ja-JP" sz="5400"/>
              <a:t>Cảm biến chuyển động / Cảm biến cháy g</a:t>
            </a:r>
            <a:r>
              <a:rPr lang="en-US" altLang="ja-JP" sz="5400"/>
              <a:t>ửi thông báo đến MQTT đồng thời bật led và loa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25698137"/>
      </p:ext>
    </p:extLst>
  </p:cSld>
  <p:clrMapOvr>
    <a:masterClrMapping/>
  </p:clrMapOvr>
  <p:transition spd="slow" advTm="6936">
    <p:cover/>
  </p:transition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15823</TotalTime>
  <Words>172</Words>
  <Application>Microsoft Office PowerPoint</Application>
  <PresentationFormat>Custom</PresentationFormat>
  <Paragraphs>44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Nhóm HD</vt:lpstr>
      <vt:lpstr>Sơ lượt</vt:lpstr>
      <vt:lpstr>PowerPoint Presentation</vt:lpstr>
      <vt:lpstr>Những thiết bị đã sử dụng </vt:lpstr>
      <vt:lpstr>PowerPoint Presentation</vt:lpstr>
      <vt:lpstr>Mô hình 1 </vt:lpstr>
      <vt:lpstr>FLOW NODE-RED</vt:lpstr>
      <vt:lpstr>Giao diện của Node-red </vt:lpstr>
      <vt:lpstr>Mô hình 2</vt:lpstr>
      <vt:lpstr>FLOW NODE-RED</vt:lpstr>
      <vt:lpstr>Giao diện của Node-red </vt:lpstr>
      <vt:lpstr>Mô hình 3 </vt:lpstr>
      <vt:lpstr>FLOW NODE-RED</vt:lpstr>
      <vt:lpstr>Giao diện của Node-red </vt:lpstr>
      <vt:lpstr>Hình ảnh thực tế</vt:lpstr>
      <vt:lpstr>SMART HOME 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Nguyễn Duyên</cp:lastModifiedBy>
  <cp:revision>366</cp:revision>
  <dcterms:created xsi:type="dcterms:W3CDTF">2015-09-05T11:42:45Z</dcterms:created>
  <dcterms:modified xsi:type="dcterms:W3CDTF">2017-12-12T10:48:17Z</dcterms:modified>
</cp:coreProperties>
</file>