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FB6978B-00F6-4566-859D-4D1CC9BECB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5B32C-D7B3-4739-80DE-E73C10FEAA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73AF8-2699-4CB7-A381-18B177050E50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9B3C6D-7454-4492-B862-B78D8048A9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9B1EF-58DE-4833-A64A-E7B6550118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2E73A-2E23-4AF9-885B-1479850D3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31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89EE-8BD1-4792-B713-6164193E9E03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B1EF1-128E-4288-AC6C-82C15E5D1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8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B1EF1-128E-4288-AC6C-82C15E5D11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1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69F16-7DC1-43D5-8CD7-FE6CD4C6A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DA6593-5023-40A2-9BA5-55A45314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1D230-EA99-46EA-88BA-73D59D4A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27102-B66C-4CE8-B230-4FC557D1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7B249-0CB0-4536-9DEA-ECDF5DC3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1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38527-49C0-4A77-AE78-9A4D8A9A2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9381E-CA13-4F21-B4D9-6AE91EE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51865-A890-47D4-ABAB-7E8322E8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65971-9FEE-4922-A599-BEF0A8C3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9141-524D-45D8-BF4A-1B0A8A00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0">
              <a:schemeClr val="accent2">
                <a:lumMod val="50000"/>
              </a:schemeClr>
            </a:gs>
            <a:gs pos="99000">
              <a:schemeClr val="accent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7BCBB-DA34-4C8F-9B54-70D654AE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452"/>
            <a:ext cx="10515600" cy="54595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8258D-832D-447D-AE8C-BAC377D3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0CB7D-D43F-4A90-9A7F-4315FFC2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4F843-DFE6-40FA-BC6E-61121EED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1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18CEE-528F-4C5C-B06D-FE63BF80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133E2-1894-4C1D-A850-5A292944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DE25D-C669-4629-8208-40AE72DE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D2925-AB27-4839-B70D-0168B716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42B89-2C27-4EB6-ABD4-470A66D8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54EE-EEEA-4548-ACC9-86C33C8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BEE76-124B-4706-BFCF-8F9416C12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D0398-715D-4163-AB7F-A274A675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62C71-89DC-48E3-9D48-883FA363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E5B42-7499-4B3A-98FD-9CA44B9C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1DA0F-24DE-42C1-8AF6-7AE1F5DC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FFE33-D621-4BFA-892B-63B9AB80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FD0C6-35F6-41BC-8145-A63EAA10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C3B31-D4FB-4395-998C-A7772BBD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756022-207D-4280-869A-B001B19FB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3C38DB-14D9-4540-970F-AEA6E3C93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10AE51-2A5E-4744-AB36-29F284DC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69334-D75D-4514-A7D9-F2EF14D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736194-5766-4E17-9E12-621318F3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9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1A5BE-1BCF-4593-A78E-5AB3B554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BDF1B-6C7E-4BB5-AC61-C1E180E6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C4414-5F36-41F8-AD40-011F4CF8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35C6E-810F-4FF3-8F79-7679BE0F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DD091-9196-4B9C-A726-5B376968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64AD5-88FA-434B-9A9C-90AADA1E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C63DF-8C01-4547-BDE1-E1A82D32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4EDF9-2308-4710-8CBA-92194A5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782ED-2B2B-4CBD-8EDC-2AC31088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4EEBE-C28F-44C7-AE02-B63CD4D4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7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B678-1D94-4159-87F9-C7C1B2F4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68229-D292-4831-9692-036D79EBD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640D5-6675-4B80-8399-608EA67AD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AC72E-A9AE-4AEC-81D8-D35F307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E560B-F8C5-4EEF-9608-0BB4F995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8AA9A-EB6D-4557-8B33-57B7F77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0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F0BC-A473-49DC-B0FD-2C57D8FF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C0B916-5618-4BAF-9D7B-F9731BF1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22CC2-2E6C-4924-A3E7-B8EA8941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D2140-B229-42A3-8A9E-19AD5044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CF8D5-E3BE-4B35-93EF-A4867210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8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14DD70-D856-4988-B7C5-47C00659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66943-A339-438A-A062-6C7846EA8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84CE5-3BE6-45DA-BFC6-2D36F3343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1A6B-87C2-40C4-B89F-CA4EFBD5B6F4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60161-B936-4451-92B6-4B18BDF4D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5FFB6-136D-4B39-9583-B6F0C9DE6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EB524-CE44-423D-A9A4-0E2963C58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80BC4-5BD6-4AB4-B8FF-66396104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82" y="1631853"/>
            <a:ext cx="10515600" cy="406680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亲密</a:t>
            </a:r>
            <a:r>
              <a:rPr lang="en-US" altLang="zh-CN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endParaRPr lang="en-US" altLang="zh-CN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  对齐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375F6FB-1CB6-4DA0-A5F2-E5A4A6DD97A8}"/>
              </a:ext>
            </a:extLst>
          </p:cNvPr>
          <p:cNvCxnSpPr/>
          <p:nvPr/>
        </p:nvCxnSpPr>
        <p:spPr>
          <a:xfrm>
            <a:off x="4077286" y="4459458"/>
            <a:ext cx="403742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9131300-7D7A-4FB0-9F2E-08BED0815D31}"/>
              </a:ext>
            </a:extLst>
          </p:cNvPr>
          <p:cNvSpPr txBox="1"/>
          <p:nvPr/>
        </p:nvSpPr>
        <p:spPr>
          <a:xfrm>
            <a:off x="3926059" y="974750"/>
            <a:ext cx="4138246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四原则      </a:t>
            </a:r>
            <a:endParaRPr lang="en-US" altLang="zh-CN" sz="6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19D12D-2151-4F84-B076-BFF874EC12EE}"/>
              </a:ext>
            </a:extLst>
          </p:cNvPr>
          <p:cNvCxnSpPr/>
          <p:nvPr/>
        </p:nvCxnSpPr>
        <p:spPr>
          <a:xfrm>
            <a:off x="4035083" y="2754924"/>
            <a:ext cx="403742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D93BE69-D646-4812-93DF-A8A36982DD88}"/>
              </a:ext>
            </a:extLst>
          </p:cNvPr>
          <p:cNvCxnSpPr/>
          <p:nvPr/>
        </p:nvCxnSpPr>
        <p:spPr>
          <a:xfrm>
            <a:off x="5992837" y="3010486"/>
            <a:ext cx="0" cy="41851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E6DD54-CD62-41CD-9C6C-AF7FFBF9E58E}"/>
              </a:ext>
            </a:extLst>
          </p:cNvPr>
          <p:cNvCxnSpPr/>
          <p:nvPr/>
        </p:nvCxnSpPr>
        <p:spPr>
          <a:xfrm>
            <a:off x="5992837" y="3781864"/>
            <a:ext cx="0" cy="41851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0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7985EC1-1337-4CFF-834D-58595FCE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字体的学问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字体类型：</a:t>
            </a:r>
            <a:endParaRPr lang="en-US" altLang="zh-CN" dirty="0"/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        有衬线  </a:t>
            </a:r>
            <a:r>
              <a:rPr lang="zh-CN" altLang="en-US" sz="9600" dirty="0">
                <a:solidFill>
                  <a:srgbClr val="FFFF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字</a:t>
            </a:r>
            <a:r>
              <a:rPr lang="en-US" altLang="zh-CN" sz="9600" dirty="0">
                <a:solidFill>
                  <a:srgbClr val="FFFF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无衬线   </a:t>
            </a:r>
            <a:r>
              <a:rPr lang="zh-CN" altLang="en-US" sz="9600" dirty="0">
                <a:solidFill>
                  <a:srgbClr val="FFFF00"/>
                </a:solidFill>
              </a:rPr>
              <a:t>字</a:t>
            </a:r>
            <a:endParaRPr lang="en-US" altLang="zh-CN" sz="9600" dirty="0">
              <a:solidFill>
                <a:srgbClr val="FFFF00"/>
              </a:solidFill>
            </a:endParaRPr>
          </a:p>
          <a:p>
            <a:r>
              <a:rPr lang="en-US" altLang="zh-CN" sz="2000" dirty="0">
                <a:solidFill>
                  <a:srgbClr val="FFFF00"/>
                </a:solidFill>
              </a:rPr>
              <a:t>	            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高贵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优雅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艺术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复古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	            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现代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简洁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低调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rgbClr val="FFFF00"/>
              </a:solidFill>
            </a:endParaRPr>
          </a:p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有衬线字体有着各种激凸和粗细不一的笔画，而无衬线字体笔画均匀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97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7985EC1-1337-4CFF-834D-58595FCE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字体的学问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字体类型：</a:t>
            </a:r>
            <a:endParaRPr lang="en-US" altLang="zh-CN" dirty="0"/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        纤细型  </a:t>
            </a:r>
            <a:r>
              <a:rPr lang="zh-CN" altLang="en-US" sz="9600" dirty="0">
                <a:solidFill>
                  <a:srgbClr val="FFFF00"/>
                </a:solidFill>
                <a:latin typeface="+mj-ea"/>
                <a:ea typeface="+mj-ea"/>
              </a:rPr>
              <a:t>字</a:t>
            </a:r>
            <a:r>
              <a:rPr lang="en-US" altLang="zh-CN" sz="9600" dirty="0">
                <a:solidFill>
                  <a:srgbClr val="FFFF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粗壮型   </a:t>
            </a:r>
            <a:r>
              <a:rPr lang="zh-CN" altLang="en-US" sz="9600" dirty="0">
                <a:solidFill>
                  <a:srgbClr val="FFFF00"/>
                </a:solidFill>
                <a:latin typeface="+mn-ea"/>
                <a:ea typeface="+mn-ea"/>
              </a:rPr>
              <a:t>字</a:t>
            </a:r>
            <a:endParaRPr lang="en-US" altLang="zh-CN" sz="9600" dirty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rgbClr val="FFFF00"/>
                </a:solidFill>
              </a:rPr>
              <a:t>	           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女性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优雅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气质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清新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高端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          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男性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刚劲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豪放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粗犷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霸气 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BC66A8-233E-4EDB-8B9D-45C8946C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字体选用原则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FF00"/>
                </a:solidFill>
              </a:rPr>
              <a:t>清晰易看   符合风格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F31BB7-3429-4507-9AF8-1725EFA4D515}"/>
              </a:ext>
            </a:extLst>
          </p:cNvPr>
          <p:cNvGrpSpPr/>
          <p:nvPr/>
        </p:nvGrpSpPr>
        <p:grpSpPr>
          <a:xfrm>
            <a:off x="6096000" y="1877102"/>
            <a:ext cx="5673968" cy="3140209"/>
            <a:chOff x="3615398" y="2025748"/>
            <a:chExt cx="5673968" cy="31402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2A888F1-41EF-4EF9-97BA-35857F4A01EA}"/>
                </a:ext>
              </a:extLst>
            </p:cNvPr>
            <p:cNvSpPr/>
            <p:nvPr/>
          </p:nvSpPr>
          <p:spPr>
            <a:xfrm>
              <a:off x="6217920" y="2025748"/>
              <a:ext cx="3071446" cy="590843"/>
            </a:xfrm>
            <a:prstGeom prst="rect">
              <a:avLst/>
            </a:prstGeom>
            <a:solidFill>
              <a:srgbClr val="C00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5267905-2E87-4000-9E0E-0F7B0AED0FE7}"/>
                </a:ext>
              </a:extLst>
            </p:cNvPr>
            <p:cNvSpPr/>
            <p:nvPr/>
          </p:nvSpPr>
          <p:spPr>
            <a:xfrm>
              <a:off x="6217920" y="2884500"/>
              <a:ext cx="3071446" cy="590843"/>
            </a:xfrm>
            <a:prstGeom prst="rect">
              <a:avLst/>
            </a:prstGeom>
            <a:solidFill>
              <a:srgbClr val="C00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学习</a:t>
              </a:r>
              <a:r>
                <a:rPr lang="en-US" altLang="zh-CN" sz="2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endPara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20702B-A107-46F6-B8BF-1CD99ADD341F}"/>
                </a:ext>
              </a:extLst>
            </p:cNvPr>
            <p:cNvSpPr/>
            <p:nvPr/>
          </p:nvSpPr>
          <p:spPr>
            <a:xfrm>
              <a:off x="6217920" y="3729807"/>
              <a:ext cx="3071446" cy="590843"/>
            </a:xfrm>
            <a:prstGeom prst="rect">
              <a:avLst/>
            </a:prstGeom>
            <a:solidFill>
              <a:srgbClr val="C00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学习</a:t>
              </a:r>
              <a:r>
                <a:rPr lang="en-US" altLang="zh-CN" sz="2800" dirty="0"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PPT</a:t>
              </a:r>
              <a:endParaRPr lang="zh-CN" altLang="en-US" sz="2800" dirty="0"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DEA3A0-DB37-4438-A4F2-771AE803529E}"/>
                </a:ext>
              </a:extLst>
            </p:cNvPr>
            <p:cNvSpPr/>
            <p:nvPr/>
          </p:nvSpPr>
          <p:spPr>
            <a:xfrm>
              <a:off x="6217920" y="4575114"/>
              <a:ext cx="3071446" cy="590843"/>
            </a:xfrm>
            <a:prstGeom prst="rect">
              <a:avLst/>
            </a:prstGeom>
            <a:solidFill>
              <a:srgbClr val="C00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方正兰亭黑_GB18030" panose="02000000000000000000" pitchFamily="2" charset="-122"/>
                  <a:ea typeface="方正兰亭黑_GB18030" panose="02000000000000000000" pitchFamily="2" charset="-122"/>
                </a:rPr>
                <a:t>学习</a:t>
              </a:r>
              <a:r>
                <a:rPr lang="en-US" altLang="zh-CN" sz="2800" dirty="0">
                  <a:latin typeface="方正兰亭黑_GB18030" panose="02000000000000000000" pitchFamily="2" charset="-122"/>
                  <a:ea typeface="方正兰亭黑_GB18030" panose="02000000000000000000" pitchFamily="2" charset="-122"/>
                </a:rPr>
                <a:t>PPT</a:t>
              </a:r>
              <a:endParaRPr lang="zh-CN" altLang="en-US" sz="2800" dirty="0">
                <a:latin typeface="方正兰亭黑_GB18030" panose="02000000000000000000" pitchFamily="2" charset="-122"/>
                <a:ea typeface="方正兰亭黑_GB18030" panose="02000000000000000000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9551FD9-0E27-467D-9B58-E43D6D3B9698}"/>
                </a:ext>
              </a:extLst>
            </p:cNvPr>
            <p:cNvSpPr/>
            <p:nvPr/>
          </p:nvSpPr>
          <p:spPr>
            <a:xfrm>
              <a:off x="3615398" y="2025748"/>
              <a:ext cx="2325858" cy="590843"/>
            </a:xfrm>
            <a:prstGeom prst="rect">
              <a:avLst/>
            </a:prstGeom>
            <a:solidFill>
              <a:schemeClr val="tx2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微软雅黑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DDAC0AE-1ADE-41C7-B8CA-B73FA99D4267}"/>
                </a:ext>
              </a:extLst>
            </p:cNvPr>
            <p:cNvSpPr/>
            <p:nvPr/>
          </p:nvSpPr>
          <p:spPr>
            <a:xfrm>
              <a:off x="3615398" y="2884500"/>
              <a:ext cx="2325858" cy="590843"/>
            </a:xfrm>
            <a:prstGeom prst="rect">
              <a:avLst/>
            </a:prstGeom>
            <a:solidFill>
              <a:schemeClr val="tx2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华文细黑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8F5351D-35DA-4E73-AFE7-F896E3020420}"/>
                </a:ext>
              </a:extLst>
            </p:cNvPr>
            <p:cNvSpPr/>
            <p:nvPr/>
          </p:nvSpPr>
          <p:spPr>
            <a:xfrm>
              <a:off x="3615398" y="3729807"/>
              <a:ext cx="2325858" cy="590843"/>
            </a:xfrm>
            <a:prstGeom prst="rect">
              <a:avLst/>
            </a:prstGeom>
            <a:solidFill>
              <a:schemeClr val="tx2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方正黑体简体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ACC677-E257-4290-9F21-86B48143AD72}"/>
                </a:ext>
              </a:extLst>
            </p:cNvPr>
            <p:cNvSpPr/>
            <p:nvPr/>
          </p:nvSpPr>
          <p:spPr>
            <a:xfrm>
              <a:off x="3615398" y="4575114"/>
              <a:ext cx="2325858" cy="590843"/>
            </a:xfrm>
            <a:prstGeom prst="rect">
              <a:avLst/>
            </a:prstGeom>
            <a:solidFill>
              <a:schemeClr val="tx2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方正兰亭黑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D8EE00B-42BC-4EC1-AF5D-2B625DEA5DD6}"/>
              </a:ext>
            </a:extLst>
          </p:cNvPr>
          <p:cNvSpPr txBox="1"/>
          <p:nvPr/>
        </p:nvSpPr>
        <p:spPr>
          <a:xfrm>
            <a:off x="838200" y="2224657"/>
            <a:ext cx="4310575" cy="281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黑_GB18030" panose="02000000000000000000" pitchFamily="2" charset="-122"/>
                <a:ea typeface="方正兰亭黑_GB18030" panose="02000000000000000000" pitchFamily="2" charset="-122"/>
              </a:rPr>
              <a:t>正文字体清晰规矩，不要抢标题风头</a:t>
            </a:r>
            <a:endParaRPr lang="en-US" altLang="zh-CN" sz="2000" dirty="0">
              <a:solidFill>
                <a:schemeClr val="bg1"/>
              </a:solidFill>
              <a:latin typeface="方正兰亭黑_GB18030" panose="02000000000000000000" pitchFamily="2" charset="-122"/>
              <a:ea typeface="方正兰亭黑_GB18030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黑_GB18030" panose="02000000000000000000" pitchFamily="2" charset="-122"/>
                <a:ea typeface="方正兰亭黑_GB18030" panose="02000000000000000000" pitchFamily="2" charset="-122"/>
              </a:rPr>
              <a:t>字体数量控两种以内，标题和正文</a:t>
            </a:r>
            <a:endParaRPr lang="en-US" altLang="zh-CN" sz="2000" dirty="0">
              <a:solidFill>
                <a:schemeClr val="bg1"/>
              </a:solidFill>
              <a:latin typeface="方正兰亭黑_GB18030" panose="02000000000000000000" pitchFamily="2" charset="-122"/>
              <a:ea typeface="方正兰亭黑_GB18030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黑_GB18030" panose="02000000000000000000" pitchFamily="2" charset="-122"/>
                <a:ea typeface="方正兰亭黑_GB18030" panose="02000000000000000000" pitchFamily="2" charset="-122"/>
              </a:rPr>
              <a:t>正文字号在</a:t>
            </a:r>
            <a:r>
              <a:rPr lang="en-US" altLang="zh-CN" sz="2000" dirty="0">
                <a:solidFill>
                  <a:schemeClr val="bg1"/>
                </a:solidFill>
                <a:latin typeface="方正兰亭黑_GB18030" panose="02000000000000000000" pitchFamily="2" charset="-122"/>
                <a:ea typeface="方正兰亭黑_GB18030" panose="02000000000000000000" pitchFamily="2" charset="-122"/>
              </a:rPr>
              <a:t>14-20</a:t>
            </a:r>
            <a:r>
              <a:rPr lang="zh-CN" altLang="en-US" sz="2000" dirty="0">
                <a:solidFill>
                  <a:schemeClr val="bg1"/>
                </a:solidFill>
                <a:latin typeface="方正兰亭黑_GB18030" panose="02000000000000000000" pitchFamily="2" charset="-122"/>
                <a:ea typeface="方正兰亭黑_GB18030" panose="02000000000000000000" pitchFamily="2" charset="-122"/>
              </a:rPr>
              <a:t>，标题大</a:t>
            </a:r>
            <a:r>
              <a:rPr lang="en-US" altLang="zh-CN" sz="2000" dirty="0">
                <a:solidFill>
                  <a:schemeClr val="bg1"/>
                </a:solidFill>
                <a:latin typeface="方正兰亭黑_GB18030" panose="02000000000000000000" pitchFamily="2" charset="-122"/>
                <a:ea typeface="方正兰亭黑_GB18030" panose="02000000000000000000" pitchFamily="2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方正兰亭黑_GB18030" panose="02000000000000000000" pitchFamily="2" charset="-122"/>
                <a:ea typeface="方正兰亭黑_GB18030" panose="02000000000000000000" pitchFamily="2" charset="-122"/>
              </a:rPr>
              <a:t>号</a:t>
            </a:r>
            <a:endParaRPr lang="en-US" altLang="zh-CN" sz="2000" dirty="0">
              <a:solidFill>
                <a:schemeClr val="bg1"/>
              </a:solidFill>
              <a:latin typeface="方正兰亭黑_GB18030" panose="02000000000000000000" pitchFamily="2" charset="-122"/>
              <a:ea typeface="方正兰亭黑_GB18030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黑_GB18030" panose="02000000000000000000" pitchFamily="2" charset="-122"/>
                <a:ea typeface="方正兰亭黑_GB18030" panose="02000000000000000000" pitchFamily="2" charset="-122"/>
              </a:rPr>
              <a:t>背景是图片，加色块，在色块上写字</a:t>
            </a:r>
            <a:endParaRPr lang="en-US" altLang="zh-CN" sz="2000" dirty="0">
              <a:solidFill>
                <a:schemeClr val="bg1"/>
              </a:solidFill>
              <a:latin typeface="方正兰亭黑_GB18030" panose="02000000000000000000" pitchFamily="2" charset="-122"/>
              <a:ea typeface="方正兰亭黑_GB18030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黑_GB18030" panose="02000000000000000000" pitchFamily="2" charset="-122"/>
                <a:ea typeface="方正兰亭黑_GB18030" panose="02000000000000000000" pitchFamily="2" charset="-122"/>
              </a:rPr>
              <a:t>印刷字体与显示字体的不同，衬线否</a:t>
            </a:r>
            <a:endParaRPr lang="en-US" altLang="zh-CN" sz="2000" dirty="0">
              <a:solidFill>
                <a:schemeClr val="bg1"/>
              </a:solidFill>
              <a:latin typeface="方正兰亭黑_GB18030" panose="02000000000000000000" pitchFamily="2" charset="-122"/>
              <a:ea typeface="方正兰亭黑_GB18030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方正兰亭黑_GB18030" panose="02000000000000000000" pitchFamily="2" charset="-122"/>
              <a:ea typeface="方正兰亭黑_GB18030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86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116</Words>
  <Application>Microsoft Office PowerPoint</Application>
  <PresentationFormat>宽屏</PresentationFormat>
  <Paragraphs>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方正黑体简体</vt:lpstr>
      <vt:lpstr>方正兰亭黑_GB18030</vt:lpstr>
      <vt:lpstr>华文宋体</vt:lpstr>
      <vt:lpstr>华文细黑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平面设计四原则 </dc:title>
  <dc:creator>Think</dc:creator>
  <cp:lastModifiedBy>Think</cp:lastModifiedBy>
  <cp:revision>14</cp:revision>
  <dcterms:created xsi:type="dcterms:W3CDTF">2019-01-20T14:55:13Z</dcterms:created>
  <dcterms:modified xsi:type="dcterms:W3CDTF">2019-01-22T15:33:55Z</dcterms:modified>
</cp:coreProperties>
</file>