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56500" cy="102616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 userDrawn="1">
          <p15:clr>
            <a:srgbClr val="A4A3A4"/>
          </p15:clr>
        </p15:guide>
        <p15:guide id="2" pos="23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F8D"/>
    <a:srgbClr val="BDE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4" autoAdjust="0"/>
  </p:normalViewPr>
  <p:slideViewPr>
    <p:cSldViewPr snapToGrid="0" showGuides="1">
      <p:cViewPr varScale="1">
        <p:scale>
          <a:sx n="47" d="100"/>
          <a:sy n="47" d="100"/>
        </p:scale>
        <p:origin x="1118" y="48"/>
      </p:cViewPr>
      <p:guideLst>
        <p:guide orient="horz" pos="3232"/>
        <p:guide pos="23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AAFD-7C1A-409A-BD1C-6F064343ECE7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43000"/>
            <a:ext cx="227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A8A3-116C-4B7B-97FA-544FC3070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5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F7653-F693-4FC9-BF8B-2751DC9503F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2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10" y="546337"/>
            <a:ext cx="6517482" cy="198343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10" y="2731675"/>
            <a:ext cx="6517482" cy="65108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510" y="9510986"/>
            <a:ext cx="1700212" cy="546335"/>
          </a:xfrm>
          <a:prstGeom prst="rect">
            <a:avLst/>
          </a:prstGeom>
        </p:spPr>
        <p:txBody>
          <a:bodyPr/>
          <a:lstStyle/>
          <a:p>
            <a:fld id="{62DA6675-C80F-45EB-9B97-A2D39873092E}" type="datetime1">
              <a:rPr lang="zh-CN" altLang="en-US" smtClean="0">
                <a:solidFill>
                  <a:srgbClr val="041B2B"/>
                </a:solidFill>
              </a:rPr>
              <a:pPr/>
              <a:t>2020/12/22</a:t>
            </a:fld>
            <a:endParaRPr lang="zh-CN" altLang="en-US">
              <a:solidFill>
                <a:srgbClr val="041B2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091" y="9510986"/>
            <a:ext cx="2550319" cy="54633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41B2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6779" y="9510986"/>
            <a:ext cx="1700212" cy="546335"/>
          </a:xfrm>
          <a:prstGeom prst="rect">
            <a:avLst/>
          </a:prstGeom>
        </p:spPr>
        <p:txBody>
          <a:bodyPr/>
          <a:lstStyle/>
          <a:p>
            <a:fld id="{D5887564-4AAF-40FF-8C3E-CDAE84C3A0FA}" type="slidenum">
              <a:rPr lang="zh-CN" altLang="en-US" smtClean="0">
                <a:solidFill>
                  <a:srgbClr val="041B2B"/>
                </a:solidFill>
              </a:rPr>
              <a:pPr/>
              <a:t>‹#›</a:t>
            </a:fld>
            <a:endParaRPr lang="zh-CN" altLang="en-US" dirty="0">
              <a:solidFill>
                <a:srgbClr val="041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iang\Desktop\2P模版-定稿件11.jpg\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" y="1"/>
            <a:ext cx="75565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355600" y="9702800"/>
            <a:ext cx="1473200" cy="342900"/>
          </a:xfrm>
          <a:prstGeom prst="rect">
            <a:avLst/>
          </a:prstGeom>
          <a:solidFill>
            <a:srgbClr val="BDE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7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034" rtl="0" eaLnBrk="1" latinLnBrk="0" hangingPunct="1"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4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9" algn="l" defTabSz="914034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9" algn="l" defTabSz="914034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4505" y="751342"/>
            <a:ext cx="30491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b="1" dirty="0" smtClean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微软雅黑" pitchFamily="18" charset="0"/>
            </a:endParaRPr>
          </a:p>
          <a:p>
            <a:r>
              <a:rPr lang="en-US" altLang="zh-CN" sz="14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itchFamily="18" charset="0"/>
              </a:rPr>
              <a:t>ITS</a:t>
            </a:r>
            <a:r>
              <a:rPr lang="zh-CN" altLang="en-US" sz="14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itchFamily="18" charset="0"/>
              </a:rPr>
              <a:t>多目标跟踪</a:t>
            </a:r>
            <a:r>
              <a:rPr lang="zh-CN" altLang="en-US" sz="14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itchFamily="18" charset="0"/>
              </a:rPr>
              <a:t>雷达</a:t>
            </a:r>
            <a:endParaRPr lang="en-US" altLang="zh-CN" sz="1400" b="1" dirty="0" smtClean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微软雅黑" pitchFamily="18" charset="0"/>
            </a:endParaRPr>
          </a:p>
          <a:p>
            <a:r>
              <a:rPr lang="en-US" altLang="zh-CN" sz="14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itchFamily="18" charset="0"/>
              </a:rPr>
              <a:t>ACC7320</a:t>
            </a:r>
            <a:endParaRPr lang="zh-CN" altLang="en-US" sz="1397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5039" y="9869375"/>
            <a:ext cx="45633" cy="3786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7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9492" y="9869374"/>
            <a:ext cx="45633" cy="3786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7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138" y="4150938"/>
            <a:ext cx="97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200" b="0" i="0" u="none" strike="noStrike" baseline="0" dirty="0" smtClean="0">
                <a:solidFill>
                  <a:srgbClr val="7AB8B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产品</a:t>
            </a:r>
            <a:r>
              <a:rPr lang="zh-CN" altLang="en-US" sz="1200" dirty="0">
                <a:solidFill>
                  <a:srgbClr val="7AB8B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功能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93653" y="4445119"/>
            <a:ext cx="3082692" cy="0"/>
          </a:xfrm>
          <a:prstGeom prst="line">
            <a:avLst/>
          </a:prstGeom>
          <a:ln w="6350">
            <a:solidFill>
              <a:srgbClr val="79B8B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78250" y="1213007"/>
            <a:ext cx="16309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79B8B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技术参数</a:t>
            </a:r>
            <a:endParaRPr lang="zh-CN" altLang="en-US" sz="1200" dirty="0">
              <a:solidFill>
                <a:srgbClr val="79B8B9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4505" y="4530635"/>
            <a:ext cx="317718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225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2449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8674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4899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1124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7348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3572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9797" algn="l" defTabSz="972449" rtl="0" eaLnBrk="1" latinLnBrk="0" hangingPunct="1">
              <a:defRPr sz="19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车辆排队长度检测、停车检测、车流量检测、平均速度检测、车头时距检测、车头间距检测、目标分类、实线变道检测等</a:t>
            </a:r>
          </a:p>
        </p:txBody>
      </p:sp>
      <p:pic>
        <p:nvPicPr>
          <p:cNvPr id="40" name="图片 39"/>
          <p:cNvPicPr/>
          <p:nvPr/>
        </p:nvPicPr>
        <p:blipFill>
          <a:blip r:embed="rId3"/>
          <a:stretch>
            <a:fillRect/>
          </a:stretch>
        </p:blipFill>
        <p:spPr>
          <a:xfrm>
            <a:off x="1133130" y="1926869"/>
            <a:ext cx="1631946" cy="165099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59200"/>
              </p:ext>
            </p:extLst>
          </p:nvPr>
        </p:nvGraphicFramePr>
        <p:xfrm>
          <a:off x="3778250" y="1592265"/>
          <a:ext cx="3346875" cy="768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000"/>
                <a:gridCol w="2275875"/>
              </a:tblGrid>
              <a:tr h="272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指标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参数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工作频率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77GHz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5194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测距范围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0.2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～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250m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&gt;70m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为长距，＜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70m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为短距）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水平波束宽度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长距±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°，短距±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60°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垂直波束宽度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长距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°，短距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20°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监控车道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距离分辨率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1.79m(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长距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0.39m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（短距）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5194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测量精度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±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0.4m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（长距），±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0.1m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（短距）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角度分辨率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1.6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°（长距），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4.5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°（短距）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角度精度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±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0.1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°（长距），±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°（短距）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速度范围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-400km/h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～﹢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200km/h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速度分辨率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0.37km/h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速度精度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±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0.1km/h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探测周期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约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70ms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电源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DC12V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功耗</a:t>
                      </a:r>
                      <a:endParaRPr lang="zh-CN" sz="10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8W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工作温度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-40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℃～﹢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85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℃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接口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RJ45/RS485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目标捕获率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纵向目标捕获率≥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98%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（机动车）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5194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目标轨迹跟踪准确性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纵向目标轨迹跟踪准确性≥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95%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（机动车）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目标检测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目标分类（大车、小车）≥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90%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目标检测数量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256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尺寸</a:t>
                      </a:r>
                      <a:r>
                        <a:rPr lang="zh-CN" altLang="en-US" sz="1200" dirty="0" smtClean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H*D*W</a:t>
                      </a:r>
                      <a:r>
                        <a:rPr lang="zh-CN" altLang="en-US" sz="1200" dirty="0" smtClean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）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185mm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×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101.7mm</a:t>
                      </a: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×</a:t>
                      </a: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255.5mm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  <a:tr h="272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重量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>
                    <a:solidFill>
                      <a:srgbClr val="727F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2.3kg</a:t>
                      </a:r>
                      <a:endParaRPr lang="zh-CN" sz="100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16" marR="67816" marT="0" marB="0"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37" y="6954229"/>
            <a:ext cx="2314751" cy="1907762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412138" y="6048415"/>
            <a:ext cx="97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rgbClr val="7AB8B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 panose="020B0604020202020204" pitchFamily="34" charset="0"/>
              </a:rPr>
              <a:t>应用场景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493653" y="6342596"/>
            <a:ext cx="3082692" cy="0"/>
          </a:xfrm>
          <a:prstGeom prst="line">
            <a:avLst/>
          </a:prstGeom>
          <a:ln w="6350">
            <a:solidFill>
              <a:srgbClr val="79B8B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8386" y="6532977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城市道路交叉路口、高速公路等交通场景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5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site power datasheet color">
      <a:dk1>
        <a:srgbClr val="041B2B"/>
      </a:dk1>
      <a:lt1>
        <a:srgbClr val="FFFFFF"/>
      </a:lt1>
      <a:dk2>
        <a:srgbClr val="E4F2FC"/>
      </a:dk2>
      <a:lt2>
        <a:srgbClr val="FFFFFF"/>
      </a:lt2>
      <a:accent1>
        <a:srgbClr val="F0AD00"/>
      </a:accent1>
      <a:accent2>
        <a:srgbClr val="C3E3F9"/>
      </a:accent2>
      <a:accent3>
        <a:srgbClr val="E66C7D"/>
      </a:accent3>
      <a:accent4>
        <a:srgbClr val="6BB76D"/>
      </a:accent4>
      <a:accent5>
        <a:srgbClr val="C3E3F9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7483</TotalTime>
  <Words>232</Words>
  <Application>Microsoft Office PowerPoint</Application>
  <PresentationFormat>自定义</PresentationFormat>
  <Paragraphs>57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 UI</vt:lpstr>
      <vt:lpstr>宋体</vt:lpstr>
      <vt:lpstr>微软雅黑</vt:lpstr>
      <vt:lpstr>Arial</vt:lpstr>
      <vt:lpstr>Calibri</vt:lpstr>
      <vt:lpstr>Wingdings</vt:lpstr>
      <vt:lpstr>1_Office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【彩页】华为非现场治超边缘一体机V1.6（备注下面 需要各模块按照要求修改）</dc:title>
  <dc:creator>shichu</dc:creator>
  <dc:description/>
  <cp:lastModifiedBy>huangxiaojing</cp:lastModifiedBy>
  <cp:revision>554</cp:revision>
  <cp:lastPrinted>2019-04-16T12:34:57Z</cp:lastPrinted>
  <dcterms:created xsi:type="dcterms:W3CDTF">2018-04-13T10:03:19Z</dcterms:created>
  <dcterms:modified xsi:type="dcterms:W3CDTF">2020-12-22T03:28:52Z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2016-06-03T00:00:00Z</vt:filetime>
  </property>
  <property fmtid="{D5CDD505-2E9C-101B-9397-08002B2CF9AE}" pid="3" name="LastSaved">
    <vt:filetime>2018-04-13T00:00:00Z</vt:filetime>
  </property>
  <property fmtid="{D5CDD505-2E9C-101B-9397-08002B2CF9AE}" pid="4" name="_2015_ms_pID_725343">
    <vt:lpwstr>(3)5l60Cn3GMCs8TCWATBzemMEyVUajwwBmWsBZxWYvS1MTAXS/cLHDBcBl9xuj0jRucBeQysxR
+b32LA50uqESEjTUlbPvjtIpWqD0JH6rhgAHKlJy45trMfMIyJ8nX8uydsW0fyT282jVtlzu
oCj63zfyToFa5pcYNAa+r0mjI6EhKoAxf1RPVyorGFPqnWTSk/7yzH98Io2rC3G/I1m71bxU
LqmtHJhqiZmTaDEexr</vt:lpwstr>
  </property>
  <property fmtid="{D5CDD505-2E9C-101B-9397-08002B2CF9AE}" pid="5" name="_2015_ms_pID_7253431">
    <vt:lpwstr>VO0UXi/Ty3UsjQk+DM78XfiN4dWywwSuZ+9FPSbuLzt8heCVwNMV+K
lfjbMkviHP0aAs7XzQsD9oZcfqh+Z01cIxgajmZv/Ap8FxB2G/oZrnwc5uaBdRuJ1534xQNi
zegum3CdLIMJIqojh9EPhT0NkgpmDjACVWvSugjlSSB6LPBDjKbTgQxOQyg6buTQaR2nzRBq
D6iZivEpK0pYLvjkU/tukHEWGvAqooO8+Qba</vt:lpwstr>
  </property>
  <property fmtid="{D5CDD505-2E9C-101B-9397-08002B2CF9AE}" pid="6" name="_2015_ms_pID_7253432">
    <vt:lpwstr>rw==</vt:lpwstr>
  </property>
  <property fmtid="{D5CDD505-2E9C-101B-9397-08002B2CF9AE}" pid="7" name="Presentation">
    <vt:lpwstr>【彩页】华为非现场治超边缘一体机V1.6（备注下面 需要各模块按照要求修改）</vt:lpwstr>
  </property>
  <property fmtid="{D5CDD505-2E9C-101B-9397-08002B2CF9AE}" pid="8" name="SlideDescription">
    <vt:lpwstr/>
  </property>
  <property fmtid="{D5CDD505-2E9C-101B-9397-08002B2CF9AE}" pid="9" name="_readonly">
    <vt:lpwstr/>
  </property>
  <property fmtid="{D5CDD505-2E9C-101B-9397-08002B2CF9AE}" pid="10" name="_change">
    <vt:lpwstr/>
  </property>
  <property fmtid="{D5CDD505-2E9C-101B-9397-08002B2CF9AE}" pid="11" name="_full-control">
    <vt:lpwstr/>
  </property>
  <property fmtid="{D5CDD505-2E9C-101B-9397-08002B2CF9AE}" pid="12" name="sflag">
    <vt:lpwstr>1608598570</vt:lpwstr>
  </property>
</Properties>
</file>