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3">
  <p:sldMasterIdLst>
    <p:sldMasterId id="2147484143" r:id="rId1"/>
    <p:sldMasterId id="2147483808" r:id="rId2"/>
    <p:sldMasterId id="2147484150" r:id="rId3"/>
    <p:sldMasterId id="2147484157" r:id="rId4"/>
    <p:sldMasterId id="2147484164" r:id="rId5"/>
  </p:sldMasterIdLst>
  <p:notesMasterIdLst>
    <p:notesMasterId r:id="rId13"/>
  </p:notesMasterIdLst>
  <p:handoutMasterIdLst>
    <p:handoutMasterId r:id="rId14"/>
  </p:handoutMasterIdLst>
  <p:sldIdLst>
    <p:sldId id="2498" r:id="rId6"/>
    <p:sldId id="2786" r:id="rId7"/>
    <p:sldId id="2782" r:id="rId8"/>
    <p:sldId id="2788" r:id="rId9"/>
    <p:sldId id="2783" r:id="rId10"/>
    <p:sldId id="2785" r:id="rId11"/>
    <p:sldId id="2781" r:id="rId12"/>
  </p:sldIdLst>
  <p:sldSz cx="9144000" cy="5143500" type="screen16x9"/>
  <p:notesSz cx="6797675" cy="98726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AC7A1B-D00F-415D-BBA5-D76FB6B89FDE}">
          <p14:sldIdLst>
            <p14:sldId id="2498"/>
            <p14:sldId id="2786"/>
            <p14:sldId id="2782"/>
            <p14:sldId id="2788"/>
            <p14:sldId id="2783"/>
            <p14:sldId id="2785"/>
            <p14:sldId id="2781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3" orient="horz" pos="3012" userDrawn="1">
          <p15:clr>
            <a:srgbClr val="A4A3A4"/>
          </p15:clr>
        </p15:guide>
        <p15:guide id="5" orient="horz" pos="3060" userDrawn="1">
          <p15:clr>
            <a:srgbClr val="A4A3A4"/>
          </p15:clr>
        </p15:guide>
        <p15:guide id="7" pos="5520" userDrawn="1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2880">
          <p15:clr>
            <a:srgbClr val="A4A3A4"/>
          </p15:clr>
        </p15:guide>
        <p15:guide id="10" pos="1406" userDrawn="1">
          <p15:clr>
            <a:srgbClr val="A4A3A4"/>
          </p15:clr>
        </p15:guide>
        <p15:guide id="11" pos="2976" userDrawn="1">
          <p15:clr>
            <a:srgbClr val="A4A3A4"/>
          </p15:clr>
        </p15:guide>
        <p15:guide id="1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80022461" initials="l" lastIdx="1" clrIdx="0"/>
  <p:cmAuthor id="1" name="Xieliangjian" initials="X" lastIdx="13" clrIdx="1"/>
  <p:cmAuthor id="2" name="Huawei, Ulrich Kleber" initials="UK2" lastIdx="6" clrIdx="2"/>
  <p:cmAuthor id="3" name="A00900177" initials="AsM" lastIdx="2" clrIdx="3"/>
  <p:cmAuthor id="4" name="Kurt Garloff" initials="KG" lastIdx="5" clrIdx="4"/>
  <p:cmAuthor id="5" name="g00262275" initials="gpb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D4E4FC"/>
    <a:srgbClr val="01209D"/>
    <a:srgbClr val="EDEDFD"/>
    <a:srgbClr val="C72032"/>
    <a:srgbClr val="E5F0FA"/>
    <a:srgbClr val="850000"/>
    <a:srgbClr val="770000"/>
    <a:srgbClr val="5C0000"/>
    <a:srgbClr val="E3D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2" autoAdjust="0"/>
    <p:restoredTop sz="96626" autoAdjust="0"/>
  </p:normalViewPr>
  <p:slideViewPr>
    <p:cSldViewPr snapToGrid="0" showGuides="1">
      <p:cViewPr varScale="1">
        <p:scale>
          <a:sx n="143" d="100"/>
          <a:sy n="143" d="100"/>
        </p:scale>
        <p:origin x="330" y="102"/>
      </p:cViewPr>
      <p:guideLst>
        <p:guide orient="horz" pos="1620"/>
        <p:guide orient="horz" pos="3012"/>
        <p:guide orient="horz" pos="3060"/>
        <p:guide pos="5520"/>
        <p:guide pos="240"/>
        <p:guide pos="2880"/>
        <p:guide pos="1406"/>
        <p:guide pos="2976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275"/>
    </p:cViewPr>
  </p:sorterViewPr>
  <p:notesViewPr>
    <p:cSldViewPr snapToGrid="0" showGuides="1">
      <p:cViewPr varScale="1">
        <p:scale>
          <a:sx n="70" d="100"/>
          <a:sy n="70" d="100"/>
        </p:scale>
        <p:origin x="-1638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36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5659" cy="4936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2024/4/30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7316"/>
            <a:ext cx="2945659" cy="4936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377316"/>
            <a:ext cx="2945659" cy="4936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2024/4/30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764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408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694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74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103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176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04842" y="1604261"/>
            <a:ext cx="5316445" cy="10407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Author:</a:t>
            </a:r>
          </a:p>
          <a:p>
            <a:pPr lvl="1"/>
            <a:r>
              <a:rPr lang="en-US" dirty="0"/>
              <a:t>Department:</a:t>
            </a:r>
          </a:p>
          <a:p>
            <a:pPr lvl="2"/>
            <a:r>
              <a:rPr lang="en-US" dirty="0"/>
              <a:t>Date:</a:t>
            </a:r>
          </a:p>
          <a:p>
            <a:pPr lvl="3"/>
            <a:r>
              <a:rPr lang="en-US" dirty="0"/>
              <a:t>Subject:</a:t>
            </a:r>
          </a:p>
          <a:p>
            <a:pPr lvl="4"/>
            <a:r>
              <a:rPr lang="en-US" dirty="0"/>
              <a:t>Sub-Item: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40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990" y="716280"/>
            <a:ext cx="8243887" cy="38557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BD2195-C0EE-BD4A-959B-460383D5BF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287" y="-2381"/>
            <a:ext cx="8356827" cy="5524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Title</a:t>
            </a:r>
            <a:br>
              <a:rPr lang="en-US" altLang="zh-CN" dirty="0"/>
            </a:br>
            <a:r>
              <a:rPr lang="en-US" altLang="zh-CN" dirty="0"/>
              <a:t>subtitle</a:t>
            </a:r>
            <a:endParaRPr lang="zh-CN" alt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C725CE-51D7-1247-92EE-444CB4DA6A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95288" y="550069"/>
            <a:ext cx="8356826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9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 形 8"/>
          <p:cNvSpPr/>
          <p:nvPr userDrawn="1"/>
        </p:nvSpPr>
        <p:spPr>
          <a:xfrm rot="5400000">
            <a:off x="4457293" y="1742744"/>
            <a:ext cx="525774" cy="53824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42" y="1748978"/>
            <a:ext cx="2938098" cy="104079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Author:</a:t>
            </a:r>
          </a:p>
          <a:p>
            <a:pPr lvl="1"/>
            <a:r>
              <a:rPr lang="en-US" dirty="0"/>
              <a:t>Department:</a:t>
            </a:r>
          </a:p>
          <a:p>
            <a:pPr lvl="2"/>
            <a:r>
              <a:rPr lang="en-US" dirty="0"/>
              <a:t>Date:</a:t>
            </a:r>
          </a:p>
          <a:p>
            <a:pPr lvl="3"/>
            <a:r>
              <a:rPr lang="en-US" dirty="0"/>
              <a:t>Subject:</a:t>
            </a:r>
          </a:p>
          <a:p>
            <a:pPr lvl="4"/>
            <a:r>
              <a:rPr lang="en-US" dirty="0"/>
              <a:t>Sub-Item:</a:t>
            </a:r>
          </a:p>
        </p:txBody>
      </p:sp>
    </p:spTree>
    <p:extLst>
      <p:ext uri="{BB962C8B-B14F-4D97-AF65-F5344CB8AC3E}">
        <p14:creationId xmlns:p14="http://schemas.microsoft.com/office/powerpoint/2010/main" val="26174034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形 7"/>
          <p:cNvSpPr/>
          <p:nvPr userDrawn="1"/>
        </p:nvSpPr>
        <p:spPr>
          <a:xfrm rot="5400000">
            <a:off x="5945050" y="1243271"/>
            <a:ext cx="525774" cy="53824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165" y="1249505"/>
            <a:ext cx="5316445" cy="104079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Author:</a:t>
            </a:r>
          </a:p>
          <a:p>
            <a:pPr lvl="1"/>
            <a:r>
              <a:rPr lang="en-US" dirty="0"/>
              <a:t>Department:</a:t>
            </a:r>
          </a:p>
          <a:p>
            <a:pPr lvl="2"/>
            <a:r>
              <a:rPr lang="en-US" dirty="0"/>
              <a:t>Date:</a:t>
            </a:r>
          </a:p>
          <a:p>
            <a:pPr lvl="3"/>
            <a:r>
              <a:rPr lang="en-US" dirty="0"/>
              <a:t>Subject:</a:t>
            </a:r>
          </a:p>
          <a:p>
            <a:pPr lvl="4"/>
            <a:r>
              <a:rPr lang="en-US" dirty="0"/>
              <a:t>Sub-Item</a:t>
            </a:r>
          </a:p>
        </p:txBody>
      </p:sp>
    </p:spTree>
    <p:extLst>
      <p:ext uri="{BB962C8B-B14F-4D97-AF65-F5344CB8AC3E}">
        <p14:creationId xmlns:p14="http://schemas.microsoft.com/office/powerpoint/2010/main" val="32515115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"/>
            <a:ext cx="9143999" cy="4201699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10800000">
            <a:off x="7874096" y="1142211"/>
            <a:ext cx="538242" cy="525774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5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6E419-24FA-6844-8A51-A4590063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84" y="680320"/>
            <a:ext cx="4917935" cy="517691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399" b="0" i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F4605C2-F6D4-AE4D-B6C5-05150BCBE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729" y="1455322"/>
            <a:ext cx="4890190" cy="415498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1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95288" y="-2381"/>
            <a:ext cx="8352368" cy="5524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NA</a:t>
            </a:r>
            <a:br>
              <a:rPr lang="en-US" altLang="zh-CN" dirty="0"/>
            </a:br>
            <a:r>
              <a:rPr lang="en-US" altLang="zh-CN" dirty="0" err="1"/>
              <a:t>NA</a:t>
            </a:r>
            <a:endParaRPr lang="zh-CN" alt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95288" y="550069"/>
            <a:ext cx="8352368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0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99259" y="2702959"/>
            <a:ext cx="1029449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105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7614871" y="2745588"/>
            <a:ext cx="1292340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105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FORWARD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935316" y="831273"/>
            <a:ext cx="3350030" cy="413973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4235" y="2910100"/>
            <a:ext cx="2527067" cy="206155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380144" y="831273"/>
            <a:ext cx="2527067" cy="1801091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18924" y="4627418"/>
            <a:ext cx="3382815" cy="344238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5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9259" y="592853"/>
            <a:ext cx="2190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5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057936" y="592853"/>
            <a:ext cx="11047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00127" y="592853"/>
            <a:ext cx="1643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ANTICIPATED IMPACT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067921" y="2672333"/>
            <a:ext cx="1067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en-US" sz="600" dirty="0">
                <a:latin typeface="Arial" panose="020B0604020202020204" pitchFamily="34" charset="0"/>
              </a:rPr>
              <a:t>Innovation or new idea that enables proposed solution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962123" y="632730"/>
            <a:ext cx="9621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en-US" sz="600" dirty="0">
                <a:latin typeface="Arial" panose="020B0604020202020204" pitchFamily="34" charset="0"/>
              </a:rPr>
              <a:t>Problem description</a:t>
            </a:r>
          </a:p>
          <a:p>
            <a:pPr>
              <a:spcBef>
                <a:spcPts val="0"/>
              </a:spcBef>
            </a:pPr>
            <a:r>
              <a:rPr lang="en-US" altLang="en-US" sz="600" dirty="0">
                <a:latin typeface="Arial" panose="020B0604020202020204" pitchFamily="34" charset="0"/>
              </a:rPr>
              <a:t>and current limitations.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144000" y="618662"/>
            <a:ext cx="124795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600" b="1" dirty="0">
                <a:latin typeface="Arial" panose="020B0604020202020204" pitchFamily="34" charset="0"/>
              </a:rPr>
              <a:t>Quantitative metrics:</a:t>
            </a:r>
            <a:br>
              <a:rPr lang="en-US" altLang="en-US" sz="600" b="1" dirty="0">
                <a:latin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</a:rPr>
              <a:t>Current state of the art vs. proposal. </a:t>
            </a:r>
            <a:br>
              <a:rPr lang="en-US" altLang="en-US" sz="600" dirty="0">
                <a:latin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</a:rPr>
              <a:t>Table or figure preferred.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9144001" y="4174986"/>
            <a:ext cx="129396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600" b="1" dirty="0">
                <a:latin typeface="Arial" panose="020B0604020202020204" pitchFamily="34" charset="0"/>
              </a:rPr>
              <a:t>Potential customers:</a:t>
            </a:r>
            <a:br>
              <a:rPr lang="en-US" altLang="en-US" sz="600" b="1" dirty="0">
                <a:latin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</a:rPr>
              <a:t>Specific organizations, agencies</a:t>
            </a:r>
            <a:br>
              <a:rPr lang="en-US" altLang="en-US" sz="600" dirty="0">
                <a:latin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</a:rPr>
              <a:t>Summary of how they will benefit from the new technology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en-US" altLang="en-US" sz="6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600" dirty="0">
                <a:latin typeface="Arial" panose="020B0604020202020204" pitchFamily="34" charset="0"/>
              </a:rPr>
              <a:t>Follow-on work: </a:t>
            </a:r>
            <a:br>
              <a:rPr lang="en-US" altLang="en-US" sz="600" dirty="0">
                <a:latin typeface="Arial" panose="020B0604020202020204" pitchFamily="34" charset="0"/>
              </a:rPr>
            </a:br>
            <a:r>
              <a:rPr lang="en-US" altLang="en-US" sz="600" dirty="0">
                <a:latin typeface="Arial" panose="020B0604020202020204" pitchFamily="34" charset="0"/>
              </a:rPr>
              <a:t>Brief glimpse of path forward if successful and competing for follow-on funding.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77132" y="-210058"/>
            <a:ext cx="4572000" cy="2100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900" dirty="0">
                <a:latin typeface="Arial" panose="020B0604020202020204" pitchFamily="34" charset="0"/>
              </a:rPr>
              <a:t>A sentence why it is important/useful (the “elevator speech”)</a:t>
            </a:r>
          </a:p>
        </p:txBody>
      </p:sp>
    </p:spTree>
    <p:extLst>
      <p:ext uri="{BB962C8B-B14F-4D97-AF65-F5344CB8AC3E}">
        <p14:creationId xmlns:p14="http://schemas.microsoft.com/office/powerpoint/2010/main" val="23780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extLst>
    <p:ext uri="{DCECCB84-F9BA-43D5-87BE-67443E8EF086}">
      <p15:sldGuideLst xmlns:p15="http://schemas.microsoft.com/office/powerpoint/2012/main">
        <p15:guide id="1" pos="249" userDrawn="1">
          <p15:clr>
            <a:srgbClr val="FBAE40"/>
          </p15:clr>
        </p15:guide>
        <p15:guide id="2" pos="5511" userDrawn="1">
          <p15:clr>
            <a:srgbClr val="FBAE40"/>
          </p15:clr>
        </p15:guide>
        <p15:guide id="3" orient="horz" pos="373" userDrawn="1">
          <p15:clr>
            <a:srgbClr val="FBAE40"/>
          </p15:clr>
        </p15:guide>
        <p15:guide id="4" orient="horz" pos="304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99EA8-6349-3349-B5F3-BFB77398A869}"/>
              </a:ext>
            </a:extLst>
          </p:cNvPr>
          <p:cNvSpPr txBox="1"/>
          <p:nvPr userDrawn="1"/>
        </p:nvSpPr>
        <p:spPr>
          <a:xfrm>
            <a:off x="455439" y="1051549"/>
            <a:ext cx="2939627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599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557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99259" y="2702959"/>
            <a:ext cx="1029449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105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7614871" y="2745588"/>
            <a:ext cx="1292340" cy="221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en-US" sz="105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FORWARD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935316" y="831273"/>
            <a:ext cx="3350030" cy="413973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94235" y="2910100"/>
            <a:ext cx="2527067" cy="206155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380144" y="831273"/>
            <a:ext cx="2527067" cy="1801091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918924" y="4627418"/>
            <a:ext cx="3382815" cy="344238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5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99259" y="592853"/>
            <a:ext cx="21900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5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&amp; MOTIVATION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057936" y="592853"/>
            <a:ext cx="11047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1050" dirty="0">
              <a:solidFill>
                <a:srgbClr val="99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300127" y="592853"/>
            <a:ext cx="1643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ANTICIPATED IMPACT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067921" y="2672333"/>
            <a:ext cx="1067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Innovation or new idea that enables proposed solution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962123" y="632730"/>
            <a:ext cx="9621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Problem description</a:t>
            </a:r>
          </a:p>
          <a:p>
            <a:pPr>
              <a:spcBef>
                <a:spcPts val="0"/>
              </a:spcBef>
            </a:pPr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and current limitations.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144000" y="618662"/>
            <a:ext cx="124795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600" b="1" dirty="0">
                <a:solidFill>
                  <a:srgbClr val="000000"/>
                </a:solidFill>
                <a:latin typeface="Arial" panose="020B0604020202020204" pitchFamily="34" charset="0"/>
              </a:rPr>
              <a:t>Quantitative metrics:</a:t>
            </a:r>
            <a:br>
              <a:rPr lang="en-US" altLang="en-US" sz="6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Current state of the art vs. proposal. </a:t>
            </a:r>
            <a:b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Table or figure preferred.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9144001" y="4174986"/>
            <a:ext cx="129396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600" b="1" dirty="0">
                <a:solidFill>
                  <a:srgbClr val="000000"/>
                </a:solidFill>
                <a:latin typeface="Arial" panose="020B0604020202020204" pitchFamily="34" charset="0"/>
              </a:rPr>
              <a:t>Potential customers:</a:t>
            </a:r>
            <a:br>
              <a:rPr lang="en-US" altLang="en-US" sz="6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Specific organizations, agencies</a:t>
            </a:r>
            <a:b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Summary of how they will benefit from the new technology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endParaRPr lang="en-US" altLang="en-US" sz="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Follow-on work: </a:t>
            </a:r>
            <a:b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</a:rPr>
              <a:t>Brief glimpse of path forward if successful and competing for follow-on funding.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77132" y="-210058"/>
            <a:ext cx="4572000" cy="2100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A sentence why it is important/useful (the “elevator speech”)</a:t>
            </a:r>
          </a:p>
        </p:txBody>
      </p:sp>
    </p:spTree>
    <p:extLst>
      <p:ext uri="{BB962C8B-B14F-4D97-AF65-F5344CB8AC3E}">
        <p14:creationId xmlns:p14="http://schemas.microsoft.com/office/powerpoint/2010/main" val="20701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extLst>
    <p:ext uri="{DCECCB84-F9BA-43D5-87BE-67443E8EF086}">
      <p15:sldGuideLst xmlns:p15="http://schemas.microsoft.com/office/powerpoint/2012/main">
        <p15:guide id="1" pos="249">
          <p15:clr>
            <a:srgbClr val="FBAE40"/>
          </p15:clr>
        </p15:guide>
        <p15:guide id="2" pos="5511">
          <p15:clr>
            <a:srgbClr val="FBAE40"/>
          </p15:clr>
        </p15:guide>
        <p15:guide id="3" orient="horz" pos="373">
          <p15:clr>
            <a:srgbClr val="FBAE40"/>
          </p15:clr>
        </p15:guide>
        <p15:guide id="4" orient="horz" pos="30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95287" y="-2381"/>
            <a:ext cx="8356827" cy="5524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Title</a:t>
            </a:r>
            <a:br>
              <a:rPr lang="en-US" altLang="zh-CN" dirty="0"/>
            </a:br>
            <a:r>
              <a:rPr lang="en-US" altLang="zh-CN" dirty="0"/>
              <a:t>subtitle</a:t>
            </a:r>
            <a:endParaRPr lang="zh-CN" alt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auto">
          <a:xfrm>
            <a:off x="395288" y="550069"/>
            <a:ext cx="8356826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heme" Target="../theme/them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heme" Target="../theme/theme4.xml"/><Relationship Id="rId9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009500"/>
            <a:ext cx="9144028" cy="11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4842" y="671794"/>
            <a:ext cx="5315768" cy="33342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04842" y="1503759"/>
            <a:ext cx="5315768" cy="104079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Author:</a:t>
            </a:r>
          </a:p>
          <a:p>
            <a:pPr lvl="1"/>
            <a:r>
              <a:rPr lang="en-US" dirty="0"/>
              <a:t>Department: </a:t>
            </a:r>
          </a:p>
          <a:p>
            <a:pPr lvl="2"/>
            <a:r>
              <a:rPr lang="en-US" dirty="0"/>
              <a:t>Date:</a:t>
            </a:r>
          </a:p>
          <a:p>
            <a:pPr lvl="3"/>
            <a:r>
              <a:rPr lang="en-US" dirty="0"/>
              <a:t>Subject:</a:t>
            </a:r>
          </a:p>
          <a:p>
            <a:pPr lvl="4"/>
            <a:r>
              <a:rPr lang="en-US" dirty="0"/>
              <a:t>Sub-item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3717" y="4657112"/>
            <a:ext cx="989983" cy="21674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4842" y="4439578"/>
            <a:ext cx="308608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875134" y="4433893"/>
            <a:ext cx="13937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smtClean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9070" y="4849965"/>
            <a:ext cx="5146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15348B9-AF07-468C-ACD6-2781480BF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6" r:id="rId2"/>
    <p:sldLayoutId id="2147484147" r:id="rId3"/>
    <p:sldLayoutId id="2147484148" r:id="rId4"/>
  </p:sldLayoutIdLst>
  <p:hf sldNum="0" hdr="0" ftr="0" dt="0"/>
  <p:txStyles>
    <p:titleStyle>
      <a:lvl1pPr algn="l" defTabSz="685509" rtl="0" eaLnBrk="1" latinLnBrk="0" hangingPunct="1">
        <a:lnSpc>
          <a:spcPts val="2579"/>
        </a:lnSpc>
        <a:spcBef>
          <a:spcPct val="0"/>
        </a:spcBef>
        <a:buNone/>
        <a:defRPr sz="2399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685509" rtl="0" eaLnBrk="1" latinLnBrk="0" hangingPunct="1">
        <a:lnSpc>
          <a:spcPct val="100000"/>
        </a:lnSpc>
        <a:spcBef>
          <a:spcPts val="0"/>
        </a:spcBef>
        <a:buFontTx/>
        <a:buNone/>
        <a:defRPr lang="en-US" sz="1050" kern="1200" dirty="0" smtClean="0">
          <a:solidFill>
            <a:schemeClr val="tx1"/>
          </a:solidFill>
          <a:latin typeface="+mj-lt"/>
          <a:ea typeface="Microsoft YaHei" panose="020B0503020204020204" pitchFamily="34" charset="-122"/>
          <a:cs typeface="Arial" panose="020B0604020202020204" pitchFamily="34" charset="0"/>
        </a:defRPr>
      </a:lvl1pPr>
      <a:lvl2pPr marL="342755" indent="0" algn="l" defTabSz="685509" rtl="0" eaLnBrk="1" latinLnBrk="0" hangingPunct="1">
        <a:lnSpc>
          <a:spcPct val="90000"/>
        </a:lnSpc>
        <a:spcBef>
          <a:spcPts val="375"/>
        </a:spcBef>
        <a:buFontTx/>
        <a:buNone/>
        <a:defRPr lang="en-US" sz="1050" kern="12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342763" indent="0" algn="l" defTabSz="685509" rtl="0" eaLnBrk="1" latinLnBrk="0" hangingPunct="1">
        <a:lnSpc>
          <a:spcPct val="90000"/>
        </a:lnSpc>
        <a:spcBef>
          <a:spcPts val="375"/>
        </a:spcBef>
        <a:buFontTx/>
        <a:buNone/>
        <a:defRPr sz="105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0" indent="0" algn="l" defTabSz="685509" rtl="0" eaLnBrk="1" latinLnBrk="0" hangingPunct="1">
        <a:lnSpc>
          <a:spcPct val="90000"/>
        </a:lnSpc>
        <a:spcBef>
          <a:spcPts val="375"/>
        </a:spcBef>
        <a:buFontTx/>
        <a:buNone/>
        <a:defRPr sz="105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342763" indent="0" algn="l" defTabSz="685509" rtl="0" eaLnBrk="1" latinLnBrk="0" hangingPunct="1">
        <a:lnSpc>
          <a:spcPct val="90000"/>
        </a:lnSpc>
        <a:spcBef>
          <a:spcPts val="375"/>
        </a:spcBef>
        <a:buFontTx/>
        <a:buNone/>
        <a:defRPr sz="105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1885148" indent="-171377" algn="l" defTabSz="6855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903" indent="-171377" algn="l" defTabSz="6855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658" indent="-171377" algn="l" defTabSz="6855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411" indent="-171377" algn="l" defTabSz="6855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55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09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263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017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771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526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280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034" algn="l" defTabSz="6855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2">
          <p15:clr>
            <a:srgbClr val="F26B43"/>
          </p15:clr>
        </p15:guide>
        <p15:guide id="3" pos="566">
          <p15:clr>
            <a:srgbClr val="F26B43"/>
          </p15:clr>
        </p15:guide>
        <p15:guide id="4" orient="horz" pos="4007">
          <p15:clr>
            <a:srgbClr val="F26B43"/>
          </p15:clr>
        </p15:guide>
        <p15:guide id="5" orient="horz" pos="1235">
          <p15:clr>
            <a:srgbClr val="F26B43"/>
          </p15:clr>
        </p15:guide>
        <p15:guide id="6" orient="horz" pos="5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z00124665\Desktop\HW LOGO(横版）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1786" y="4908550"/>
            <a:ext cx="689880" cy="168048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" y="5242451"/>
            <a:ext cx="2253177" cy="28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002" y="5242451"/>
            <a:ext cx="2744470" cy="28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637" y="5236490"/>
            <a:ext cx="2326454" cy="2973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6382" y="5236490"/>
            <a:ext cx="1547618" cy="293961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123396" y="4987211"/>
            <a:ext cx="114958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849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68493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b="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Next LT Light" panose="020B0403040504020204" pitchFamily="34" charset="0"/>
                <a:ea typeface="MS PGothic" pitchFamily="34" charset="-128"/>
              </a:rPr>
              <a:t>ULTRA-SCALE AIOPS LAB </a:t>
            </a:r>
            <a:r>
              <a:rPr lang="en-US" altLang="zh-CN" sz="600" b="0" kern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Next LT Light" panose="020B0403040504020204" pitchFamily="34" charset="0"/>
                <a:ea typeface="MS PGothic" pitchFamily="34" charset="-128"/>
              </a:rPr>
              <a:t> </a:t>
            </a:r>
            <a:fld id="{F350CB96-EF0E-44F1-90D2-2D2DCEB1810F}" type="slidenum">
              <a:rPr lang="de-DE" altLang="zh-CN" sz="600" b="0" kern="1200" smtClean="0">
                <a:solidFill>
                  <a:schemeClr val="bg1">
                    <a:lumMod val="65000"/>
                  </a:schemeClr>
                </a:solidFill>
                <a:latin typeface="FrutigerNext LT Light" panose="020B0403040504020204" pitchFamily="34" charset="0"/>
                <a:ea typeface="宋体" pitchFamily="2" charset="-122"/>
                <a:cs typeface="+mn-cs"/>
              </a:rPr>
              <a:pPr marL="0" marR="0" lvl="0" indent="0" algn="l" defTabSz="68493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altLang="zh-CN" sz="400" b="0" kern="1200" dirty="0">
              <a:solidFill>
                <a:schemeClr val="bg1">
                  <a:lumMod val="65000"/>
                </a:schemeClr>
              </a:solidFill>
              <a:latin typeface="FrutigerNext LT Light" panose="020B0403040504020204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395288" y="550069"/>
            <a:ext cx="8352368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400" b="1">
          <a:solidFill>
            <a:schemeClr val="bg1"/>
          </a:solidFill>
          <a:latin typeface="FrutigerNext LT Regular" pitchFamily="34" charset="0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bg1"/>
          </a:solidFill>
          <a:latin typeface="FrutigerNext LT Regular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FrutigerNext LT Regular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bg1"/>
          </a:solidFill>
          <a:latin typeface="FrutigerNext LT Regular" pitchFamily="34" charset="0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CD1975-F435-0C43-9931-DC58CEAFFC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9176" y="3929431"/>
            <a:ext cx="1406151" cy="304436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24FF637-3127-064E-84EE-A0C7EB5BEE96}"/>
              </a:ext>
            </a:extLst>
          </p:cNvPr>
          <p:cNvSpPr txBox="1">
            <a:spLocks/>
          </p:cNvSpPr>
          <p:nvPr userDrawn="1"/>
        </p:nvSpPr>
        <p:spPr>
          <a:xfrm>
            <a:off x="5982183" y="1757452"/>
            <a:ext cx="2417931" cy="1522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98"/>
              </a:lnSpc>
            </a:pPr>
            <a:r>
              <a:rPr kumimoji="1" lang="en-US" altLang="zh-CN" sz="637" b="1" baseline="0" dirty="0">
                <a:solidFill>
                  <a:srgbClr val="1D1D1B"/>
                </a:solidFill>
                <a:latin typeface="+mj-lt"/>
              </a:rPr>
              <a:t>Copyright©2019 Huawei Technologies Co., Ltd.</a:t>
            </a:r>
            <a:br>
              <a:rPr kumimoji="1" lang="en-US" altLang="zh-CN" sz="637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637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584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584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637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798"/>
              </a:lnSpc>
            </a:pPr>
            <a:endParaRPr kumimoji="1" lang="zh-CN" altLang="en-US" sz="584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FBF16AD5-9EBA-8547-984B-E4E106BBD6C0}"/>
              </a:ext>
            </a:extLst>
          </p:cNvPr>
          <p:cNvSpPr txBox="1">
            <a:spLocks/>
          </p:cNvSpPr>
          <p:nvPr userDrawn="1"/>
        </p:nvSpPr>
        <p:spPr>
          <a:xfrm>
            <a:off x="5980920" y="1240823"/>
            <a:ext cx="2610355" cy="4371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0"/>
              </a:lnSpc>
            </a:pPr>
            <a:r>
              <a:rPr kumimoji="1" lang="en-US" altLang="zh-CN" sz="9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9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9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9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9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9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04843" y="1240823"/>
            <a:ext cx="3903104" cy="2039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7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</p:sldLayoutIdLst>
  <p:hf sldNum="0" hdr="0" ftr="0" dt="0"/>
  <p:txStyles>
    <p:titleStyle>
      <a:lvl1pPr algn="l" defTabSz="890470" rtl="0" eaLnBrk="1" latinLnBrk="0" hangingPunct="1">
        <a:lnSpc>
          <a:spcPct val="90000"/>
        </a:lnSpc>
        <a:spcBef>
          <a:spcPct val="0"/>
        </a:spcBef>
        <a:buNone/>
        <a:defRPr sz="3599" b="0" kern="1200">
          <a:solidFill>
            <a:schemeClr val="tx1"/>
          </a:solidFill>
          <a:latin typeface="+mj-lt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89047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None/>
        <a:defRPr sz="1364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445236" indent="0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890470" indent="0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None/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335706" indent="0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None/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0942" indent="0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None/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448795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894029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339264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784499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45236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2pPr>
      <a:lvl3pPr marL="890470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335706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0942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226176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71411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116648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561882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z00124665\Desktop\HW LOGO(横版）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1786" y="4908550"/>
            <a:ext cx="689880" cy="168048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" y="5242451"/>
            <a:ext cx="2253177" cy="28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002" y="5242451"/>
            <a:ext cx="2744470" cy="28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637" y="5236490"/>
            <a:ext cx="2326454" cy="2973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6382" y="5236490"/>
            <a:ext cx="1547618" cy="293961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123396" y="4987211"/>
            <a:ext cx="1149585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8492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6849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FrutigerNext LT Light" panose="020B0403040504020204" pitchFamily="34" charset="0"/>
                <a:ea typeface="MS PGothic" pitchFamily="34" charset="-128"/>
              </a:rPr>
              <a:t>ULTRA-SCALE AIOPS LAB  </a:t>
            </a:r>
            <a:fld id="{F350CB96-EF0E-44F1-90D2-2D2DCEB1810F}" type="slidenum">
              <a:rPr lang="de-DE" altLang="zh-CN" sz="600" smtClean="0">
                <a:solidFill>
                  <a:srgbClr val="FFFFFF">
                    <a:lumMod val="65000"/>
                  </a:srgbClr>
                </a:solidFill>
                <a:latin typeface="FrutigerNext LT Light" panose="020B0403040504020204" pitchFamily="34" charset="0"/>
              </a:rPr>
              <a:pPr defTabSz="68493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altLang="zh-CN" sz="400" dirty="0">
              <a:solidFill>
                <a:srgbClr val="FFFFFF">
                  <a:lumMod val="65000"/>
                </a:srgbClr>
              </a:solidFill>
              <a:latin typeface="FrutigerNext LT Light" panose="020B0403040504020204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395288" y="550069"/>
            <a:ext cx="8352368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3" r:id="rId3"/>
  </p:sldLayoutIdLst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400" b="1">
          <a:solidFill>
            <a:schemeClr val="bg1"/>
          </a:solidFill>
          <a:latin typeface="FrutigerNext LT Regular" pitchFamily="34" charset="0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bg1"/>
          </a:solidFill>
          <a:latin typeface="FrutigerNext LT Regular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FrutigerNext LT Regular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bg1"/>
          </a:solidFill>
          <a:latin typeface="FrutigerNext LT Regular" pitchFamily="34" charset="0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2" y="4743818"/>
            <a:ext cx="952728" cy="20626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14252" y="1969043"/>
            <a:ext cx="1471918" cy="3175136"/>
            <a:chOff x="5343883" y="-48855"/>
            <a:chExt cx="3263588" cy="7037277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9"/>
              <a:ext cx="1636699" cy="20464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6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584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375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465"/>
                </a:lnSpc>
                <a:spcBef>
                  <a:spcPts val="0"/>
                </a:spcBef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5"/>
              <a:ext cx="1358296" cy="20464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6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584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685584" rtl="0" eaLnBrk="1" fontAlgn="auto" latinLnBrk="0" hangingPunct="1">
                <a:lnSpc>
                  <a:spcPts val="46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465"/>
                </a:lnSpc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821280" y="4767704"/>
            <a:ext cx="17905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550384" y="4802105"/>
            <a:ext cx="374650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678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6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6678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78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890492" rtl="0" eaLnBrk="1" latinLnBrk="0" hangingPunct="1">
        <a:lnSpc>
          <a:spcPct val="90000"/>
        </a:lnSpc>
        <a:spcBef>
          <a:spcPct val="0"/>
        </a:spcBef>
        <a:buNone/>
        <a:defRPr sz="4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623" indent="-222623" algn="l" defTabSz="890492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6" kern="1200">
          <a:solidFill>
            <a:schemeClr val="tx1"/>
          </a:solidFill>
          <a:latin typeface="+mn-lt"/>
          <a:ea typeface="+mn-ea"/>
          <a:cs typeface="+mn-cs"/>
        </a:defRPr>
      </a:lvl1pPr>
      <a:lvl2pPr marL="667869" indent="-222623" algn="l" defTabSz="890492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116" indent="-222623" algn="l" defTabSz="890492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2" indent="-222623" algn="l" defTabSz="890492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2003608" indent="-222623" algn="l" defTabSz="890492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448855" indent="-222623" algn="l" defTabSz="890492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894101" indent="-222623" algn="l" defTabSz="890492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339347" indent="-222623" algn="l" defTabSz="890492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784594" indent="-222623" algn="l" defTabSz="890492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45247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2pPr>
      <a:lvl3pPr marL="890492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335740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0986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226232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71478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116726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561971" algn="l" defTabSz="890492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ixabay.com/en/coding-computer-computer-user-pc-129436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hyperlink" Target="https://pixabay.com/en/coding-computer-computer-user-pc-129436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icgu/HPC_compute_continuum/blob/main/hands-on/Hands-on%202%20heterogeneous%20environment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16BCA-2D6D-BD40-88F9-A8D23488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179" y="3037113"/>
            <a:ext cx="4123488" cy="12344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KubeEdge - Introduction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3F110B7-DB66-4522-A911-98C68B67D1FD}"/>
              </a:ext>
            </a:extLst>
          </p:cNvPr>
          <p:cNvSpPr txBox="1">
            <a:spLocks/>
          </p:cNvSpPr>
          <p:nvPr/>
        </p:nvSpPr>
        <p:spPr>
          <a:xfrm>
            <a:off x="3657494" y="4056017"/>
            <a:ext cx="5339668" cy="7812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509" rtl="0" eaLnBrk="1" latinLnBrk="0" hangingPunct="1">
              <a:lnSpc>
                <a:spcPts val="2579"/>
              </a:lnSpc>
              <a:spcBef>
                <a:spcPct val="0"/>
              </a:spcBef>
              <a:buNone/>
              <a:defRPr sz="2399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1400" b="1" dirty="0"/>
              <a:t>Vittorio Cozzolino &amp; Karthee Sivalingam, Huawei Technologies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D0F7F-B39F-4E3C-BB6B-92939A207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73383" cy="25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1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C3E7-52F6-4813-809E-13B0498F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91" y="716280"/>
            <a:ext cx="3180493" cy="3855719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KubeEdge is built upon Kubernetes and extends native containerized application orchestration and device management to hosts at the Edge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GB" sz="1600" b="0" dirty="0">
                <a:solidFill>
                  <a:schemeClr val="tx1"/>
                </a:solidFill>
              </a:rPr>
              <a:t>Key Features</a:t>
            </a:r>
            <a:endParaRPr lang="en-US" sz="1600" b="0" dirty="0">
              <a:solidFill>
                <a:schemeClr val="tx1"/>
              </a:solidFill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 Native API at Edge</a:t>
            </a:r>
          </a:p>
          <a:p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Seamless Cloud-Edge Coordination</a:t>
            </a:r>
          </a:p>
          <a:p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Autonomy</a:t>
            </a:r>
          </a:p>
          <a:p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Resource Readiness</a:t>
            </a:r>
          </a:p>
          <a:p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Simplified Device Communication</a:t>
            </a:r>
          </a:p>
          <a:p>
            <a:r>
              <a:rPr lang="en-US" sz="1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View of Global Metrics Data</a:t>
            </a:r>
          </a:p>
          <a:p>
            <a:pPr marL="0" indent="0">
              <a:buNone/>
            </a:pPr>
            <a:endParaRPr lang="en-US" sz="1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0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288" y="0"/>
            <a:ext cx="8356827" cy="55245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/>
              <a:t>KubeEdge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DD34A5-05D0-441A-A715-6A1CA008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75" y="1308276"/>
            <a:ext cx="5536048" cy="27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9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C3E7-52F6-4813-809E-13B0498F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6" y="736507"/>
            <a:ext cx="5136551" cy="385571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Kubernetes-native support: 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Managing edge applications and edge devices in the cloud with fully compatible Kubernetes APIs.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Cloud-Edge Reliable Collaboration: 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reliable messages delivery without loss over unstable cloud-edge network.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Edge Autonomy: 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edge nodes run autonomously and the applications in edge run normally, when the cloud-edge network is unstable or edge is offline and restarted.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Edge Devices Management: 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Managing edge devices through Kubernetes native APIs implemented by CRD.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Extremely Lightweight Edge Agent: 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Extremely lightweight Edge Agent(</a:t>
            </a:r>
            <a:r>
              <a:rPr lang="en-US" sz="120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EdgeCore</a:t>
            </a:r>
            <a:r>
              <a:rPr lang="en-US" sz="12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run on resource constrained edge.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288" y="0"/>
            <a:ext cx="8356827" cy="55245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/>
              <a:t>KubeEdge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A2F11-C2BD-42FA-9D57-BE03CBB60528}"/>
              </a:ext>
            </a:extLst>
          </p:cNvPr>
          <p:cNvSpPr/>
          <p:nvPr/>
        </p:nvSpPr>
        <p:spPr>
          <a:xfrm>
            <a:off x="395288" y="4232617"/>
            <a:ext cx="572806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*Support 100,000 Edge Nodes and manage 1,000,000 pods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F1860-2DF6-4708-94E2-36EAD44F61AE}"/>
              </a:ext>
            </a:extLst>
          </p:cNvPr>
          <p:cNvSpPr/>
          <p:nvPr/>
        </p:nvSpPr>
        <p:spPr>
          <a:xfrm>
            <a:off x="5676935" y="3906882"/>
            <a:ext cx="297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https://github.com/kubeedge</a:t>
            </a:r>
          </a:p>
        </p:txBody>
      </p:sp>
      <p:pic>
        <p:nvPicPr>
          <p:cNvPr id="2050" name="Picture 2" descr="Welcome to KubeEdge's documentation! — KubeEdge Documentation 0.1  documentation">
            <a:extLst>
              <a:ext uri="{FF2B5EF4-FFF2-40B4-BE49-F238E27FC236}">
                <a16:creationId xmlns:a16="http://schemas.microsoft.com/office/drawing/2014/main" id="{3CAD93A6-E492-4167-8991-97AD4EA9C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84" y="18370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30BFD-0BF1-49CD-8781-66EF76980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387" y="1129246"/>
            <a:ext cx="2857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2F6616-CE11-4937-AC23-670F0BE4FABE}"/>
              </a:ext>
            </a:extLst>
          </p:cNvPr>
          <p:cNvSpPr/>
          <p:nvPr/>
        </p:nvSpPr>
        <p:spPr>
          <a:xfrm>
            <a:off x="2471201" y="862149"/>
            <a:ext cx="3112361" cy="118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</a:rPr>
              <a:t>Cloud core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C41A1C-0C33-4EBC-9135-682A87EB7731}"/>
              </a:ext>
            </a:extLst>
          </p:cNvPr>
          <p:cNvSpPr/>
          <p:nvPr/>
        </p:nvSpPr>
        <p:spPr>
          <a:xfrm>
            <a:off x="2870166" y="1093376"/>
            <a:ext cx="2267971" cy="46334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288" y="0"/>
            <a:ext cx="8356827" cy="55245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/>
              <a:t>KubeEdge</a:t>
            </a: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CB050D-A003-4315-AAA2-646C3D41A0DB}"/>
              </a:ext>
            </a:extLst>
          </p:cNvPr>
          <p:cNvCxnSpPr>
            <a:cxnSpLocks/>
          </p:cNvCxnSpPr>
          <p:nvPr/>
        </p:nvCxnSpPr>
        <p:spPr>
          <a:xfrm>
            <a:off x="1925963" y="2251719"/>
            <a:ext cx="4474028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01165A-8684-4C40-9F49-EA7D6A6E2846}"/>
              </a:ext>
            </a:extLst>
          </p:cNvPr>
          <p:cNvSpPr/>
          <p:nvPr/>
        </p:nvSpPr>
        <p:spPr>
          <a:xfrm>
            <a:off x="1363546" y="1193648"/>
            <a:ext cx="726832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K8S API server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37DE1-C7D3-4B23-9BE4-DE3609BED1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475106" y="1128154"/>
            <a:ext cx="685901" cy="6523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2BDADE-6975-444E-9467-4C352A05550D}"/>
              </a:ext>
            </a:extLst>
          </p:cNvPr>
          <p:cNvSpPr/>
          <p:nvPr/>
        </p:nvSpPr>
        <p:spPr>
          <a:xfrm>
            <a:off x="3056978" y="1195121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Edge Controller</a:t>
            </a:r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37931-7C88-4479-A34C-E1AF8F30E189}"/>
              </a:ext>
            </a:extLst>
          </p:cNvPr>
          <p:cNvSpPr/>
          <p:nvPr/>
        </p:nvSpPr>
        <p:spPr>
          <a:xfrm>
            <a:off x="4082115" y="1184752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Device Controller</a:t>
            </a:r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D7213-DC9B-4806-AA0D-C7F13AF15379}"/>
              </a:ext>
            </a:extLst>
          </p:cNvPr>
          <p:cNvSpPr/>
          <p:nvPr/>
        </p:nvSpPr>
        <p:spPr>
          <a:xfrm>
            <a:off x="3552424" y="1620079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Cloud Hub</a:t>
            </a:r>
            <a:endParaRPr 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D555C-56ED-4062-B065-4B00CCF0AFBF}"/>
              </a:ext>
            </a:extLst>
          </p:cNvPr>
          <p:cNvSpPr txBox="1"/>
          <p:nvPr/>
        </p:nvSpPr>
        <p:spPr>
          <a:xfrm>
            <a:off x="5669357" y="1861870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Cloud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588429-C0AD-4B6E-9DBA-C75EDF2A7EAA}"/>
              </a:ext>
            </a:extLst>
          </p:cNvPr>
          <p:cNvSpPr txBox="1"/>
          <p:nvPr/>
        </p:nvSpPr>
        <p:spPr>
          <a:xfrm>
            <a:off x="5732900" y="2262380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A58148-2E40-4A86-8AF2-08E06C6930F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090378" y="1331077"/>
            <a:ext cx="966600" cy="14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BE3EEF1-7C47-46E7-B372-EDFD7B47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992" y="767564"/>
            <a:ext cx="2610230" cy="3513787"/>
          </a:xfrm>
        </p:spPr>
        <p:txBody>
          <a:bodyPr/>
          <a:lstStyle/>
          <a:p>
            <a:pPr marL="0" indent="0">
              <a:buNone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Cloud</a:t>
            </a:r>
          </a:p>
          <a:p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CloudHub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5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 socket server responsible for watching changes at the cloud side, caching and sending messages to </a:t>
            </a:r>
            <a:r>
              <a:rPr lang="en-US" sz="105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EdgeHub</a:t>
            </a:r>
            <a:r>
              <a:rPr lang="en-US" sz="105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EdgeController</a:t>
            </a:r>
            <a:r>
              <a:rPr lang="en-US" sz="105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 extended </a:t>
            </a:r>
            <a:r>
              <a:rPr lang="en-US" sz="105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en-US" sz="105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controller which manages edge nodes and pods metadata so that the data can be targeted to a specific edge node. </a:t>
            </a:r>
          </a:p>
          <a:p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DeviceController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5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extended </a:t>
            </a:r>
            <a:r>
              <a:rPr lang="en-US" sz="1050" b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en-US" sz="105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controller which manages devices so that the device metadata/status data can be synced between edge and cloud.</a:t>
            </a:r>
          </a:p>
          <a:p>
            <a:pPr marL="0" indent="0">
              <a:buNone/>
            </a:pP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9" grpId="0" animBg="1"/>
      <p:bldP spid="7" grpId="0" animBg="1"/>
      <p:bldP spid="13" grpId="0" animBg="1"/>
      <p:bldP spid="14" grpId="0" animBg="1"/>
      <p:bldP spid="15" grpId="0" animBg="1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61BE73-009D-4CDE-908F-C6F9F8334EB0}"/>
              </a:ext>
            </a:extLst>
          </p:cNvPr>
          <p:cNvSpPr/>
          <p:nvPr/>
        </p:nvSpPr>
        <p:spPr>
          <a:xfrm>
            <a:off x="2283097" y="2234365"/>
            <a:ext cx="3112361" cy="149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</a:rPr>
              <a:t>Edge 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6161AB-E579-4DD0-ABAF-8E58ED03D26C}"/>
              </a:ext>
            </a:extLst>
          </p:cNvPr>
          <p:cNvSpPr/>
          <p:nvPr/>
        </p:nvSpPr>
        <p:spPr>
          <a:xfrm>
            <a:off x="2341809" y="2721336"/>
            <a:ext cx="1959060" cy="46334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F6616-CE11-4937-AC23-670F0BE4FABE}"/>
              </a:ext>
            </a:extLst>
          </p:cNvPr>
          <p:cNvSpPr/>
          <p:nvPr/>
        </p:nvSpPr>
        <p:spPr>
          <a:xfrm>
            <a:off x="2283097" y="661915"/>
            <a:ext cx="3112361" cy="1184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</a:rPr>
              <a:t>Cloud core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C41A1C-0C33-4EBC-9135-682A87EB7731}"/>
              </a:ext>
            </a:extLst>
          </p:cNvPr>
          <p:cNvSpPr/>
          <p:nvPr/>
        </p:nvSpPr>
        <p:spPr>
          <a:xfrm>
            <a:off x="2682062" y="893142"/>
            <a:ext cx="2267971" cy="46334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288" y="0"/>
            <a:ext cx="8356827" cy="55245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/>
              <a:t>KubeEdge</a:t>
            </a: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CB050D-A003-4315-AAA2-646C3D41A0DB}"/>
              </a:ext>
            </a:extLst>
          </p:cNvPr>
          <p:cNvCxnSpPr>
            <a:cxnSpLocks/>
          </p:cNvCxnSpPr>
          <p:nvPr/>
        </p:nvCxnSpPr>
        <p:spPr>
          <a:xfrm>
            <a:off x="1737859" y="2051485"/>
            <a:ext cx="4474028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01165A-8684-4C40-9F49-EA7D6A6E2846}"/>
              </a:ext>
            </a:extLst>
          </p:cNvPr>
          <p:cNvSpPr/>
          <p:nvPr/>
        </p:nvSpPr>
        <p:spPr>
          <a:xfrm>
            <a:off x="1175442" y="993414"/>
            <a:ext cx="726832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K8S API server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37DE1-C7D3-4B23-9BE4-DE3609BED1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287002" y="927920"/>
            <a:ext cx="685901" cy="6523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2BDADE-6975-444E-9467-4C352A05550D}"/>
              </a:ext>
            </a:extLst>
          </p:cNvPr>
          <p:cNvSpPr/>
          <p:nvPr/>
        </p:nvSpPr>
        <p:spPr>
          <a:xfrm>
            <a:off x="2868874" y="994887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Edge Controller</a:t>
            </a:r>
            <a:endParaRPr lang="en-US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37931-7C88-4479-A34C-E1AF8F30E189}"/>
              </a:ext>
            </a:extLst>
          </p:cNvPr>
          <p:cNvSpPr/>
          <p:nvPr/>
        </p:nvSpPr>
        <p:spPr>
          <a:xfrm>
            <a:off x="3894011" y="984518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Device Controller</a:t>
            </a:r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D7213-DC9B-4806-AA0D-C7F13AF15379}"/>
              </a:ext>
            </a:extLst>
          </p:cNvPr>
          <p:cNvSpPr/>
          <p:nvPr/>
        </p:nvSpPr>
        <p:spPr>
          <a:xfrm>
            <a:off x="3364320" y="1419845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Cloud Hub</a:t>
            </a:r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A3B51-5A69-45F4-8685-8324B1024682}"/>
              </a:ext>
            </a:extLst>
          </p:cNvPr>
          <p:cNvSpPr/>
          <p:nvPr/>
        </p:nvSpPr>
        <p:spPr>
          <a:xfrm>
            <a:off x="3364320" y="2374793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Edge Hub</a:t>
            </a:r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EAA56-FD0A-4521-8086-D50EEAD3173F}"/>
              </a:ext>
            </a:extLst>
          </p:cNvPr>
          <p:cNvSpPr/>
          <p:nvPr/>
        </p:nvSpPr>
        <p:spPr>
          <a:xfrm>
            <a:off x="2686890" y="3367563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Edged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611BA8-185E-4C8A-83B8-315CC0CC878F}"/>
              </a:ext>
            </a:extLst>
          </p:cNvPr>
          <p:cNvSpPr/>
          <p:nvPr/>
        </p:nvSpPr>
        <p:spPr>
          <a:xfrm>
            <a:off x="2435698" y="2812673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Meta Manager</a:t>
            </a:r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C266E0-75A0-40F1-9459-8383F3A4D5E7}"/>
              </a:ext>
            </a:extLst>
          </p:cNvPr>
          <p:cNvSpPr/>
          <p:nvPr/>
        </p:nvSpPr>
        <p:spPr>
          <a:xfrm>
            <a:off x="3382077" y="2813504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Device Twin</a:t>
            </a:r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8EBBD-45CC-4FF5-9313-78ACFADF70BF}"/>
              </a:ext>
            </a:extLst>
          </p:cNvPr>
          <p:cNvSpPr/>
          <p:nvPr/>
        </p:nvSpPr>
        <p:spPr>
          <a:xfrm>
            <a:off x="4041174" y="3352776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Event Bus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2D00FC-F805-49FF-B693-7FD51DE7A649}"/>
              </a:ext>
            </a:extLst>
          </p:cNvPr>
          <p:cNvSpPr/>
          <p:nvPr/>
        </p:nvSpPr>
        <p:spPr>
          <a:xfrm>
            <a:off x="4388767" y="2812674"/>
            <a:ext cx="852490" cy="274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Service Bus</a:t>
            </a:r>
            <a:endParaRPr lang="en-US" sz="800" dirty="0"/>
          </a:p>
        </p:txBody>
      </p:sp>
      <p:pic>
        <p:nvPicPr>
          <p:cNvPr id="22" name="Picture 2" descr="https://github.com/kubeedge/kubeedge/raw/master/docs/images/kubeedge_arch.png">
            <a:extLst>
              <a:ext uri="{FF2B5EF4-FFF2-40B4-BE49-F238E27FC236}">
                <a16:creationId xmlns:a16="http://schemas.microsoft.com/office/drawing/2014/main" id="{C89E5DAD-80A5-4229-AAAA-3C2A1954C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3" t="70404"/>
          <a:stretch/>
        </p:blipFill>
        <p:spPr bwMode="auto">
          <a:xfrm>
            <a:off x="4216132" y="3874556"/>
            <a:ext cx="1788711" cy="105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499A87-22AA-4574-AAED-0BAE4B512A45}"/>
              </a:ext>
            </a:extLst>
          </p:cNvPr>
          <p:cNvCxnSpPr>
            <a:cxnSpLocks/>
          </p:cNvCxnSpPr>
          <p:nvPr/>
        </p:nvCxnSpPr>
        <p:spPr>
          <a:xfrm>
            <a:off x="4549333" y="3642420"/>
            <a:ext cx="0" cy="343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6008353-EE79-4AD5-A5E9-E349F1F63076}"/>
              </a:ext>
            </a:extLst>
          </p:cNvPr>
          <p:cNvSpPr/>
          <p:nvPr/>
        </p:nvSpPr>
        <p:spPr>
          <a:xfrm>
            <a:off x="5682842" y="2699723"/>
            <a:ext cx="627017" cy="48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http:</a:t>
            </a:r>
          </a:p>
          <a:p>
            <a:pPr algn="ctr"/>
            <a:r>
              <a:rPr lang="en-GB" sz="1000" dirty="0"/>
              <a:t>APP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D555C-56ED-4062-B065-4B00CCF0AFBF}"/>
              </a:ext>
            </a:extLst>
          </p:cNvPr>
          <p:cNvSpPr txBox="1"/>
          <p:nvPr/>
        </p:nvSpPr>
        <p:spPr>
          <a:xfrm>
            <a:off x="5493430" y="1694702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Cloud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588429-C0AD-4B6E-9DBA-C75EDF2A7EAA}"/>
              </a:ext>
            </a:extLst>
          </p:cNvPr>
          <p:cNvSpPr txBox="1"/>
          <p:nvPr/>
        </p:nvSpPr>
        <p:spPr>
          <a:xfrm>
            <a:off x="5556973" y="2095212"/>
            <a:ext cx="8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Edge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A58148-2E40-4A86-8AF2-08E06C6930F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902274" y="1130843"/>
            <a:ext cx="966600" cy="14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0537A5-ABA7-493C-833F-1082437C822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790565" y="1694702"/>
            <a:ext cx="0" cy="68009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7E52FB-524E-41EA-9FC8-321CE264244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861944" y="2536433"/>
            <a:ext cx="502383" cy="276240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1">
            <a:extLst>
              <a:ext uri="{FF2B5EF4-FFF2-40B4-BE49-F238E27FC236}">
                <a16:creationId xmlns:a16="http://schemas.microsoft.com/office/drawing/2014/main" id="{5F2E7202-D55A-4DB4-B6A5-7F3E118CC9C8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>
            <a:off x="4216810" y="2512222"/>
            <a:ext cx="598202" cy="30045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41">
            <a:extLst>
              <a:ext uri="{FF2B5EF4-FFF2-40B4-BE49-F238E27FC236}">
                <a16:creationId xmlns:a16="http://schemas.microsoft.com/office/drawing/2014/main" id="{51588D2C-7EB1-4AB8-805A-8953D360C0A6}"/>
              </a:ext>
            </a:extLst>
          </p:cNvPr>
          <p:cNvCxnSpPr>
            <a:cxnSpLocks/>
            <a:endCxn id="19" idx="0"/>
          </p:cNvCxnSpPr>
          <p:nvPr/>
        </p:nvCxnSpPr>
        <p:spPr>
          <a:xfrm rot="5400000">
            <a:off x="3002851" y="3257277"/>
            <a:ext cx="220571" cy="1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41">
            <a:extLst>
              <a:ext uri="{FF2B5EF4-FFF2-40B4-BE49-F238E27FC236}">
                <a16:creationId xmlns:a16="http://schemas.microsoft.com/office/drawing/2014/main" id="{1EC1F3FD-4D25-4092-975B-298801591A5B}"/>
              </a:ext>
            </a:extLst>
          </p:cNvPr>
          <p:cNvCxnSpPr>
            <a:cxnSpLocks/>
          </p:cNvCxnSpPr>
          <p:nvPr/>
        </p:nvCxnSpPr>
        <p:spPr>
          <a:xfrm rot="5400000">
            <a:off x="4105847" y="3267623"/>
            <a:ext cx="220571" cy="1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F34FD4-3AAB-4AF8-BB6C-ED09AAAA6911}"/>
              </a:ext>
            </a:extLst>
          </p:cNvPr>
          <p:cNvCxnSpPr>
            <a:cxnSpLocks/>
            <a:stCxn id="27" idx="2"/>
            <a:endCxn id="21" idx="3"/>
          </p:cNvCxnSpPr>
          <p:nvPr/>
        </p:nvCxnSpPr>
        <p:spPr>
          <a:xfrm flipH="1">
            <a:off x="5241257" y="2941385"/>
            <a:ext cx="441585" cy="8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ACF3E6C-062C-4EF1-A7D3-C50C5241F9E2}"/>
              </a:ext>
            </a:extLst>
          </p:cNvPr>
          <p:cNvSpPr/>
          <p:nvPr/>
        </p:nvSpPr>
        <p:spPr>
          <a:xfrm>
            <a:off x="6517876" y="2007225"/>
            <a:ext cx="2442216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50" b="1" dirty="0" err="1">
                <a:cs typeface="Calibri" panose="020F0502020204030204" pitchFamily="34" charset="0"/>
              </a:rPr>
              <a:t>EdgeHub</a:t>
            </a:r>
            <a:r>
              <a:rPr lang="en-US" sz="1050" dirty="0">
                <a:cs typeface="Calibri" panose="020F0502020204030204" pitchFamily="34" charset="0"/>
              </a:rPr>
              <a:t>: a web socket client responsible for interacting with Cloud Service for the edge computing (like Edge Controller as in the KubeEdge Architecture). This includes syncing cloud-side resource updates to the edge, and reporting edge-side host and device status changes to the cloud.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070F06-2129-46FD-AC88-130BBC630E0D}"/>
              </a:ext>
            </a:extLst>
          </p:cNvPr>
          <p:cNvSpPr/>
          <p:nvPr/>
        </p:nvSpPr>
        <p:spPr>
          <a:xfrm>
            <a:off x="6517876" y="1948047"/>
            <a:ext cx="2442216" cy="15465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DeviceTwin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responsible for storing device status and syncing device status to the cloud. It also provides query interfaces for applications.</a:t>
            </a:r>
          </a:p>
          <a:p>
            <a:pPr algn="just"/>
            <a:r>
              <a:rPr lang="en-US" sz="105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MetaManager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message processor between edged and </a:t>
            </a:r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edgehub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is also responsible for storing/retrieving metadata to/from a lightweight database (SQLite).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34B7F9-D79F-4326-9EF6-8B64790BAE73}"/>
              </a:ext>
            </a:extLst>
          </p:cNvPr>
          <p:cNvSpPr/>
          <p:nvPr/>
        </p:nvSpPr>
        <p:spPr>
          <a:xfrm>
            <a:off x="6498454" y="1926433"/>
            <a:ext cx="2461638" cy="1708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EventBus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MQTT client to interact with MQTT servers (</a:t>
            </a:r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mosquitto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offering publish and subscribe capabilities to other components.</a:t>
            </a:r>
          </a:p>
          <a:p>
            <a:pPr algn="just"/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05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ServiceBus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 HTTP client to interact with HTTP servers (REST), offering HTTP client capabilities to components of cloud to reach HTTP servers running at edge.</a:t>
            </a:r>
          </a:p>
          <a:p>
            <a:pPr algn="just"/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2" descr="https://github.com/kubeedge/kubeedge/raw/master/docs/images/kubeedge_arch.png">
            <a:extLst>
              <a:ext uri="{FF2B5EF4-FFF2-40B4-BE49-F238E27FC236}">
                <a16:creationId xmlns:a16="http://schemas.microsoft.com/office/drawing/2014/main" id="{A28E246C-E25F-44F9-BA9E-6638378D2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04" r="39995"/>
          <a:stretch/>
        </p:blipFill>
        <p:spPr bwMode="auto">
          <a:xfrm>
            <a:off x="1617918" y="3877288"/>
            <a:ext cx="2636057" cy="105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A990D0-1797-4A84-B289-03F4DC9E5E0E}"/>
              </a:ext>
            </a:extLst>
          </p:cNvPr>
          <p:cNvCxnSpPr>
            <a:cxnSpLocks/>
          </p:cNvCxnSpPr>
          <p:nvPr/>
        </p:nvCxnSpPr>
        <p:spPr>
          <a:xfrm>
            <a:off x="3204673" y="3642420"/>
            <a:ext cx="0" cy="343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7A1465-5507-40C0-A17C-ADDE1A1612BD}"/>
              </a:ext>
            </a:extLst>
          </p:cNvPr>
          <p:cNvSpPr/>
          <p:nvPr/>
        </p:nvSpPr>
        <p:spPr>
          <a:xfrm>
            <a:off x="6517876" y="3856205"/>
            <a:ext cx="2461638" cy="577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Edged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 agent that runs on edge nodes and manages containerized applications.</a:t>
            </a:r>
          </a:p>
          <a:p>
            <a:pPr algn="just"/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6" grpId="0" animBg="1"/>
      <p:bldP spid="39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17" grpId="0" animBg="1"/>
      <p:bldP spid="18" grpId="0" animBg="1"/>
      <p:bldP spid="20" grpId="0" animBg="1"/>
      <p:bldP spid="21" grpId="0" animBg="1"/>
      <p:bldP spid="27" grpId="0" animBg="1"/>
      <p:bldP spid="29" grpId="0"/>
      <p:bldP spid="30" grpId="0"/>
      <p:bldP spid="68" grpId="0" animBg="1"/>
      <p:bldP spid="69" grpId="0" animBg="1"/>
      <p:bldP spid="70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67676" y="0"/>
            <a:ext cx="8484439" cy="552450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KubeEdge – use cases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AFF78-369A-49D9-AF74-C14BEE9A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95" y="143797"/>
            <a:ext cx="4155052" cy="2422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E5466-9ABC-486F-BA49-372F12D1A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59" y="2789594"/>
            <a:ext cx="4488841" cy="2353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465F5F-D0FB-4376-B5E4-47A1649F7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18" y="2667722"/>
            <a:ext cx="4343472" cy="2353905"/>
          </a:xfrm>
          <a:prstGeom prst="rect">
            <a:avLst/>
          </a:prstGeom>
        </p:spPr>
      </p:pic>
      <p:pic>
        <p:nvPicPr>
          <p:cNvPr id="1026" name="Picture 2" descr="Kubernetes on the edge: getting started with KubeEedge and Kubernetes for edge computing">
            <a:extLst>
              <a:ext uri="{FF2B5EF4-FFF2-40B4-BE49-F238E27FC236}">
                <a16:creationId xmlns:a16="http://schemas.microsoft.com/office/drawing/2014/main" id="{32B02CE2-3778-48CF-A114-ACC1D1BB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6" y="774854"/>
            <a:ext cx="3434015" cy="17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 b="1" dirty="0"/>
              <a:t>MQTT Data Aggregation and Collection at the Edge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2C9E7-B3AF-4DF3-A587-999F25AA3487}"/>
              </a:ext>
            </a:extLst>
          </p:cNvPr>
          <p:cNvSpPr/>
          <p:nvPr/>
        </p:nvSpPr>
        <p:spPr>
          <a:xfrm>
            <a:off x="508818" y="723480"/>
            <a:ext cx="71160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Deploy on the cluster a MQTT data aggregator (cloud), a data collector (edge) and client (check figure).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</a:t>
            </a:r>
            <a:r>
              <a:rPr lang="en-US" dirty="0" err="1"/>
              <a:t>ollow</a:t>
            </a:r>
            <a:r>
              <a:rPr lang="en-US" dirty="0"/>
              <a:t> the instructions in </a:t>
            </a:r>
            <a:r>
              <a:rPr lang="en-US" dirty="0">
                <a:solidFill>
                  <a:srgbClr val="009900"/>
                </a:solidFill>
                <a:hlinkClick r:id="rId3"/>
              </a:rPr>
              <a:t>hands-on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/>
              <a:t>to complete the deployment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9591B-8CE1-4854-9545-5299D8A7FC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02"/>
          <a:stretch/>
        </p:blipFill>
        <p:spPr>
          <a:xfrm>
            <a:off x="2147273" y="1495846"/>
            <a:ext cx="4200525" cy="27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>
</file>

<file path=ppt/theme/theme1.xml><?xml version="1.0" encoding="utf-8"?>
<a:theme xmlns:a="http://schemas.openxmlformats.org/drawingml/2006/main" name="Cover Page Image Horizontal Logo">
  <a:themeElements>
    <a:clrScheme name="Huawei 2019">
      <a:dk1>
        <a:srgbClr val="231815"/>
      </a:dk1>
      <a:lt1>
        <a:srgbClr val="FFFFFF"/>
      </a:lt1>
      <a:dk2>
        <a:srgbClr val="C7000B"/>
      </a:dk2>
      <a:lt2>
        <a:srgbClr val="DDDDDD"/>
      </a:lt2>
      <a:accent1>
        <a:srgbClr val="C40054"/>
      </a:accent1>
      <a:accent2>
        <a:srgbClr val="7F0001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D33941"/>
      </a:hlink>
      <a:folHlink>
        <a:srgbClr val="CB37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32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 VIG 2019[[fn=Huawei Visual Identity 2019]].potx" id="{2DB40976-733D-4BD9-93E3-2B43E6EE1685}" vid="{CA96EB48-CF0B-4C51-93FF-68FFA7179F4D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nd page">
  <a:themeElements>
    <a:clrScheme name="Huawei 2019">
      <a:dk1>
        <a:srgbClr val="231815"/>
      </a:dk1>
      <a:lt1>
        <a:srgbClr val="FFFFFF"/>
      </a:lt1>
      <a:dk2>
        <a:srgbClr val="C7000B"/>
      </a:dk2>
      <a:lt2>
        <a:srgbClr val="DDDDDD"/>
      </a:lt2>
      <a:accent1>
        <a:srgbClr val="C40054"/>
      </a:accent1>
      <a:accent2>
        <a:srgbClr val="7F0001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D33941"/>
      </a:hlink>
      <a:folHlink>
        <a:srgbClr val="CB377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48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 VIG 2019[[fn=Huawei Visual Identity 2019]].potx" id="{2DB40976-733D-4BD9-93E3-2B43E6EE1685}" vid="{FCB460E6-13E2-4639-9B04-98D673358408}"/>
    </a:ext>
  </a:extLst>
</a:theme>
</file>

<file path=ppt/theme/theme4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9EF9C519-0329-4EF9-B266-404C2A0B68C0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100293</TotalTime>
  <Words>512</Words>
  <Application>Microsoft Office PowerPoint</Application>
  <PresentationFormat>On-screen Show (16:9)</PresentationFormat>
  <Paragraphs>78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Microsoft YaHei</vt:lpstr>
      <vt:lpstr>MS PGothic</vt:lpstr>
      <vt:lpstr>黑体</vt:lpstr>
      <vt:lpstr>宋体</vt:lpstr>
      <vt:lpstr>华文细黑</vt:lpstr>
      <vt:lpstr>Arial</vt:lpstr>
      <vt:lpstr>Calibri</vt:lpstr>
      <vt:lpstr>FrutigerNext LT Light</vt:lpstr>
      <vt:lpstr>FrutigerNext LT Medium</vt:lpstr>
      <vt:lpstr>FrutigerNext LT Regular</vt:lpstr>
      <vt:lpstr>Wingdings</vt:lpstr>
      <vt:lpstr>Cover Page Image Horizontal Logo</vt:lpstr>
      <vt:lpstr>8_主题1</vt:lpstr>
      <vt:lpstr>End page</vt:lpstr>
      <vt:lpstr>9_主题1</vt:lpstr>
      <vt:lpstr>Chapter page</vt:lpstr>
      <vt:lpstr>KubeEdge - Introduction </vt:lpstr>
      <vt:lpstr>KubeEdge</vt:lpstr>
      <vt:lpstr>KubeEdge</vt:lpstr>
      <vt:lpstr>KubeEdge</vt:lpstr>
      <vt:lpstr>KubeEdge</vt:lpstr>
      <vt:lpstr>KubeEdge – use cases</vt:lpstr>
      <vt:lpstr>MQTT Data Aggregation and Collection at the 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iForesight 2.0 (Butterfly 3) PDCP Progress Report</dc:title>
  <dc:creator>Jorge.Cardoso@huawei.com</dc:creator>
  <cp:lastModifiedBy>Karthee Sivalingam</cp:lastModifiedBy>
  <cp:revision>14751</cp:revision>
  <cp:lastPrinted>2019-07-22T07:17:12Z</cp:lastPrinted>
  <dcterms:created xsi:type="dcterms:W3CDTF">2010-09-30T06:00:50Z</dcterms:created>
  <dcterms:modified xsi:type="dcterms:W3CDTF">2024-04-30T11:10:21Z</dcterms:modified>
  <cp:category>Planning Document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(11)ZlCLfUlflytUj17RQQZRXLzkAyj8d4dd7sbN6B0uw/vbNTmRiv7gWvM+/ic1q2QjwtryS+8M_x000d_ j1t+aPl7Rb4R1wzxgc9ITxcZSq5/RGAJxBtqtFQ/rN9+ARIdPnIIbIJqS5y5i8OL0k5Tw1RU_x000d_ pWZkdAlum9Uzl21LbkuzPJmnEcPlrYIRzIwPKOZkAiDGD1EbOWtGVAGb2A4BajwCbuLFFDOR_x000d_ 8Yb1BpuRP4Op6w3GYQ</vt:lpwstr>
  </property>
  <property fmtid="{D5CDD505-2E9C-101B-9397-08002B2CF9AE}" pid="3" name="_ms_pID_7253431">
    <vt:lpwstr>pM1QnaCtXlGNFmM9U8KAAf8bfpQBam4468ZqafslFEhweqX4RTa3X6_x000d_ IyeZJUnzYMWivQ4u6kbrOISJZutjDoKgplR3nWlyoZ1TYx+B2xb7aktFVm1/GGkGMwZ48Wmd_x000d_ Z1YSZm6MQqxGfrbJmPw7UAulfdT8OBeO9ckeQAczvSr30AmLZYppMcBni1grYReDVcULUCzn_x000d_ cGsa79qNu6YV4yKJZT65HX9RhopqMl/zR5ni</vt:lpwstr>
  </property>
  <property fmtid="{D5CDD505-2E9C-101B-9397-08002B2CF9AE}" pid="4" name="_ms_pID_7253432">
    <vt:lpwstr>vM0FGB1vIkwY1vzq85Yf77dJ6UeMfO+mnl11_x000d_ vV2RWKr9YTzpapx6WnzBo0C0ZKAxHdwimb7XW25Fsh/Wkc6apq9tAS+4RGQp2zTgpw3cEN8l_x000d_ X5D8JoYcbaUalELpJv9nz2TKI46EFHwt+JL9+fu8ioA4Mf4RE5RXbCB/jJjqnlK/Aa0OZZws_x000d_ xNFYNx3z0W9IbfX+ZHEFvtXM70/qDjHZ5epYRUTPv+/wfKfH4AMHSa</vt:lpwstr>
  </property>
  <property fmtid="{D5CDD505-2E9C-101B-9397-08002B2CF9AE}" pid="5" name="_ms_pID_7253433">
    <vt:lpwstr>ACmLAZ5t7OeDbdmYq+_x000d_ uONIEktjYj/DN5cw+o5hTVuTkm48xd3ADBmwZeOl0JlhM6pamVybrfjHgRt1yJ6/nfFMgQSE_x000d_ QIhHvaq0hSTD73JkzpbDXMpiki3nfzc5k5A5WG8ZYPJ5W9lVfRZkEnYxoJz8TuPHGK8CCbYS_x000d_ Rg7AcTcaaO8DLtzkv0IfGK93NF1P9qCJJjxuy9G6i3DXobBNN8Pt2lBQqo+WiYe5SG3geTZ5</vt:lpwstr>
  </property>
  <property fmtid="{D5CDD505-2E9C-101B-9397-08002B2CF9AE}" pid="6" name="_ms_pID_725343_00">
    <vt:lpwstr>_ms_pID_725343</vt:lpwstr>
  </property>
  <property fmtid="{D5CDD505-2E9C-101B-9397-08002B2CF9AE}" pid="7" name="_ms_pID_7253431_00">
    <vt:lpwstr>_ms_pID_7253431</vt:lpwstr>
  </property>
  <property fmtid="{D5CDD505-2E9C-101B-9397-08002B2CF9AE}" pid="8" name="_ms_pID_7253432_00">
    <vt:lpwstr>_ms_pID_7253432</vt:lpwstr>
  </property>
  <property fmtid="{D5CDD505-2E9C-101B-9397-08002B2CF9AE}" pid="9" name="_ms_pID_7253433_00">
    <vt:lpwstr>_ms_pID_7253433</vt:lpwstr>
  </property>
  <property fmtid="{D5CDD505-2E9C-101B-9397-08002B2CF9AE}" pid="10" name="_ms_pID_7253434">
    <vt:lpwstr>_x000d_ I+Ww23kWkCIzYWLZMnH2tVFL+ohssTlAp8dXe4sATBzy7MhzATE/ncLh+5qnnFa75sdRsjnd_x000d_ 925Ac2KU5pgM65XtQibidDNlLjtwUAZkn4zbZU/9e9e6LwJv+FBJSUrcuQjWD5L2O+THcJxf_x000d_ cKVyTK6wo1GrepFFEiETKu50PVkPgPFozeDJZdKDAnCSEebvMTtv7Xv/8z/jai7VDaCT6oER_x000d_ H8K+rVXYq9W4LqCZ</vt:lpwstr>
  </property>
  <property fmtid="{D5CDD505-2E9C-101B-9397-08002B2CF9AE}" pid="11" name="_ms_pID_7253435">
    <vt:lpwstr>vIAuzwuhdrxRWCm5htmLTL+ybsvdOxYxiIf3pFx33kP7Jpej+yY3oZso_x000d_ +PvADbjEWGodIf0v3iynjp8FSNZSuOSXzehu7BQxTEzm+PVeYOB2/0If8Dhzlq3CyulSnnV6_x000d_ 9oP9uvTmL+buWYDL9jDsZyLic0SFK+r3oKR7VeTGY0zEY4Ked08VPxgu2dv2yD2w+6Gb/J3b_x000d_ w8IElbGiWcY71JKHvYDC619NuYsl0jsdPk</vt:lpwstr>
  </property>
  <property fmtid="{D5CDD505-2E9C-101B-9397-08002B2CF9AE}" pid="12" name="_ms_pID_7253436">
    <vt:lpwstr>36gzHzObx0TzOneuSPbYBdWrWOnmpO5NYZBflW_x000d_ i57wAX3gI2qjywTWJfAc/X/Hikcuyyq1Zly1KdS9h9DHDUO2tALICPQRvIXiveJocjLUDvH/_x000d_ sEQERODGSFp62V8goczD0v6AOYH97GAFJHQwc1tNuExPkSlZXjcAaB6FlrOO1nU0nIMz5k9D_x000d_ aPeM8N1CpKnrWBP5vS07HBBnjjUjF36WzoRJlXaTQJlEGwhUBf2H</vt:lpwstr>
  </property>
  <property fmtid="{D5CDD505-2E9C-101B-9397-08002B2CF9AE}" pid="13" name="_ms_pID_7253437">
    <vt:lpwstr>E+DGLUgoWcMFAXVnRilE_x000d_ 7PQvswSa2tudheBlJjBj3xqRaO0ZnWUq5sHliqA7NkSfRfyFt+2aj1ySktHZPRS601KeJWM9_x000d_ e4L3JqFWgqO9lIsNpRgUZ587jQROl4FqaUS3AqhsIt99V/r/PFdGpk1uEv7yAxfqCUMy69+4_x000d_ fZyUGRlpxr1XPsxnOty8qEpoPrhZZ6OWGE7oFT2Vp0QLxUmvU7eAFwDrCfdQKpgaI0z8mN</vt:lpwstr>
  </property>
  <property fmtid="{D5CDD505-2E9C-101B-9397-08002B2CF9AE}" pid="14" name="_ms_pID_7253438">
    <vt:lpwstr>em_x000d_ 2gqNcwhmgI631ck9M3j7Cz+0J4zGTqQKuugYE71p2R6GIfAXgwsaQPjGKvgqeIrf3xRj7j5k_x000d_ hEKhxZliNnPBXAtRqvQTFH/l//lkzSDD4oDILWXS0LfMBEE9SFM4rtURDoToxpXYIhVq/2D9_x000d_ sQsGCrr2mupBxKr2NmDOeuKxl/mE6+ImSusxE4KmIqcwUy6/KR/h+IO8ZM7aNdieSzaDsdSk_x000d_ aEs6JjmHSI9c5Q</vt:lpwstr>
  </property>
  <property fmtid="{D5CDD505-2E9C-101B-9397-08002B2CF9AE}" pid="15" name="_ms_pID_7253439">
    <vt:lpwstr>xLtk8l3RVWpLmtKoFezXnNRZXEaI3LnCtlCDBhqmDfdXzl87Uab30mkYMj_x000d_ nvB9to4R9RXNBB/MmPpSqJWzcJDXauW53rfPAVcJgTejzVPSSJw5QQ0h9bf9xo2jl/JSEu94_x000d_ 6833zToTOpEdN8e+AkdbTPugG0rb/Noaw+eIinNTcIlp3ukd8YR8x2ipJQDSYU0OLaYMRL1G_x000d_ oLmy7oRPnDFynq+wvQaUrlWZ0EdoCIYZ</vt:lpwstr>
  </property>
  <property fmtid="{D5CDD505-2E9C-101B-9397-08002B2CF9AE}" pid="16" name="_ms_pID_72534310">
    <vt:lpwstr>p3swbOLU66GqbMPo0Xpr8ma8tEv2cw6iwoC95835_x000d_ dwHmBlGXZ1Q/Jp1iVyCj2h+LviitnKaSrjU=</vt:lpwstr>
  </property>
  <property fmtid="{D5CDD505-2E9C-101B-9397-08002B2CF9AE}" pid="17" name="_new_ms_pID_72543">
    <vt:lpwstr>(3)E4OAR4OVhRN0QBStiWPQ7f7kOC5dKGtRHVTYh+kQfdrg9pzSJYPggYEGMZTtXyJVX0VIeLbd_x000d_
a/v4+dvw7Ub9uRb/7Yl5zSEZjJDBLVDOJ+UoOPY6dg74HFKss9I8KJA3svz7MGTTUKrYGg0p_x000d_
BXkGe00Qyc0Jmu+B5vIwZwyQxkzd3yxCiJmwxspnMRVXq4DgR9sjVDjKKNoBZikOftvFRuAt_x000d_
wgXxhH4hZxmmROBFQz</vt:lpwstr>
  </property>
  <property fmtid="{D5CDD505-2E9C-101B-9397-08002B2CF9AE}" pid="18" name="_new_ms_pID_725431">
    <vt:lpwstr>mf3TuLZIqRKg2HDidOm1RE1HflugQsIsIZU3vGeuLVQAJMyNmW5T0g_x000d_
/lg3zSRD5qqPUqotmk1saNR54PrWKdOxoiH/y6NziN0eOoPfXIAKZ+EpN6TW1PYWzRQc/+Le_x000d_
cjYzRP0e8m4eyk2zbg5Qo6b+8+E6V27MUXt9UBVm4rDCO4ycVX2KzBOF/TkHABdKi94aTgKL_x000d_
5hMSfsc9+BJ9OMZr8Me2ZwkdBBBRdO0bke4v</vt:lpwstr>
  </property>
  <property fmtid="{D5CDD505-2E9C-101B-9397-08002B2CF9AE}" pid="19" name="_new_ms_pID_725432">
    <vt:lpwstr>vbVsiN9KlC4Je59Il9T6neK6EM8lc77XD9D1_x000d_
pXzTdxaAWUtuJxr9gFHD1PyeQzcyjdrbSDCJkQ7jQyYlTorrXN0IT9Qc39p8SrABXHKiAXDX_x000d_
</vt:lpwstr>
  </property>
  <property fmtid="{D5CDD505-2E9C-101B-9397-08002B2CF9AE}" pid="20" name="_readonly">
    <vt:lpwstr/>
  </property>
  <property fmtid="{D5CDD505-2E9C-101B-9397-08002B2CF9AE}" pid="21" name="_change">
    <vt:lpwstr/>
  </property>
  <property fmtid="{D5CDD505-2E9C-101B-9397-08002B2CF9AE}" pid="22" name="_full-control">
    <vt:lpwstr/>
  </property>
  <property fmtid="{D5CDD505-2E9C-101B-9397-08002B2CF9AE}" pid="23" name="sflag">
    <vt:lpwstr>1665732568</vt:lpwstr>
  </property>
  <property fmtid="{D5CDD505-2E9C-101B-9397-08002B2CF9AE}" pid="24" name="_2015_ms_pID_725343">
    <vt:lpwstr>(2)6C4oDLtv8Rbp22l8Mi7KZsFbF0LAfIhZcSuKANiei5RxerTWyZaqVpq2cOcKo03hc6/aXhQk
zxBa4DQAbAsl47TPgXF09FguLAFnGAd4I01uHVb3zcuTMv5Vj4wwJhI8ere8jtHWk7g1OfAo
jR7fr9ZH45L2jYOjmzvmlvLzxKPiZg1sp8u3o78lCfQQqH6e2IksBxxUKrdxVz8BvLwMYvKm
JGapAM0SyZeSttdI78</vt:lpwstr>
  </property>
  <property fmtid="{D5CDD505-2E9C-101B-9397-08002B2CF9AE}" pid="25" name="_2015_ms_pID_7253431">
    <vt:lpwstr>Zp01UNV52zTeN+Lxb51GOX+FXNiz46tv/oDSXYl7oES0zYXejGGDHl
89rXmq2uKZzCpVSLIHJV34sukEE++lAO30b2Awk2QHhIyihC6YU9vty+1WDfGTpgQ1YbcnMD
8RX1xASL53PDHFnBfMMpTQK9BcO/OW7eSyf1Ni9ymvJCX3ICMHQlNu9Zo37WtZL9vBJ+XA3d
gMQA6OLLadExa42K</vt:lpwstr>
  </property>
</Properties>
</file>