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393" r:id="rId4"/>
    <p:sldId id="432" r:id="rId5"/>
    <p:sldId id="423" r:id="rId6"/>
    <p:sldId id="425" r:id="rId7"/>
    <p:sldId id="426" r:id="rId8"/>
    <p:sldId id="427" r:id="rId9"/>
    <p:sldId id="428" r:id="rId10"/>
    <p:sldId id="431" r:id="rId11"/>
    <p:sldId id="429" r:id="rId12"/>
    <p:sldId id="394" r:id="rId13"/>
    <p:sldId id="433" r:id="rId14"/>
    <p:sldId id="395" r:id="rId15"/>
    <p:sldId id="434" r:id="rId16"/>
    <p:sldId id="330" r:id="rId17"/>
    <p:sldId id="435" r:id="rId18"/>
    <p:sldId id="385" r:id="rId19"/>
    <p:sldId id="406" r:id="rId20"/>
    <p:sldId id="452" r:id="rId21"/>
    <p:sldId id="415" r:id="rId22"/>
    <p:sldId id="416" r:id="rId23"/>
    <p:sldId id="417" r:id="rId24"/>
    <p:sldId id="436" r:id="rId25"/>
    <p:sldId id="418" r:id="rId26"/>
    <p:sldId id="414" r:id="rId27"/>
    <p:sldId id="413" r:id="rId28"/>
    <p:sldId id="437" r:id="rId29"/>
    <p:sldId id="440" r:id="rId30"/>
    <p:sldId id="439" r:id="rId31"/>
    <p:sldId id="441" r:id="rId32"/>
    <p:sldId id="444" r:id="rId33"/>
    <p:sldId id="442" r:id="rId34"/>
    <p:sldId id="445" r:id="rId35"/>
    <p:sldId id="443" r:id="rId36"/>
    <p:sldId id="446" r:id="rId37"/>
    <p:sldId id="396" r:id="rId38"/>
    <p:sldId id="438" r:id="rId39"/>
    <p:sldId id="386" r:id="rId40"/>
    <p:sldId id="397" r:id="rId41"/>
    <p:sldId id="403" r:id="rId42"/>
    <p:sldId id="402" r:id="rId43"/>
    <p:sldId id="398" r:id="rId44"/>
    <p:sldId id="400" r:id="rId45"/>
    <p:sldId id="401" r:id="rId46"/>
    <p:sldId id="399" r:id="rId47"/>
    <p:sldId id="407" r:id="rId48"/>
    <p:sldId id="408" r:id="rId49"/>
    <p:sldId id="450" r:id="rId50"/>
    <p:sldId id="410" r:id="rId51"/>
    <p:sldId id="447" r:id="rId52"/>
    <p:sldId id="420" r:id="rId53"/>
    <p:sldId id="448" r:id="rId54"/>
    <p:sldId id="411" r:id="rId55"/>
    <p:sldId id="451" r:id="rId56"/>
    <p:sldId id="449" r:id="rId57"/>
    <p:sldId id="421" r:id="rId58"/>
    <p:sldId id="453" r:id="rId59"/>
    <p:sldId id="324" r:id="rId60"/>
    <p:sldId id="353" r:id="rId6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FD00"/>
    <a:srgbClr val="9CCFFF"/>
    <a:srgbClr val="FFFFCE"/>
    <a:srgbClr val="9C0031"/>
    <a:srgbClr val="FF3300"/>
    <a:srgbClr val="7BE9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90" autoAdjust="0"/>
  </p:normalViewPr>
  <p:slideViewPr>
    <p:cSldViewPr>
      <p:cViewPr varScale="1">
        <p:scale>
          <a:sx n="105" d="100"/>
          <a:sy n="105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A549870-A6BC-43E4-9F04-8B0A48834D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A3D7E-640F-47A1-8E3A-AB8F1FAD02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B07B3-C4C7-41B4-B1BA-376C0DB6AF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2E682-4966-427E-8D3C-1B4393802F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B463B-40F7-42E7-B457-D4623DF4CD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1723D-1111-430D-8E10-3B54CDE01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50B1C-BEC2-41F7-A4BB-23A751A50F4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83254-3BF7-439C-99AF-228508E0E8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03D-2AEE-436C-9DAF-E641FB68AD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D65AF-47B4-4B14-BE3A-1E1326FB7A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5A575-8F51-4F24-8FDC-B291948D25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C8BA-9EB8-487F-B3DD-B69D971102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BAC0318-FCBB-4E1D-B593-B40E2296B3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zos/v1r12/index.jsp?topic=%2Fcom.ibm.zos.r12.halu101%2Ficmp.htm" TargetMode="External"/><Relationship Id="rId2" Type="http://schemas.openxmlformats.org/officeDocument/2006/relationships/hyperlink" Target="https://www.frozentux.net/iptables-tutorial/iptables-tutorial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r8idea.info/os/tutorials/security/iptables8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gr8idea.info/os/tutorials/security/iptables5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zentux.net/iptables-tutorial/cn/iptables-tutorial-cn-1.1.19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archlinux.org/index.php/Ipse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云计算下的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iptables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规则介绍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4500570"/>
            <a:ext cx="6400800" cy="1752600"/>
          </a:xfrm>
        </p:spPr>
        <p:txBody>
          <a:bodyPr/>
          <a:lstStyle/>
          <a:p>
            <a:r>
              <a:rPr lang="zh-CN" altLang="en-US" sz="2400" dirty="0" smtClean="0">
                <a:latin typeface="宋体" pitchFamily="2" charset="-122"/>
              </a:rPr>
              <a:t>孙自翔 </a:t>
            </a:r>
            <a:r>
              <a:rPr lang="en-US" altLang="zh-CN" sz="2400" dirty="0" smtClean="0">
                <a:latin typeface="宋体" pitchFamily="2" charset="-122"/>
              </a:rPr>
              <a:t>2014.04</a:t>
            </a:r>
            <a:endParaRPr lang="en-US" altLang="zh-CN" sz="2400" dirty="0">
              <a:latin typeface="宋体" pitchFamily="2" charset="-122"/>
            </a:endParaRPr>
          </a:p>
        </p:txBody>
      </p:sp>
      <p:pic>
        <p:nvPicPr>
          <p:cNvPr id="5" name="图片 4" descr="netease_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3286124"/>
            <a:ext cx="1514475" cy="9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路由问题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网关式防火墙 涉及路由问题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透明式防火墙 网桥设备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透明防火墙</a:t>
            </a:r>
            <a:endParaRPr lang="zh-CN" altLang="en-US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525" y="1652588"/>
            <a:ext cx="53149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23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防火墙类型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3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各种数据包</a:t>
              </a:r>
              <a:endPara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46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表，链，目标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68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数据包链的走向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56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NAT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15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target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763688" y="5733256"/>
            <a:ext cx="4768986" cy="603250"/>
            <a:chOff x="1152" y="1702"/>
            <a:chExt cx="2983" cy="380"/>
          </a:xfrm>
        </p:grpSpPr>
        <p:grpSp>
          <p:nvGrpSpPr>
            <p:cNvPr id="17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5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云计算下的</a:t>
              </a: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规则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防火墙的判断依据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各层数据包包头内的信息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链路层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网络层</a:t>
            </a:r>
            <a:r>
              <a:rPr lang="en-US" altLang="zh-CN" dirty="0" smtClean="0"/>
              <a:t>/</a:t>
            </a:r>
            <a:r>
              <a:rPr lang="zh-CN" altLang="en-US" dirty="0" smtClean="0"/>
              <a:t>传输层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数据包所承载的数据内容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连接状态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IP header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http://en.wikipedia.org/wiki/IPv4_header#Header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5" y="1556792"/>
            <a:ext cx="9113855" cy="448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IP header</a:t>
            </a:r>
            <a:endParaRPr lang="zh-CN" altLang="en-US" sz="3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89820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TCP header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4438"/>
            <a:ext cx="9014041" cy="502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TCP header</a:t>
            </a:r>
            <a:endParaRPr lang="zh-CN" altLang="en-US" sz="32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52987"/>
            <a:ext cx="8229600" cy="202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UDP header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28800"/>
            <a:ext cx="9143999" cy="319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ICMP 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86025"/>
            <a:ext cx="8627539" cy="303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3111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3112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23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防火墙类型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3120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312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3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各种数据包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312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312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46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表，链，目标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5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36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68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数据包链的走向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44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56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NAT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52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target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1763688" y="5733256"/>
            <a:ext cx="4768986" cy="603250"/>
            <a:chOff x="1152" y="1702"/>
            <a:chExt cx="2983" cy="380"/>
          </a:xfrm>
        </p:grpSpPr>
        <p:grpSp>
          <p:nvGrpSpPr>
            <p:cNvPr id="60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5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云计算下的</a:t>
              </a: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规则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</a:t>
            </a:r>
            <a:r>
              <a:rPr lang="en-US" altLang="zh-CN" sz="3200" dirty="0" smtClean="0"/>
              <a:t>ype &amp; code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www.frozentux.net/iptables-tutorial/iptables-tutorial.html#ICMPTYPES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3"/>
              </a:rPr>
              <a:t>http://pic.dhe.ibm.com/infocenter/zos/v1r12/index.jsp?topic=%</a:t>
            </a:r>
            <a:r>
              <a:rPr lang="en-US" altLang="zh-CN" dirty="0" smtClean="0">
                <a:hlinkClick r:id="rId3"/>
              </a:rPr>
              <a:t>2Fcom.ibm.zos.r12.halu101%2Ficmp.htm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23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防火墙类型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3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各种数据包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46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表，链，目标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68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数据包链的走向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56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NAT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15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target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763688" y="5733256"/>
            <a:ext cx="4768986" cy="603250"/>
            <a:chOff x="1152" y="1702"/>
            <a:chExt cx="2983" cy="380"/>
          </a:xfrm>
        </p:grpSpPr>
        <p:grpSp>
          <p:nvGrpSpPr>
            <p:cNvPr id="17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5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云计算下的</a:t>
              </a: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规则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表、链、目标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/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(table)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filter(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mangle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raw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链</a:t>
            </a:r>
            <a:r>
              <a:rPr lang="en-US" altLang="zh-CN" dirty="0" smtClean="0"/>
              <a:t>(chain)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内置链、自定义链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target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新建</a:t>
            </a:r>
            <a:r>
              <a:rPr lang="en-US" altLang="zh-CN" sz="3200" dirty="0" smtClean="0"/>
              <a:t>chain</a:t>
            </a:r>
            <a:endParaRPr lang="zh-CN" altLang="en-US" sz="32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74215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新建</a:t>
            </a:r>
            <a:r>
              <a:rPr lang="en-US" altLang="zh-CN" sz="3200" dirty="0" smtClean="0"/>
              <a:t>chain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http://gr8idea.info/os/tutorials/security/iptables8.html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result_new_chain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LOG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hlinkClick r:id="rId2"/>
              </a:rPr>
              <a:t>http://gr8idea.info/os/tutorials/security/iptables5.html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result_log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23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防火墙类型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3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各种数据包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46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表，链，目标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68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数据包链的走向</a:t>
              </a:r>
              <a:endPara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56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NAT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15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target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763688" y="5733256"/>
            <a:ext cx="4768986" cy="603250"/>
            <a:chOff x="1152" y="1702"/>
            <a:chExt cx="2983" cy="380"/>
          </a:xfrm>
        </p:grpSpPr>
        <p:grpSp>
          <p:nvGrpSpPr>
            <p:cNvPr id="17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5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云计算下的</a:t>
              </a: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规则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规则链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http://en.wikipedia.org/wiki/IPv4_header#Header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8937098" cy="520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Filter</a:t>
            </a:r>
            <a:r>
              <a:rPr lang="zh-CN" altLang="en-US" sz="3200" dirty="0" smtClean="0"/>
              <a:t>机制</a:t>
            </a:r>
            <a:endParaRPr lang="zh-CN" altLang="en-US" sz="32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2" y="2233612"/>
            <a:ext cx="61817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NAT</a:t>
            </a:r>
            <a:r>
              <a:rPr lang="zh-CN" altLang="en-US" sz="3200" dirty="0" smtClean="0"/>
              <a:t>机制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2066925"/>
            <a:ext cx="56483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23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防火墙类型</a:t>
              </a:r>
              <a:endPara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3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各种数据包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46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表，链，目标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68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数据包链的走向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56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NAT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15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target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763688" y="5733256"/>
            <a:ext cx="4768986" cy="603250"/>
            <a:chOff x="1152" y="1702"/>
            <a:chExt cx="2983" cy="380"/>
          </a:xfrm>
        </p:grpSpPr>
        <p:grpSp>
          <p:nvGrpSpPr>
            <p:cNvPr id="17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5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云计算下的</a:t>
              </a: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规则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Mangle</a:t>
            </a:r>
            <a:r>
              <a:rPr lang="zh-CN" altLang="en-US" sz="3200" dirty="0" smtClean="0"/>
              <a:t>机制</a:t>
            </a:r>
            <a:endParaRPr lang="zh-CN" altLang="en-US" sz="32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386012"/>
            <a:ext cx="5848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INPUT</a:t>
            </a:r>
            <a:r>
              <a:rPr lang="zh-CN" altLang="en-US" sz="3200" dirty="0" smtClean="0"/>
              <a:t>数据包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r>
              <a:rPr lang="en-US" altLang="zh-CN" dirty="0" err="1" smtClean="0"/>
              <a:t>result_path</a:t>
            </a:r>
            <a:r>
              <a:rPr lang="en-US" altLang="zh-CN" dirty="0" smtClean="0"/>
              <a:t>/rc.test-iptables-input.sh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规则链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http://en.wikipedia.org/wiki/IPv4_header#Header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8937098" cy="520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OUTPUT</a:t>
            </a:r>
            <a:r>
              <a:rPr lang="zh-CN" altLang="en-US" sz="3200" dirty="0" smtClean="0"/>
              <a:t>数据包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r>
              <a:rPr lang="en-US" altLang="zh-CN" dirty="0" err="1" smtClean="0"/>
              <a:t>result_path</a:t>
            </a:r>
            <a:r>
              <a:rPr lang="en-US" altLang="zh-CN" dirty="0" smtClean="0"/>
              <a:t>/rc.test-iptables-output.sh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规则链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http://en.wikipedia.org/wiki/IPv4_header#Header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8937098" cy="520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FORWARD</a:t>
            </a:r>
            <a:r>
              <a:rPr lang="zh-CN" altLang="en-US" sz="3200" dirty="0" smtClean="0"/>
              <a:t>数据包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r>
              <a:rPr lang="en-US" altLang="zh-CN" dirty="0" err="1" smtClean="0"/>
              <a:t>result_path</a:t>
            </a:r>
            <a:r>
              <a:rPr lang="en-US" altLang="zh-CN" dirty="0" smtClean="0"/>
              <a:t>/rc.test-iptables-forward.sh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规则链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http://en.wikipedia.org/wiki/IPv4_header#Header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8937098" cy="520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23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防火墙类型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3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各种数据包</a:t>
              </a:r>
              <a:endParaRPr kumimoji="1"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46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表，链，目标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68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数据包链的走向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56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NAT</a:t>
              </a:r>
              <a:endParaRPr kumimoji="1"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15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target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763688" y="5733256"/>
            <a:ext cx="4768986" cy="603250"/>
            <a:chOff x="1152" y="1702"/>
            <a:chExt cx="2983" cy="380"/>
          </a:xfrm>
        </p:grpSpPr>
        <p:grpSp>
          <p:nvGrpSpPr>
            <p:cNvPr id="17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5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云计算下的</a:t>
              </a: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规则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NAT</a:t>
            </a:r>
            <a:r>
              <a:rPr lang="zh-CN" altLang="en-US" sz="3200" dirty="0" smtClean="0"/>
              <a:t>机制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2066925"/>
            <a:ext cx="56483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SNAT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r>
              <a:rPr lang="zh-CN" altLang="en-US" dirty="0" smtClean="0"/>
              <a:t>实例演示 </a:t>
            </a:r>
            <a:r>
              <a:rPr lang="en-US" altLang="zh-CN" dirty="0" err="1" smtClean="0"/>
              <a:t>result_snat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单机防火墙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4831"/>
            <a:ext cx="51244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DNAT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如果一个包被匹配了，那么和它 属于同一个流的所有的包都会被自动转换，然后就可以被路由到正确的主机或网络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只能用在</a:t>
            </a:r>
            <a:r>
              <a:rPr lang="en-US" altLang="zh-CN" dirty="0" err="1" smtClean="0"/>
              <a:t>nat</a:t>
            </a:r>
            <a:r>
              <a:rPr lang="zh-CN" altLang="en-US" dirty="0" smtClean="0"/>
              <a:t>表的</a:t>
            </a:r>
            <a:r>
              <a:rPr lang="en-US" altLang="zh-CN" dirty="0" smtClean="0"/>
              <a:t>PREROUTING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链中，或者是被这两条链调用的链里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实例演示：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result_dnat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DNAT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所有从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来的、被</a:t>
            </a:r>
            <a:r>
              <a:rPr lang="en-US" altLang="zh-CN" dirty="0" smtClean="0"/>
              <a:t>DNAT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防火墙自身访问（外网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DNAT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同一个网络节点访问服务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外网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>
                <a:hlinkClick r:id="rId2"/>
              </a:rPr>
              <a:t>https://www.frozentux.net/iptables-tutorial/cn/iptables-tutorial-cn-1.1.19.html#DNATTARGET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NAPT</a:t>
            </a:r>
            <a:endParaRPr lang="zh-CN" altLang="en-US" sz="3200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208912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NAPT</a:t>
            </a:r>
            <a:endParaRPr lang="zh-CN" altLang="en-US" sz="32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r>
              <a:rPr lang="zh-CN" altLang="en-US" dirty="0" smtClean="0"/>
              <a:t>实例演示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result_napt</a:t>
            </a:r>
            <a:r>
              <a:rPr lang="en-US" altLang="zh-CN" dirty="0" smtClean="0"/>
              <a:t>/rc.test-iptables-napt.sh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NAPT</a:t>
            </a:r>
            <a:endParaRPr lang="zh-CN" altLang="en-US" sz="32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 改变了目的地址和端口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同样需要添加规则，使得可以从防火墙本身和内网访问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如果从服务器主动访问外网，同样需要添加</a:t>
            </a:r>
            <a:r>
              <a:rPr lang="en-US" altLang="zh-CN" dirty="0" err="1" smtClean="0"/>
              <a:t>snat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REDIRECT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透明代理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PREROUTING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链和被它们调用的自定义链里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直接改变数据包内容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本地生成的包都会被映射到</a:t>
            </a:r>
            <a:r>
              <a:rPr lang="en-US" altLang="zh-CN" dirty="0" smtClean="0"/>
              <a:t>127.0.0.1(output)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实例演示：</a:t>
            </a:r>
            <a:r>
              <a:rPr lang="en-US" altLang="zh-CN" dirty="0" err="1" smtClean="0"/>
              <a:t>result_redirct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23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防火墙类型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3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各种数据包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46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表，链，目标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68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数据包链的走向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56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NAT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15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r>
                <a:rPr kumimoji="1" lang="en-US" altLang="zh-CN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target</a:t>
              </a:r>
              <a:endPara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763688" y="5733256"/>
            <a:ext cx="4768986" cy="603250"/>
            <a:chOff x="1152" y="1702"/>
            <a:chExt cx="2983" cy="380"/>
          </a:xfrm>
        </p:grpSpPr>
        <p:grpSp>
          <p:nvGrpSpPr>
            <p:cNvPr id="17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5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云计算下的</a:t>
              </a: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规则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Mangle</a:t>
            </a:r>
            <a:r>
              <a:rPr lang="zh-CN" altLang="en-US" sz="3200" dirty="0" smtClean="0"/>
              <a:t>机制</a:t>
            </a:r>
            <a:endParaRPr lang="zh-CN" altLang="en-US" sz="32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386012"/>
            <a:ext cx="5848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DSCP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抓包查看</a:t>
            </a:r>
            <a:r>
              <a:rPr lang="en-US" altLang="zh-CN" dirty="0" smtClean="0"/>
              <a:t>DSCP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修改数据包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再次查看数据包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位为</a:t>
            </a:r>
            <a:r>
              <a:rPr lang="en-US" altLang="zh-CN" dirty="0" err="1" smtClean="0"/>
              <a:t>dscp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# 45ac</a:t>
            </a:r>
          </a:p>
          <a:p>
            <a:pPr lvl="1">
              <a:buNone/>
            </a:pPr>
            <a:r>
              <a:rPr lang="en-US" altLang="zh-CN" dirty="0" smtClean="0"/>
              <a:t># 10101100 = (ac)</a:t>
            </a:r>
            <a:r>
              <a:rPr lang="en-US" altLang="zh-CN" baseline="-25000" dirty="0" smtClean="0"/>
              <a:t>16</a:t>
            </a:r>
          </a:p>
          <a:p>
            <a:pPr lvl="1">
              <a:buNone/>
            </a:pPr>
            <a:r>
              <a:rPr lang="en-US" altLang="zh-CN" dirty="0" smtClean="0"/>
              <a:t># 101011   = (43)</a:t>
            </a:r>
            <a:r>
              <a:rPr lang="en-US" altLang="zh-CN" baseline="-25000" dirty="0" smtClean="0"/>
              <a:t>10</a:t>
            </a:r>
          </a:p>
          <a:p>
            <a:pPr lvl="1">
              <a:buNone/>
            </a:pPr>
            <a:r>
              <a:rPr lang="en-US" altLang="zh-CN" baseline="-25000" dirty="0" err="1" smtClean="0"/>
              <a:t>result_mangle_dscp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网关式防火墙类型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54578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不做介绍的部分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 raw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The state </a:t>
            </a:r>
            <a:r>
              <a:rPr lang="en-US" altLang="zh-CN" b="1" dirty="0" smtClean="0"/>
              <a:t>machine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透明式网桥</a:t>
            </a:r>
            <a:endParaRPr lang="en-US" altLang="zh-CN" b="1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 </a:t>
            </a:r>
            <a:r>
              <a:rPr lang="zh-CN" altLang="en-US" dirty="0" smtClean="0"/>
              <a:t>应用层</a:t>
            </a:r>
            <a:r>
              <a:rPr lang="zh-CN" altLang="en-US" dirty="0" smtClean="0"/>
              <a:t>防火墙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 </a:t>
            </a:r>
            <a:r>
              <a:rPr lang="zh-CN" altLang="en-US" dirty="0" smtClean="0"/>
              <a:t>如何编写</a:t>
            </a:r>
            <a:r>
              <a:rPr lang="zh-CN" altLang="en-US" dirty="0" smtClean="0"/>
              <a:t>防火墙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安全、高效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23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防火墙类型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3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各种数据包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46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表，链，目标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68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数据包链的走向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56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NAT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15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2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r>
                <a:rPr kumimoji="1" lang="en-US" altLang="zh-CN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target</a:t>
              </a:r>
              <a:endParaRPr kumimoji="1"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763688" y="5733256"/>
            <a:ext cx="4768986" cy="603250"/>
            <a:chOff x="1152" y="1702"/>
            <a:chExt cx="2983" cy="380"/>
          </a:xfrm>
        </p:grpSpPr>
        <p:grpSp>
          <p:nvGrpSpPr>
            <p:cNvPr id="17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5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云计算下的</a:t>
              </a:r>
              <a:r>
                <a:rPr kumimoji="1" lang="en-US" altLang="zh-CN" sz="2800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规则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/>
              <a:t>ipset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r>
              <a:rPr lang="en-US" altLang="zh-CN" u="sng" dirty="0" smtClean="0">
                <a:hlinkClick r:id="rId2"/>
              </a:rPr>
              <a:t>https://wiki.archlinux.org/index.php/Ipset</a:t>
            </a:r>
            <a:endParaRPr lang="en-US" altLang="zh-CN" u="sng" dirty="0" smtClean="0"/>
          </a:p>
          <a:p>
            <a:pPr>
              <a:buNone/>
            </a:pPr>
            <a:endParaRPr lang="en-US" altLang="zh-CN" sz="1400" u="sng" dirty="0" smtClean="0"/>
          </a:p>
          <a:p>
            <a:pPr>
              <a:buNone/>
            </a:pPr>
            <a:r>
              <a:rPr lang="en-US" altLang="zh-CN" sz="1400" u="sng" dirty="0" smtClean="0"/>
              <a:t>hzsunzixiang@10-120-120-11</a:t>
            </a:r>
            <a:r>
              <a:rPr lang="en-US" altLang="zh-CN" sz="1400" u="sng" dirty="0" smtClean="0"/>
              <a:t>:~$ </a:t>
            </a:r>
            <a:r>
              <a:rPr lang="en-US" altLang="zh-CN" sz="1400" u="sng" dirty="0" err="1" smtClean="0"/>
              <a:t>sudo</a:t>
            </a:r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iptables</a:t>
            </a:r>
            <a:r>
              <a:rPr lang="en-US" altLang="zh-CN" sz="1400" u="sng" dirty="0" smtClean="0"/>
              <a:t>-save |</a:t>
            </a:r>
            <a:r>
              <a:rPr lang="en-US" altLang="zh-CN" sz="1400" u="sng" dirty="0" err="1" smtClean="0"/>
              <a:t>grep</a:t>
            </a:r>
            <a:r>
              <a:rPr lang="en-US" altLang="zh-CN" sz="1400" u="sng" dirty="0" smtClean="0"/>
              <a:t> </a:t>
            </a:r>
            <a:r>
              <a:rPr lang="en-US" altLang="zh-CN" sz="1400" u="sng" dirty="0" smtClean="0"/>
              <a:t>match-set</a:t>
            </a:r>
          </a:p>
          <a:p>
            <a:pPr>
              <a:buNone/>
            </a:pPr>
            <a:r>
              <a:rPr lang="en-US" altLang="zh-CN" sz="1400" dirty="0" smtClean="0"/>
              <a:t>root@debian-1</a:t>
            </a:r>
            <a:r>
              <a:rPr lang="en-US" altLang="zh-CN" sz="1400" dirty="0" smtClean="0"/>
              <a:t>:~/</a:t>
            </a:r>
            <a:r>
              <a:rPr lang="en-US" altLang="zh-CN" sz="1400" dirty="0" err="1" smtClean="0"/>
              <a:t>iptables</a:t>
            </a:r>
            <a:r>
              <a:rPr lang="en-US" altLang="zh-CN" sz="1400" dirty="0" smtClean="0"/>
              <a:t>/share#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ls</a:t>
            </a:r>
            <a:r>
              <a:rPr lang="en-US" altLang="zh-CN" sz="1400" dirty="0" smtClean="0">
                <a:solidFill>
                  <a:srgbClr val="FF0000"/>
                </a:solidFill>
              </a:rPr>
              <a:t> /lib/modules/3.2.0-4-686-pae/kernel/net/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netfilter</a:t>
            </a:r>
            <a:r>
              <a:rPr lang="en-US" altLang="zh-CN" sz="1400" dirty="0" smtClean="0">
                <a:solidFill>
                  <a:srgbClr val="FF0000"/>
                </a:solidFill>
              </a:rPr>
              <a:t>/*set*</a:t>
            </a:r>
          </a:p>
          <a:p>
            <a:pPr lvl="1">
              <a:buNone/>
            </a:pPr>
            <a:r>
              <a:rPr lang="en-US" altLang="zh-CN" sz="1400" dirty="0" smtClean="0"/>
              <a:t>/lib/modules/3.2.0-4-686-pae/kernel/net/</a:t>
            </a:r>
            <a:r>
              <a:rPr lang="en-US" altLang="zh-CN" sz="1400" dirty="0" err="1" smtClean="0"/>
              <a:t>netfilter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xt_set.ko</a:t>
            </a: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/lib/modules/3.2.0-4-686-pae/kernel/net/</a:t>
            </a:r>
            <a:r>
              <a:rPr lang="en-US" altLang="zh-CN" sz="1400" dirty="0" err="1" smtClean="0"/>
              <a:t>netfilter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ipset</a:t>
            </a:r>
            <a:r>
              <a:rPr lang="en-US" altLang="zh-CN" sz="1400" dirty="0" smtClean="0"/>
              <a:t>:</a:t>
            </a:r>
          </a:p>
          <a:p>
            <a:pPr lvl="1">
              <a:buNone/>
            </a:pPr>
            <a:r>
              <a:rPr lang="en-US" altLang="zh-CN" sz="1400" dirty="0" err="1" smtClean="0"/>
              <a:t>ip_set_bitmap_ip.ko</a:t>
            </a:r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ip_set_hash_ip.ko</a:t>
            </a: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ip_set_hash_ipportnet.ko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ip_set_hash_netport.ko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err="1" smtClean="0"/>
              <a:t>ip_set_bitmap_ipmac.ko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ip_set_hash_ipportip.ko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ip_set_hash_netiface.ko</a:t>
            </a:r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ip_set.ko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err="1" smtClean="0"/>
              <a:t>ip_set_bitmap_port.ko</a:t>
            </a:r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ip_set_hash_ipport.ko</a:t>
            </a: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ip_set_hash_net.ko</a:t>
            </a: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ip_set_list_set.ko</a:t>
            </a:r>
            <a:endParaRPr lang="en-US" altLang="zh-CN" sz="1400" dirty="0" smtClean="0"/>
          </a:p>
          <a:p>
            <a:pPr>
              <a:buNone/>
            </a:pPr>
            <a:endParaRPr lang="zh-CN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浮动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的添加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/>
          <a:lstStyle/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add 192.168.0.1 dev eth1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云计算下的</a:t>
            </a:r>
            <a:r>
              <a:rPr lang="en-US" altLang="zh-CN" sz="3200" dirty="0" err="1" smtClean="0"/>
              <a:t>iptables</a:t>
            </a:r>
            <a:r>
              <a:rPr lang="zh-CN" altLang="en-US" sz="3200" dirty="0" smtClean="0"/>
              <a:t>规则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Filter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INPUT 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FORWARD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Nat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PREROUTING</a:t>
            </a:r>
          </a:p>
          <a:p>
            <a:pPr lvl="1">
              <a:buNone/>
            </a:pPr>
            <a:r>
              <a:rPr lang="en-US" altLang="zh-CN" dirty="0" smtClean="0"/>
              <a:t>   INPUT</a:t>
            </a:r>
          </a:p>
          <a:p>
            <a:pPr lvl="1">
              <a:buNone/>
            </a:pPr>
            <a:r>
              <a:rPr lang="en-US" altLang="zh-CN" dirty="0" smtClean="0"/>
              <a:t>   OUTPUT</a:t>
            </a:r>
          </a:p>
          <a:p>
            <a:pPr lvl="1">
              <a:buNone/>
            </a:pPr>
            <a:r>
              <a:rPr lang="en-US" altLang="zh-CN" dirty="0" smtClean="0"/>
              <a:t>   POSTROUTING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Mangle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new chain</a:t>
            </a:r>
          </a:p>
          <a:p>
            <a:pPr lvl="1">
              <a:buFont typeface="Wingdings" pitchFamily="2" charset="2"/>
              <a:buChar char="l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安全组规则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tcp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udp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icmp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不同租户下的固定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流量隔离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en-US" altLang="zh-CN" dirty="0" err="1" smtClean="0"/>
              <a:t>ipset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 -m set --match-set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后续分享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 </a:t>
            </a:r>
            <a:r>
              <a:rPr lang="zh-CN" altLang="en-US" dirty="0" smtClean="0"/>
              <a:t>隧道</a:t>
            </a:r>
            <a:r>
              <a:rPr lang="en-US" altLang="zh-CN" dirty="0" smtClean="0"/>
              <a:t>(</a:t>
            </a:r>
            <a:r>
              <a:rPr lang="zh-CN" altLang="en-US" dirty="0" smtClean="0"/>
              <a:t>云网络涉及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应用层隧道：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：本地端口转发  远程端口转发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命令</a:t>
            </a:r>
            <a:r>
              <a:rPr lang="zh-CN" altLang="en-US" dirty="0" smtClean="0"/>
              <a:t>建立三层隧道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添加路由等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</a:t>
            </a:r>
            <a:r>
              <a:rPr lang="en-US" altLang="zh-CN" dirty="0" err="1" smtClean="0"/>
              <a:t>openvpn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二层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三层、点对点、</a:t>
            </a:r>
            <a:r>
              <a:rPr lang="en-US" altLang="zh-CN" dirty="0" smtClean="0"/>
              <a:t>site 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后续分享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云硬盘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iscsi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iet,open-iscsi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neutron(</a:t>
            </a:r>
            <a:r>
              <a:rPr lang="zh-CN" altLang="en-US" dirty="0" smtClean="0"/>
              <a:t>正在展开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隧道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vswitch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vxlan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52738"/>
            <a:ext cx="8229600" cy="749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 sz="4800" dirty="0" smtClean="0">
                <a:ea typeface="幼圆" pitchFamily="49" charset="-122"/>
              </a:rPr>
              <a:t>Q&amp;A</a:t>
            </a:r>
            <a:endParaRPr lang="zh-CN" altLang="en-US" sz="4800" dirty="0"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一对一</a:t>
            </a:r>
            <a:r>
              <a:rPr lang="en-US" altLang="zh-CN" sz="3200" dirty="0" smtClean="0"/>
              <a:t>NAT</a:t>
            </a:r>
            <a:r>
              <a:rPr lang="zh-CN" altLang="en-US" sz="3200" dirty="0" smtClean="0"/>
              <a:t>的工作原理</a:t>
            </a:r>
            <a:endParaRPr lang="zh-CN" alt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1409700"/>
            <a:ext cx="56578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52738"/>
            <a:ext cx="8229600" cy="749300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 sz="4800">
                <a:ea typeface="幼圆" pitchFamily="49" charset="-122"/>
              </a:rPr>
              <a:t>谢谢大家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网关式防火墙类型</a:t>
            </a: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562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反向代理</a:t>
            </a:r>
            <a:endParaRPr lang="zh-CN" alt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50958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网关式防火墙类型</a:t>
            </a: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0808"/>
            <a:ext cx="5238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8481</TotalTime>
  <Words>822</Words>
  <Application>Microsoft Office PowerPoint</Application>
  <PresentationFormat>全屏显示(4:3)</PresentationFormat>
  <Paragraphs>293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默认设计模板</vt:lpstr>
      <vt:lpstr>云计算下的iptables规则介绍</vt:lpstr>
      <vt:lpstr>幻灯片 2</vt:lpstr>
      <vt:lpstr>幻灯片 3</vt:lpstr>
      <vt:lpstr>单机防火墙</vt:lpstr>
      <vt:lpstr>网关式防火墙类型1</vt:lpstr>
      <vt:lpstr>一对一NAT的工作原理</vt:lpstr>
      <vt:lpstr>网关式防火墙类型2</vt:lpstr>
      <vt:lpstr>反向代理</vt:lpstr>
      <vt:lpstr>网关式防火墙类型3</vt:lpstr>
      <vt:lpstr>路由问题</vt:lpstr>
      <vt:lpstr>透明防火墙</vt:lpstr>
      <vt:lpstr>幻灯片 12</vt:lpstr>
      <vt:lpstr>防火墙的判断依据</vt:lpstr>
      <vt:lpstr>IP header</vt:lpstr>
      <vt:lpstr>IP header</vt:lpstr>
      <vt:lpstr>TCP header</vt:lpstr>
      <vt:lpstr>TCP header</vt:lpstr>
      <vt:lpstr>UDP header</vt:lpstr>
      <vt:lpstr>ICMP </vt:lpstr>
      <vt:lpstr>type &amp; code</vt:lpstr>
      <vt:lpstr>幻灯片 21</vt:lpstr>
      <vt:lpstr>表、链、目标</vt:lpstr>
      <vt:lpstr>新建chain</vt:lpstr>
      <vt:lpstr>新建chain</vt:lpstr>
      <vt:lpstr>LOG</vt:lpstr>
      <vt:lpstr>幻灯片 26</vt:lpstr>
      <vt:lpstr>规则链</vt:lpstr>
      <vt:lpstr>Filter机制</vt:lpstr>
      <vt:lpstr>NAT机制</vt:lpstr>
      <vt:lpstr>Mangle机制</vt:lpstr>
      <vt:lpstr>INPUT数据包</vt:lpstr>
      <vt:lpstr>规则链</vt:lpstr>
      <vt:lpstr>OUTPUT数据包</vt:lpstr>
      <vt:lpstr>规则链</vt:lpstr>
      <vt:lpstr>FORWARD数据包</vt:lpstr>
      <vt:lpstr>规则链</vt:lpstr>
      <vt:lpstr>幻灯片 37</vt:lpstr>
      <vt:lpstr>NAT机制</vt:lpstr>
      <vt:lpstr>SNAT</vt:lpstr>
      <vt:lpstr>DNAT</vt:lpstr>
      <vt:lpstr>DNAT</vt:lpstr>
      <vt:lpstr>DNAT</vt:lpstr>
      <vt:lpstr>NAPT</vt:lpstr>
      <vt:lpstr>NAPT</vt:lpstr>
      <vt:lpstr>NAPT</vt:lpstr>
      <vt:lpstr>REDIRECT</vt:lpstr>
      <vt:lpstr>幻灯片 47</vt:lpstr>
      <vt:lpstr>Mangle机制</vt:lpstr>
      <vt:lpstr>DSCP</vt:lpstr>
      <vt:lpstr>不做介绍的部分</vt:lpstr>
      <vt:lpstr>幻灯片 51</vt:lpstr>
      <vt:lpstr>ipset</vt:lpstr>
      <vt:lpstr>浮动IP的添加</vt:lpstr>
      <vt:lpstr>云计算下的iptables规则</vt:lpstr>
      <vt:lpstr>安全组规则</vt:lpstr>
      <vt:lpstr>不同租户下的固定IP流量隔离</vt:lpstr>
      <vt:lpstr>后续分享</vt:lpstr>
      <vt:lpstr>后续分享</vt:lpstr>
      <vt:lpstr>幻灯片 59</vt:lpstr>
      <vt:lpstr>幻灯片 60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iSCSI协议介绍</dc:title>
  <dc:creator>User</dc:creator>
  <cp:lastModifiedBy>hzsunzixiang</cp:lastModifiedBy>
  <cp:revision>237</cp:revision>
  <dcterms:created xsi:type="dcterms:W3CDTF">2012-12-26T11:04:01Z</dcterms:created>
  <dcterms:modified xsi:type="dcterms:W3CDTF">2014-04-14T10:37:30Z</dcterms:modified>
</cp:coreProperties>
</file>