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535" r:id="rId2"/>
    <p:sldId id="257" r:id="rId3"/>
    <p:sldId id="508" r:id="rId4"/>
    <p:sldId id="454" r:id="rId5"/>
    <p:sldId id="528" r:id="rId6"/>
    <p:sldId id="534" r:id="rId7"/>
    <p:sldId id="509" r:id="rId8"/>
    <p:sldId id="510" r:id="rId9"/>
    <p:sldId id="511" r:id="rId10"/>
    <p:sldId id="512" r:id="rId11"/>
    <p:sldId id="531" r:id="rId12"/>
    <p:sldId id="530" r:id="rId13"/>
    <p:sldId id="540" r:id="rId14"/>
    <p:sldId id="515" r:id="rId15"/>
    <p:sldId id="514" r:id="rId16"/>
    <p:sldId id="516" r:id="rId17"/>
    <p:sldId id="533" r:id="rId18"/>
    <p:sldId id="518" r:id="rId19"/>
    <p:sldId id="519" r:id="rId20"/>
    <p:sldId id="527" r:id="rId21"/>
    <p:sldId id="520" r:id="rId22"/>
    <p:sldId id="432" r:id="rId23"/>
    <p:sldId id="483" r:id="rId24"/>
    <p:sldId id="482" r:id="rId25"/>
    <p:sldId id="487" r:id="rId26"/>
    <p:sldId id="525" r:id="rId27"/>
    <p:sldId id="521" r:id="rId28"/>
    <p:sldId id="456" r:id="rId29"/>
    <p:sldId id="457" r:id="rId30"/>
    <p:sldId id="458" r:id="rId31"/>
    <p:sldId id="459" r:id="rId32"/>
    <p:sldId id="460" r:id="rId33"/>
    <p:sldId id="484" r:id="rId34"/>
    <p:sldId id="507" r:id="rId35"/>
    <p:sldId id="488" r:id="rId36"/>
    <p:sldId id="522" r:id="rId37"/>
    <p:sldId id="489" r:id="rId38"/>
    <p:sldId id="490" r:id="rId39"/>
    <p:sldId id="491" r:id="rId40"/>
    <p:sldId id="494" r:id="rId41"/>
    <p:sldId id="495" r:id="rId42"/>
    <p:sldId id="523" r:id="rId43"/>
    <p:sldId id="536" r:id="rId44"/>
    <p:sldId id="524" r:id="rId45"/>
    <p:sldId id="537" r:id="rId46"/>
    <p:sldId id="538" r:id="rId47"/>
    <p:sldId id="539" r:id="rId48"/>
    <p:sldId id="496" r:id="rId49"/>
    <p:sldId id="526" r:id="rId50"/>
    <p:sldId id="324" r:id="rId51"/>
    <p:sldId id="353" r:id="rId52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宋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宋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宋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宋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CCFD00"/>
    <a:srgbClr val="9CCFFF"/>
    <a:srgbClr val="FFFFCE"/>
    <a:srgbClr val="9C0031"/>
    <a:srgbClr val="FF3300"/>
    <a:srgbClr val="7BE9E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190" autoAdjust="0"/>
  </p:normalViewPr>
  <p:slideViewPr>
    <p:cSldViewPr>
      <p:cViewPr varScale="1">
        <p:scale>
          <a:sx n="109" d="100"/>
          <a:sy n="109" d="100"/>
        </p:scale>
        <p:origin x="-166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0A549870-A6BC-43E4-9F04-8B0A48834D8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0A3D7E-640F-47A1-8E3A-AB8F1FAD024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AB07B3-C4C7-41B4-B1BA-376C0DB6AF7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B2E682-4966-427E-8D3C-1B4393802F1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5B463B-40F7-42E7-B457-D4623DF4CD1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91723D-1111-430D-8E10-3B54CDE01AD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C50B1C-BEC2-41F7-A4BB-23A751A50F4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683254-3BF7-439C-99AF-228508E0E85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09A03D-2AEE-436C-9DAF-E641FB68AD2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0D65AF-47B4-4B14-BE3A-1E1326FB7A3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E5A575-8F51-4F24-8FDC-B291948D25B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CEC8BA-9EB8-487F-B3DD-B69D971102C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1BAC0318-FCBB-4E1D-B593-B40E2296B37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rgbClr val="9C003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rgbClr val="9C0031"/>
          </a:solidFill>
          <a:latin typeface="Arial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rgbClr val="9C0031"/>
          </a:solidFill>
          <a:latin typeface="Arial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rgbClr val="9C0031"/>
          </a:solidFill>
          <a:latin typeface="Arial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rgbClr val="9C0031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9C0031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9C0031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9C0031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9C0031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3568" y="476672"/>
            <a:ext cx="7772400" cy="1470025"/>
          </a:xfrm>
        </p:spPr>
        <p:txBody>
          <a:bodyPr/>
          <a:lstStyle/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docker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使用介绍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 descr="http://news.oneapm.com/content/images/2015/06/docker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3808" y="1844824"/>
            <a:ext cx="2901950" cy="253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99592" y="5085184"/>
            <a:ext cx="6400800" cy="656622"/>
          </a:xfrm>
        </p:spPr>
        <p:txBody>
          <a:bodyPr/>
          <a:lstStyle/>
          <a:p>
            <a:r>
              <a:rPr lang="zh-CN" altLang="en-US" sz="2400" dirty="0" smtClean="0">
                <a:latin typeface="宋体" pitchFamily="2" charset="-122"/>
              </a:rPr>
              <a:t>孙自翔 </a:t>
            </a:r>
            <a:r>
              <a:rPr lang="en-US" altLang="zh-CN" sz="2400" dirty="0" smtClean="0">
                <a:latin typeface="宋体" pitchFamily="2" charset="-122"/>
              </a:rPr>
              <a:t>2017.07.31</a:t>
            </a:r>
            <a:endParaRPr lang="en-US" altLang="zh-CN" sz="2400" dirty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/>
              <a:t>虚拟机和容器</a:t>
            </a:r>
            <a:endParaRPr lang="zh-CN" altLang="en-US" sz="3200" dirty="0"/>
          </a:p>
        </p:txBody>
      </p:sp>
      <p:pic>
        <p:nvPicPr>
          <p:cNvPr id="5" name="内容占位符 4" descr="http://img.blog.csdn.net/2014030609482870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873644"/>
            <a:ext cx="8229600" cy="3979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dirty="0" smtClean="0"/>
              <a:t>Linux</a:t>
            </a:r>
            <a:r>
              <a:rPr lang="en-US" altLang="zh-CN" sz="3200" b="1" dirty="0" smtClean="0"/>
              <a:t> </a:t>
            </a:r>
            <a:r>
              <a:rPr lang="zh-CN" altLang="en-US" sz="3200" b="1" dirty="0" smtClean="0"/>
              <a:t>网桥</a:t>
            </a:r>
            <a:endParaRPr lang="zh-CN" altLang="zh-CN" sz="3200" b="1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网桥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交换机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Open </a:t>
            </a:r>
            <a:r>
              <a:rPr lang="en-US" altLang="zh-CN" dirty="0" err="1" smtClean="0"/>
              <a:t>vSwitch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云中网络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dirty="0" err="1" smtClean="0"/>
              <a:t>OpenStack</a:t>
            </a:r>
            <a:endParaRPr lang="zh-CN" altLang="zh-CN" sz="3200" b="1" dirty="0"/>
          </a:p>
        </p:txBody>
      </p:sp>
      <p:pic>
        <p:nvPicPr>
          <p:cNvPr id="5" name="内容占位符 4" descr="该图显示了 OpenStack 架构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700808"/>
            <a:ext cx="7189787" cy="415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dirty="0" err="1" smtClean="0"/>
              <a:t>OpenStack</a:t>
            </a:r>
            <a:endParaRPr lang="zh-CN" altLang="zh-CN" sz="3200" b="1" dirty="0"/>
          </a:p>
        </p:txBody>
      </p:sp>
      <p:pic>
        <p:nvPicPr>
          <p:cNvPr id="60418" name="Picture 2" descr="http://image.slidesharecdn.com/architecture-150102195159-conversion-gate01/95/openstack-architecture-49-638.jpg?cb=142022837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196752"/>
            <a:ext cx="7289192" cy="547260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1692275" y="981075"/>
            <a:ext cx="5256213" cy="641350"/>
          </a:xfrm>
          <a:prstGeom prst="rect">
            <a:avLst/>
          </a:prstGeom>
          <a:gradFill rotWithShape="0">
            <a:gsLst>
              <a:gs pos="0">
                <a:srgbClr val="7BE9EF"/>
              </a:gs>
              <a:gs pos="100000">
                <a:srgbClr val="7BE9EF">
                  <a:gamma/>
                  <a:tint val="33725"/>
                  <a:invGamma/>
                  <a:alpha val="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>
                <a:solidFill>
                  <a:schemeClr val="tx1"/>
                </a:solidFill>
                <a:ea typeface="微软雅黑" pitchFamily="34" charset="-122"/>
              </a:rPr>
              <a:t>提纲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1692275" y="1714488"/>
            <a:ext cx="4694238" cy="558800"/>
            <a:chOff x="1152" y="845"/>
            <a:chExt cx="2937" cy="352"/>
          </a:xfrm>
        </p:grpSpPr>
        <p:grpSp>
          <p:nvGrpSpPr>
            <p:cNvPr id="5" name="Group 4"/>
            <p:cNvGrpSpPr>
              <a:grpSpLocks noChangeAspect="1"/>
            </p:cNvGrpSpPr>
            <p:nvPr/>
          </p:nvGrpSpPr>
          <p:grpSpPr bwMode="auto">
            <a:xfrm>
              <a:off x="1152" y="875"/>
              <a:ext cx="365" cy="322"/>
              <a:chOff x="1110" y="2656"/>
              <a:chExt cx="1549" cy="1351"/>
            </a:xfrm>
          </p:grpSpPr>
          <p:sp>
            <p:nvSpPr>
              <p:cNvPr id="3113" name="AutoShape 5"/>
              <p:cNvSpPr>
                <a:spLocks noChangeAspect="1" noChangeArrowheads="1"/>
              </p:cNvSpPr>
              <p:nvPr/>
            </p:nvSpPr>
            <p:spPr bwMode="gray">
              <a:xfrm>
                <a:off x="1123" y="2677"/>
                <a:ext cx="1538" cy="1330"/>
              </a:xfrm>
              <a:prstGeom prst="hexagon">
                <a:avLst>
                  <a:gd name="adj" fmla="val 28915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3114" name="AutoShape 6"/>
              <p:cNvSpPr>
                <a:spLocks noChangeAspect="1" noChangeArrowheads="1"/>
              </p:cNvSpPr>
              <p:nvPr/>
            </p:nvSpPr>
            <p:spPr bwMode="gray">
              <a:xfrm>
                <a:off x="1110" y="2656"/>
                <a:ext cx="1538" cy="1330"/>
              </a:xfrm>
              <a:prstGeom prst="hexagon">
                <a:avLst>
                  <a:gd name="adj" fmla="val 28915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345095" name="AutoShape 7"/>
              <p:cNvSpPr>
                <a:spLocks noChangeAspect="1" noChangeArrowheads="1"/>
              </p:cNvSpPr>
              <p:nvPr/>
            </p:nvSpPr>
            <p:spPr bwMode="gray">
              <a:xfrm>
                <a:off x="1198" y="2736"/>
                <a:ext cx="1353" cy="1166"/>
              </a:xfrm>
              <a:prstGeom prst="hexagon">
                <a:avLst>
                  <a:gd name="adj" fmla="val 28897"/>
                  <a:gd name="vf" fmla="val 115470"/>
                </a:avLst>
              </a:prstGeom>
              <a:gradFill rotWithShape="1">
                <a:gsLst>
                  <a:gs pos="0">
                    <a:srgbClr val="5F081E"/>
                  </a:gs>
                  <a:gs pos="100000">
                    <a:srgbClr val="CE1141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zh-CN" altLang="en-US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3116" name="Line 8"/>
            <p:cNvSpPr>
              <a:spLocks noChangeAspect="1" noChangeShapeType="1"/>
            </p:cNvSpPr>
            <p:nvPr/>
          </p:nvSpPr>
          <p:spPr bwMode="auto">
            <a:xfrm>
              <a:off x="1444" y="1171"/>
              <a:ext cx="2645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17" name="Text Box 9"/>
            <p:cNvSpPr txBox="1">
              <a:spLocks noChangeAspect="1" noChangeArrowheads="1"/>
            </p:cNvSpPr>
            <p:nvPr/>
          </p:nvSpPr>
          <p:spPr bwMode="auto">
            <a:xfrm>
              <a:off x="1583" y="845"/>
              <a:ext cx="1014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kumimoji="1" lang="zh-CN" altLang="en-US" sz="28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一些概念</a:t>
              </a:r>
              <a:endParaRPr kumimoji="1" lang="zh-CN" altLang="en-US" sz="28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18" name="Text Box 10"/>
            <p:cNvSpPr txBox="1">
              <a:spLocks noChangeAspect="1" noChangeArrowheads="1"/>
            </p:cNvSpPr>
            <p:nvPr/>
          </p:nvSpPr>
          <p:spPr bwMode="gray">
            <a:xfrm>
              <a:off x="1235" y="925"/>
              <a:ext cx="209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zh-CN" sz="200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</p:grpSp>
      <p:grpSp>
        <p:nvGrpSpPr>
          <p:cNvPr id="6" name="Group 12"/>
          <p:cNvGrpSpPr>
            <a:grpSpLocks/>
          </p:cNvGrpSpPr>
          <p:nvPr/>
        </p:nvGrpSpPr>
        <p:grpSpPr bwMode="auto">
          <a:xfrm>
            <a:off x="1691680" y="2348880"/>
            <a:ext cx="4700587" cy="581025"/>
            <a:chOff x="1152" y="1275"/>
            <a:chExt cx="2937" cy="366"/>
          </a:xfrm>
        </p:grpSpPr>
        <p:grpSp>
          <p:nvGrpSpPr>
            <p:cNvPr id="7" name="Group 13"/>
            <p:cNvGrpSpPr>
              <a:grpSpLocks noChangeAspect="1"/>
            </p:cNvGrpSpPr>
            <p:nvPr/>
          </p:nvGrpSpPr>
          <p:grpSpPr bwMode="auto">
            <a:xfrm>
              <a:off x="1152" y="1318"/>
              <a:ext cx="365" cy="323"/>
              <a:chOff x="3174" y="2656"/>
              <a:chExt cx="1549" cy="1351"/>
            </a:xfrm>
          </p:grpSpPr>
          <p:sp>
            <p:nvSpPr>
              <p:cNvPr id="3122" name="AutoShape 14"/>
              <p:cNvSpPr>
                <a:spLocks noChangeAspect="1" noChangeArrowheads="1"/>
              </p:cNvSpPr>
              <p:nvPr/>
            </p:nvSpPr>
            <p:spPr bwMode="gray">
              <a:xfrm>
                <a:off x="3187" y="2677"/>
                <a:ext cx="1537" cy="1330"/>
              </a:xfrm>
              <a:prstGeom prst="hexagon">
                <a:avLst>
                  <a:gd name="adj" fmla="val 28918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3123" name="AutoShape 15"/>
              <p:cNvSpPr>
                <a:spLocks noChangeAspect="1" noChangeArrowheads="1"/>
              </p:cNvSpPr>
              <p:nvPr/>
            </p:nvSpPr>
            <p:spPr bwMode="gray">
              <a:xfrm>
                <a:off x="3174" y="2656"/>
                <a:ext cx="1537" cy="1330"/>
              </a:xfrm>
              <a:prstGeom prst="hexagon">
                <a:avLst>
                  <a:gd name="adj" fmla="val 28918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2" name="AutoShape 16"/>
              <p:cNvSpPr>
                <a:spLocks noChangeAspect="1" noChangeArrowheads="1"/>
              </p:cNvSpPr>
              <p:nvPr/>
            </p:nvSpPr>
            <p:spPr bwMode="gray">
              <a:xfrm>
                <a:off x="3262" y="2735"/>
                <a:ext cx="1352" cy="1167"/>
              </a:xfrm>
              <a:prstGeom prst="hexagon">
                <a:avLst>
                  <a:gd name="adj" fmla="val 28893"/>
                  <a:gd name="vf" fmla="val 115470"/>
                </a:avLst>
              </a:prstGeom>
              <a:gradFill rotWithShape="1">
                <a:gsLst>
                  <a:gs pos="0">
                    <a:srgbClr val="765E00"/>
                  </a:gs>
                  <a:gs pos="100000">
                    <a:srgbClr val="FFCC00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zh-CN" altLang="en-US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3125" name="Line 17"/>
            <p:cNvSpPr>
              <a:spLocks noChangeAspect="1" noChangeShapeType="1"/>
            </p:cNvSpPr>
            <p:nvPr/>
          </p:nvSpPr>
          <p:spPr bwMode="auto">
            <a:xfrm>
              <a:off x="1444" y="1614"/>
              <a:ext cx="2645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26" name="Text Box 18"/>
            <p:cNvSpPr txBox="1">
              <a:spLocks noChangeAspect="1" noChangeArrowheads="1"/>
            </p:cNvSpPr>
            <p:nvPr/>
          </p:nvSpPr>
          <p:spPr bwMode="auto">
            <a:xfrm>
              <a:off x="1594" y="1275"/>
              <a:ext cx="1320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kumimoji="1" lang="en-US" altLang="zh-CN" sz="2800" dirty="0" err="1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Docker</a:t>
              </a:r>
              <a:r>
                <a:rPr kumimoji="1" lang="zh-CN" altLang="en-US" sz="2800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介绍</a:t>
              </a:r>
              <a:endParaRPr kumimoji="1" lang="zh-CN" altLang="en-US" sz="28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27" name="Text Box 19"/>
            <p:cNvSpPr txBox="1">
              <a:spLocks noChangeAspect="1" noChangeArrowheads="1"/>
            </p:cNvSpPr>
            <p:nvPr/>
          </p:nvSpPr>
          <p:spPr bwMode="gray">
            <a:xfrm>
              <a:off x="1229" y="1361"/>
              <a:ext cx="209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zh-CN" sz="200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</p:grpSp>
      <p:grpSp>
        <p:nvGrpSpPr>
          <p:cNvPr id="8" name="Group 20"/>
          <p:cNvGrpSpPr>
            <a:grpSpLocks/>
          </p:cNvGrpSpPr>
          <p:nvPr/>
        </p:nvGrpSpPr>
        <p:grpSpPr bwMode="auto">
          <a:xfrm>
            <a:off x="1691680" y="2996952"/>
            <a:ext cx="4749800" cy="603250"/>
            <a:chOff x="1152" y="1702"/>
            <a:chExt cx="2971" cy="380"/>
          </a:xfrm>
        </p:grpSpPr>
        <p:grpSp>
          <p:nvGrpSpPr>
            <p:cNvPr id="9" name="Group 21"/>
            <p:cNvGrpSpPr>
              <a:grpSpLocks noChangeAspect="1"/>
            </p:cNvGrpSpPr>
            <p:nvPr/>
          </p:nvGrpSpPr>
          <p:grpSpPr bwMode="auto">
            <a:xfrm>
              <a:off x="1152" y="1759"/>
              <a:ext cx="365" cy="323"/>
              <a:chOff x="1110" y="2656"/>
              <a:chExt cx="1549" cy="1351"/>
            </a:xfrm>
          </p:grpSpPr>
          <p:sp>
            <p:nvSpPr>
              <p:cNvPr id="3130" name="AutoShape 22"/>
              <p:cNvSpPr>
                <a:spLocks noChangeAspect="1" noChangeArrowheads="1"/>
              </p:cNvSpPr>
              <p:nvPr/>
            </p:nvSpPr>
            <p:spPr bwMode="gray">
              <a:xfrm>
                <a:off x="1123" y="2677"/>
                <a:ext cx="1538" cy="1330"/>
              </a:xfrm>
              <a:prstGeom prst="hexagon">
                <a:avLst>
                  <a:gd name="adj" fmla="val 28915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3131" name="AutoShape 23"/>
              <p:cNvSpPr>
                <a:spLocks noChangeAspect="1" noChangeArrowheads="1"/>
              </p:cNvSpPr>
              <p:nvPr/>
            </p:nvSpPr>
            <p:spPr bwMode="gray">
              <a:xfrm>
                <a:off x="1110" y="2656"/>
                <a:ext cx="1538" cy="1330"/>
              </a:xfrm>
              <a:prstGeom prst="hexagon">
                <a:avLst>
                  <a:gd name="adj" fmla="val 28915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3" name="AutoShape 24"/>
              <p:cNvSpPr>
                <a:spLocks noChangeAspect="1" noChangeArrowheads="1"/>
              </p:cNvSpPr>
              <p:nvPr/>
            </p:nvSpPr>
            <p:spPr bwMode="gray">
              <a:xfrm>
                <a:off x="1198" y="2735"/>
                <a:ext cx="1352" cy="1167"/>
              </a:xfrm>
              <a:prstGeom prst="hexagon">
                <a:avLst>
                  <a:gd name="adj" fmla="val 28893"/>
                  <a:gd name="vf" fmla="val 115470"/>
                </a:avLst>
              </a:prstGeom>
              <a:gradFill rotWithShape="1">
                <a:gsLst>
                  <a:gs pos="0">
                    <a:srgbClr val="5F081E"/>
                  </a:gs>
                  <a:gs pos="100000">
                    <a:srgbClr val="CE1141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zh-CN" altLang="en-US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3133" name="Line 25"/>
            <p:cNvSpPr>
              <a:spLocks noChangeAspect="1" noChangeShapeType="1"/>
            </p:cNvSpPr>
            <p:nvPr/>
          </p:nvSpPr>
          <p:spPr bwMode="auto">
            <a:xfrm>
              <a:off x="1431" y="2045"/>
              <a:ext cx="2692" cy="22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34" name="Text Box 26"/>
            <p:cNvSpPr txBox="1">
              <a:spLocks noChangeAspect="1" noChangeArrowheads="1"/>
            </p:cNvSpPr>
            <p:nvPr/>
          </p:nvSpPr>
          <p:spPr bwMode="auto">
            <a:xfrm>
              <a:off x="1601" y="1702"/>
              <a:ext cx="1479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kumimoji="1" lang="en-US" altLang="zh-CN" sz="28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Daemon</a:t>
              </a:r>
              <a:r>
                <a:rPr kumimoji="1" lang="zh-CN" altLang="en-US" sz="28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管理</a:t>
              </a:r>
            </a:p>
          </p:txBody>
        </p:sp>
        <p:sp>
          <p:nvSpPr>
            <p:cNvPr id="3135" name="Text Box 27"/>
            <p:cNvSpPr txBox="1">
              <a:spLocks noChangeAspect="1" noChangeArrowheads="1"/>
            </p:cNvSpPr>
            <p:nvPr/>
          </p:nvSpPr>
          <p:spPr bwMode="gray">
            <a:xfrm>
              <a:off x="1235" y="1803"/>
              <a:ext cx="209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zh-CN" sz="200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</a:p>
          </p:txBody>
        </p:sp>
      </p:grpSp>
      <p:grpSp>
        <p:nvGrpSpPr>
          <p:cNvPr id="10" name="Group 12"/>
          <p:cNvGrpSpPr>
            <a:grpSpLocks/>
          </p:cNvGrpSpPr>
          <p:nvPr/>
        </p:nvGrpSpPr>
        <p:grpSpPr bwMode="auto">
          <a:xfrm>
            <a:off x="1691680" y="3717032"/>
            <a:ext cx="4700588" cy="581025"/>
            <a:chOff x="1152" y="1275"/>
            <a:chExt cx="2937" cy="366"/>
          </a:xfrm>
        </p:grpSpPr>
        <p:grpSp>
          <p:nvGrpSpPr>
            <p:cNvPr id="11" name="Group 13"/>
            <p:cNvGrpSpPr>
              <a:grpSpLocks noChangeAspect="1"/>
            </p:cNvGrpSpPr>
            <p:nvPr/>
          </p:nvGrpSpPr>
          <p:grpSpPr bwMode="auto">
            <a:xfrm>
              <a:off x="1152" y="1318"/>
              <a:ext cx="365" cy="323"/>
              <a:chOff x="3174" y="2656"/>
              <a:chExt cx="1549" cy="1351"/>
            </a:xfrm>
          </p:grpSpPr>
          <p:sp>
            <p:nvSpPr>
              <p:cNvPr id="40" name="AutoShape 14"/>
              <p:cNvSpPr>
                <a:spLocks noChangeAspect="1" noChangeArrowheads="1"/>
              </p:cNvSpPr>
              <p:nvPr/>
            </p:nvSpPr>
            <p:spPr bwMode="gray">
              <a:xfrm>
                <a:off x="3187" y="2677"/>
                <a:ext cx="1537" cy="1330"/>
              </a:xfrm>
              <a:prstGeom prst="hexagon">
                <a:avLst>
                  <a:gd name="adj" fmla="val 28918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AutoShape 15"/>
              <p:cNvSpPr>
                <a:spLocks noChangeAspect="1" noChangeArrowheads="1"/>
              </p:cNvSpPr>
              <p:nvPr/>
            </p:nvSpPr>
            <p:spPr bwMode="gray">
              <a:xfrm>
                <a:off x="3174" y="2656"/>
                <a:ext cx="1537" cy="1330"/>
              </a:xfrm>
              <a:prstGeom prst="hexagon">
                <a:avLst>
                  <a:gd name="adj" fmla="val 28918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AutoShape 16"/>
              <p:cNvSpPr>
                <a:spLocks noChangeAspect="1" noChangeArrowheads="1"/>
              </p:cNvSpPr>
              <p:nvPr/>
            </p:nvSpPr>
            <p:spPr bwMode="gray">
              <a:xfrm>
                <a:off x="3262" y="2735"/>
                <a:ext cx="1352" cy="1167"/>
              </a:xfrm>
              <a:prstGeom prst="hexagon">
                <a:avLst>
                  <a:gd name="adj" fmla="val 28893"/>
                  <a:gd name="vf" fmla="val 115470"/>
                </a:avLst>
              </a:prstGeom>
              <a:gradFill rotWithShape="1">
                <a:gsLst>
                  <a:gs pos="0">
                    <a:srgbClr val="765E00"/>
                  </a:gs>
                  <a:gs pos="100000">
                    <a:srgbClr val="FFCC00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zh-CN" altLang="en-US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37" name="Line 17"/>
            <p:cNvSpPr>
              <a:spLocks noChangeAspect="1" noChangeShapeType="1"/>
            </p:cNvSpPr>
            <p:nvPr/>
          </p:nvSpPr>
          <p:spPr bwMode="auto">
            <a:xfrm>
              <a:off x="1444" y="1614"/>
              <a:ext cx="2645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Text Box 18"/>
            <p:cNvSpPr txBox="1">
              <a:spLocks noChangeAspect="1" noChangeArrowheads="1"/>
            </p:cNvSpPr>
            <p:nvPr/>
          </p:nvSpPr>
          <p:spPr bwMode="auto">
            <a:xfrm>
              <a:off x="1594" y="1275"/>
              <a:ext cx="1013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spcBef>
                  <a:spcPct val="20000"/>
                </a:spcBef>
              </a:pPr>
              <a:r>
                <a:rPr kumimoji="1" lang="zh-CN" altLang="en-US" sz="28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镜像管理</a:t>
              </a:r>
              <a:endParaRPr kumimoji="1" lang="zh-CN" altLang="en-US" sz="28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Text Box 19"/>
            <p:cNvSpPr txBox="1">
              <a:spLocks noChangeAspect="1" noChangeArrowheads="1"/>
            </p:cNvSpPr>
            <p:nvPr/>
          </p:nvSpPr>
          <p:spPr bwMode="gray">
            <a:xfrm>
              <a:off x="1229" y="1361"/>
              <a:ext cx="209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zh-CN" sz="200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</a:p>
          </p:txBody>
        </p:sp>
      </p:grpSp>
      <p:grpSp>
        <p:nvGrpSpPr>
          <p:cNvPr id="12" name="Group 20"/>
          <p:cNvGrpSpPr>
            <a:grpSpLocks/>
          </p:cNvGrpSpPr>
          <p:nvPr/>
        </p:nvGrpSpPr>
        <p:grpSpPr bwMode="auto">
          <a:xfrm>
            <a:off x="1691680" y="4365104"/>
            <a:ext cx="4749801" cy="603250"/>
            <a:chOff x="1152" y="1702"/>
            <a:chExt cx="2971" cy="380"/>
          </a:xfrm>
        </p:grpSpPr>
        <p:grpSp>
          <p:nvGrpSpPr>
            <p:cNvPr id="13" name="Group 21"/>
            <p:cNvGrpSpPr>
              <a:grpSpLocks noChangeAspect="1"/>
            </p:cNvGrpSpPr>
            <p:nvPr/>
          </p:nvGrpSpPr>
          <p:grpSpPr bwMode="auto">
            <a:xfrm>
              <a:off x="1152" y="1759"/>
              <a:ext cx="365" cy="323"/>
              <a:chOff x="1110" y="2656"/>
              <a:chExt cx="1549" cy="1351"/>
            </a:xfrm>
          </p:grpSpPr>
          <p:sp>
            <p:nvSpPr>
              <p:cNvPr id="48" name="AutoShape 22"/>
              <p:cNvSpPr>
                <a:spLocks noChangeAspect="1" noChangeArrowheads="1"/>
              </p:cNvSpPr>
              <p:nvPr/>
            </p:nvSpPr>
            <p:spPr bwMode="gray">
              <a:xfrm>
                <a:off x="1123" y="2677"/>
                <a:ext cx="1538" cy="1330"/>
              </a:xfrm>
              <a:prstGeom prst="hexagon">
                <a:avLst>
                  <a:gd name="adj" fmla="val 28915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AutoShape 23"/>
              <p:cNvSpPr>
                <a:spLocks noChangeAspect="1" noChangeArrowheads="1"/>
              </p:cNvSpPr>
              <p:nvPr/>
            </p:nvSpPr>
            <p:spPr bwMode="gray">
              <a:xfrm>
                <a:off x="1110" y="2656"/>
                <a:ext cx="1538" cy="1330"/>
              </a:xfrm>
              <a:prstGeom prst="hexagon">
                <a:avLst>
                  <a:gd name="adj" fmla="val 28915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AutoShape 24"/>
              <p:cNvSpPr>
                <a:spLocks noChangeAspect="1" noChangeArrowheads="1"/>
              </p:cNvSpPr>
              <p:nvPr/>
            </p:nvSpPr>
            <p:spPr bwMode="gray">
              <a:xfrm>
                <a:off x="1198" y="2735"/>
                <a:ext cx="1352" cy="1167"/>
              </a:xfrm>
              <a:prstGeom prst="hexagon">
                <a:avLst>
                  <a:gd name="adj" fmla="val 28893"/>
                  <a:gd name="vf" fmla="val 115470"/>
                </a:avLst>
              </a:prstGeom>
              <a:gradFill rotWithShape="1">
                <a:gsLst>
                  <a:gs pos="0">
                    <a:srgbClr val="5F081E"/>
                  </a:gs>
                  <a:gs pos="100000">
                    <a:srgbClr val="CE1141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zh-CN" altLang="en-US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45" name="Line 25"/>
            <p:cNvSpPr>
              <a:spLocks noChangeAspect="1" noChangeShapeType="1"/>
            </p:cNvSpPr>
            <p:nvPr/>
          </p:nvSpPr>
          <p:spPr bwMode="auto">
            <a:xfrm>
              <a:off x="1431" y="2045"/>
              <a:ext cx="2692" cy="22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" name="Text Box 26"/>
            <p:cNvSpPr txBox="1">
              <a:spLocks noChangeAspect="1" noChangeArrowheads="1"/>
            </p:cNvSpPr>
            <p:nvPr/>
          </p:nvSpPr>
          <p:spPr bwMode="auto">
            <a:xfrm>
              <a:off x="1601" y="1702"/>
              <a:ext cx="1014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kumimoji="1" lang="zh-CN" altLang="en-US" sz="28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容器管理</a:t>
              </a:r>
            </a:p>
          </p:txBody>
        </p:sp>
        <p:sp>
          <p:nvSpPr>
            <p:cNvPr id="47" name="Text Box 27"/>
            <p:cNvSpPr txBox="1">
              <a:spLocks noChangeAspect="1" noChangeArrowheads="1"/>
            </p:cNvSpPr>
            <p:nvPr/>
          </p:nvSpPr>
          <p:spPr bwMode="gray">
            <a:xfrm>
              <a:off x="1235" y="1803"/>
              <a:ext cx="210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zh-CN" sz="2000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endParaRPr lang="en-US" altLang="zh-CN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4" name="Group 12"/>
          <p:cNvGrpSpPr>
            <a:grpSpLocks/>
          </p:cNvGrpSpPr>
          <p:nvPr/>
        </p:nvGrpSpPr>
        <p:grpSpPr bwMode="auto">
          <a:xfrm>
            <a:off x="1691680" y="5085184"/>
            <a:ext cx="4700588" cy="581025"/>
            <a:chOff x="1152" y="1275"/>
            <a:chExt cx="2937" cy="366"/>
          </a:xfrm>
        </p:grpSpPr>
        <p:grpSp>
          <p:nvGrpSpPr>
            <p:cNvPr id="15" name="Group 13"/>
            <p:cNvGrpSpPr>
              <a:grpSpLocks noChangeAspect="1"/>
            </p:cNvGrpSpPr>
            <p:nvPr/>
          </p:nvGrpSpPr>
          <p:grpSpPr bwMode="auto">
            <a:xfrm>
              <a:off x="1152" y="1318"/>
              <a:ext cx="365" cy="323"/>
              <a:chOff x="3174" y="2656"/>
              <a:chExt cx="1549" cy="1351"/>
            </a:xfrm>
          </p:grpSpPr>
          <p:sp>
            <p:nvSpPr>
              <p:cNvPr id="56" name="AutoShape 14"/>
              <p:cNvSpPr>
                <a:spLocks noChangeAspect="1" noChangeArrowheads="1"/>
              </p:cNvSpPr>
              <p:nvPr/>
            </p:nvSpPr>
            <p:spPr bwMode="gray">
              <a:xfrm>
                <a:off x="3187" y="2677"/>
                <a:ext cx="1537" cy="1330"/>
              </a:xfrm>
              <a:prstGeom prst="hexagon">
                <a:avLst>
                  <a:gd name="adj" fmla="val 28918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AutoShape 15"/>
              <p:cNvSpPr>
                <a:spLocks noChangeAspect="1" noChangeArrowheads="1"/>
              </p:cNvSpPr>
              <p:nvPr/>
            </p:nvSpPr>
            <p:spPr bwMode="gray">
              <a:xfrm>
                <a:off x="3174" y="2656"/>
                <a:ext cx="1537" cy="1330"/>
              </a:xfrm>
              <a:prstGeom prst="hexagon">
                <a:avLst>
                  <a:gd name="adj" fmla="val 28918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AutoShape 16"/>
              <p:cNvSpPr>
                <a:spLocks noChangeAspect="1" noChangeArrowheads="1"/>
              </p:cNvSpPr>
              <p:nvPr/>
            </p:nvSpPr>
            <p:spPr bwMode="gray">
              <a:xfrm>
                <a:off x="3262" y="2735"/>
                <a:ext cx="1352" cy="1167"/>
              </a:xfrm>
              <a:prstGeom prst="hexagon">
                <a:avLst>
                  <a:gd name="adj" fmla="val 28893"/>
                  <a:gd name="vf" fmla="val 115470"/>
                </a:avLst>
              </a:prstGeom>
              <a:gradFill rotWithShape="1">
                <a:gsLst>
                  <a:gs pos="0">
                    <a:srgbClr val="765E00"/>
                  </a:gs>
                  <a:gs pos="100000">
                    <a:srgbClr val="FFCC00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zh-CN" altLang="en-US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53" name="Line 17"/>
            <p:cNvSpPr>
              <a:spLocks noChangeAspect="1" noChangeShapeType="1"/>
            </p:cNvSpPr>
            <p:nvPr/>
          </p:nvSpPr>
          <p:spPr bwMode="auto">
            <a:xfrm>
              <a:off x="1444" y="1614"/>
              <a:ext cx="2645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" name="Text Box 18"/>
            <p:cNvSpPr txBox="1">
              <a:spLocks noChangeAspect="1" noChangeArrowheads="1"/>
            </p:cNvSpPr>
            <p:nvPr/>
          </p:nvSpPr>
          <p:spPr bwMode="auto">
            <a:xfrm>
              <a:off x="1594" y="1275"/>
              <a:ext cx="1013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spcBef>
                  <a:spcPct val="20000"/>
                </a:spcBef>
              </a:pPr>
              <a:r>
                <a:rPr kumimoji="1" lang="zh-CN" altLang="en-US" sz="28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网络管理</a:t>
              </a:r>
              <a:endParaRPr kumimoji="1" lang="zh-CN" altLang="en-US" sz="28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5" name="Text Box 19"/>
            <p:cNvSpPr txBox="1">
              <a:spLocks noChangeAspect="1" noChangeArrowheads="1"/>
            </p:cNvSpPr>
            <p:nvPr/>
          </p:nvSpPr>
          <p:spPr bwMode="gray">
            <a:xfrm>
              <a:off x="1229" y="1361"/>
              <a:ext cx="210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zh-CN" sz="200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6</a:t>
              </a:r>
            </a:p>
          </p:txBody>
        </p:sp>
      </p:grpSp>
      <p:grpSp>
        <p:nvGrpSpPr>
          <p:cNvPr id="16" name="Group 20"/>
          <p:cNvGrpSpPr>
            <a:grpSpLocks/>
          </p:cNvGrpSpPr>
          <p:nvPr/>
        </p:nvGrpSpPr>
        <p:grpSpPr bwMode="auto">
          <a:xfrm>
            <a:off x="1763688" y="5733256"/>
            <a:ext cx="4749801" cy="603250"/>
            <a:chOff x="1152" y="1702"/>
            <a:chExt cx="2971" cy="380"/>
          </a:xfrm>
        </p:grpSpPr>
        <p:grpSp>
          <p:nvGrpSpPr>
            <p:cNvPr id="17" name="Group 21"/>
            <p:cNvGrpSpPr>
              <a:grpSpLocks noChangeAspect="1"/>
            </p:cNvGrpSpPr>
            <p:nvPr/>
          </p:nvGrpSpPr>
          <p:grpSpPr bwMode="auto">
            <a:xfrm>
              <a:off x="1152" y="1759"/>
              <a:ext cx="365" cy="323"/>
              <a:chOff x="1110" y="2656"/>
              <a:chExt cx="1549" cy="1351"/>
            </a:xfrm>
          </p:grpSpPr>
          <p:sp>
            <p:nvSpPr>
              <p:cNvPr id="64" name="AutoShape 22"/>
              <p:cNvSpPr>
                <a:spLocks noChangeAspect="1" noChangeArrowheads="1"/>
              </p:cNvSpPr>
              <p:nvPr/>
            </p:nvSpPr>
            <p:spPr bwMode="gray">
              <a:xfrm>
                <a:off x="1123" y="2677"/>
                <a:ext cx="1538" cy="1330"/>
              </a:xfrm>
              <a:prstGeom prst="hexagon">
                <a:avLst>
                  <a:gd name="adj" fmla="val 28915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AutoShape 23"/>
              <p:cNvSpPr>
                <a:spLocks noChangeAspect="1" noChangeArrowheads="1"/>
              </p:cNvSpPr>
              <p:nvPr/>
            </p:nvSpPr>
            <p:spPr bwMode="gray">
              <a:xfrm>
                <a:off x="1110" y="2656"/>
                <a:ext cx="1538" cy="1330"/>
              </a:xfrm>
              <a:prstGeom prst="hexagon">
                <a:avLst>
                  <a:gd name="adj" fmla="val 28915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AutoShape 24"/>
              <p:cNvSpPr>
                <a:spLocks noChangeAspect="1" noChangeArrowheads="1"/>
              </p:cNvSpPr>
              <p:nvPr/>
            </p:nvSpPr>
            <p:spPr bwMode="gray">
              <a:xfrm>
                <a:off x="1198" y="2735"/>
                <a:ext cx="1352" cy="1167"/>
              </a:xfrm>
              <a:prstGeom prst="hexagon">
                <a:avLst>
                  <a:gd name="adj" fmla="val 28893"/>
                  <a:gd name="vf" fmla="val 115470"/>
                </a:avLst>
              </a:prstGeom>
              <a:gradFill rotWithShape="1">
                <a:gsLst>
                  <a:gs pos="0">
                    <a:srgbClr val="5F081E"/>
                  </a:gs>
                  <a:gs pos="100000">
                    <a:srgbClr val="CE1141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zh-CN" altLang="en-US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61" name="Line 25"/>
            <p:cNvSpPr>
              <a:spLocks noChangeAspect="1" noChangeShapeType="1"/>
            </p:cNvSpPr>
            <p:nvPr/>
          </p:nvSpPr>
          <p:spPr bwMode="auto">
            <a:xfrm>
              <a:off x="1431" y="2045"/>
              <a:ext cx="2692" cy="22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" name="Text Box 26"/>
            <p:cNvSpPr txBox="1">
              <a:spLocks noChangeAspect="1" noChangeArrowheads="1"/>
            </p:cNvSpPr>
            <p:nvPr/>
          </p:nvSpPr>
          <p:spPr bwMode="auto">
            <a:xfrm>
              <a:off x="1601" y="1702"/>
              <a:ext cx="1014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kumimoji="1" lang="zh-CN" altLang="en-US" sz="28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镜像仓库</a:t>
              </a:r>
            </a:p>
          </p:txBody>
        </p:sp>
        <p:sp>
          <p:nvSpPr>
            <p:cNvPr id="63" name="Text Box 27"/>
            <p:cNvSpPr txBox="1">
              <a:spLocks noChangeAspect="1" noChangeArrowheads="1"/>
            </p:cNvSpPr>
            <p:nvPr/>
          </p:nvSpPr>
          <p:spPr bwMode="gray">
            <a:xfrm>
              <a:off x="1235" y="1803"/>
              <a:ext cx="210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zh-CN" sz="2000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7</a:t>
              </a:r>
              <a:endParaRPr lang="en-US" altLang="zh-CN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err="1" smtClean="0"/>
              <a:t>Docker</a:t>
            </a:r>
            <a:r>
              <a:rPr lang="zh-CN" altLang="en-US" sz="3200" dirty="0" smtClean="0"/>
              <a:t>历史</a:t>
            </a:r>
            <a:endParaRPr lang="zh-CN" altLang="en-US" sz="3200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March 2013. </a:t>
            </a:r>
            <a:r>
              <a:rPr lang="zh-CN" altLang="zh-CN" dirty="0" smtClean="0"/>
              <a:t>发布</a:t>
            </a:r>
          </a:p>
          <a:p>
            <a:r>
              <a:rPr lang="en-US" altLang="zh-CN" dirty="0" smtClean="0"/>
              <a:t>March 13, </a:t>
            </a:r>
            <a:r>
              <a:rPr lang="en-US" altLang="zh-CN" dirty="0" smtClean="0"/>
              <a:t>2014   V0.9 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</a:t>
            </a:r>
            <a:r>
              <a:rPr lang="zh-CN" altLang="zh-CN" dirty="0" smtClean="0"/>
              <a:t>抛弃</a:t>
            </a:r>
            <a:r>
              <a:rPr lang="en-US" altLang="zh-CN" dirty="0" smtClean="0"/>
              <a:t>LXC</a:t>
            </a:r>
            <a:r>
              <a:rPr lang="zh-CN" altLang="zh-CN" dirty="0" smtClean="0"/>
              <a:t>的执行环境，用</a:t>
            </a:r>
            <a:r>
              <a:rPr lang="en-US" altLang="zh-CN" dirty="0" err="1" smtClean="0"/>
              <a:t>libcontainer</a:t>
            </a:r>
            <a:r>
              <a:rPr lang="zh-CN" altLang="zh-CN" dirty="0" smtClean="0"/>
              <a:t>库代替</a:t>
            </a:r>
            <a:r>
              <a:rPr lang="en-US" altLang="zh-CN" dirty="0" smtClean="0"/>
              <a:t>, go</a:t>
            </a:r>
            <a:r>
              <a:rPr lang="zh-CN" altLang="en-US" dirty="0" smtClean="0"/>
              <a:t>语言实现</a:t>
            </a:r>
            <a:r>
              <a:rPr lang="en-US" altLang="zh-CN" dirty="0" smtClean="0"/>
              <a:t>.</a:t>
            </a:r>
            <a:endParaRPr lang="zh-CN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err="1" smtClean="0"/>
              <a:t>Docker</a:t>
            </a:r>
            <a:r>
              <a:rPr lang="zh-CN" altLang="en-US" sz="3200" dirty="0" smtClean="0"/>
              <a:t>架构</a:t>
            </a:r>
            <a:endParaRPr lang="zh-CN" altLang="en-US" sz="3200" dirty="0"/>
          </a:p>
        </p:txBody>
      </p:sp>
      <p:pic>
        <p:nvPicPr>
          <p:cNvPr id="35842" name="Picture 2" descr="Docker 基本架构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628799"/>
            <a:ext cx="5040560" cy="493510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700808"/>
            <a:ext cx="8229600" cy="4392488"/>
          </a:xfrm>
        </p:spPr>
        <p:txBody>
          <a:bodyPr/>
          <a:lstStyle/>
          <a:p>
            <a:pPr algn="l"/>
            <a:r>
              <a:rPr lang="en-US" altLang="zh-CN" sz="2000" dirty="0" err="1" smtClean="0">
                <a:solidFill>
                  <a:schemeClr val="tx1"/>
                </a:solidFill>
              </a:rPr>
              <a:t>Docker</a:t>
            </a:r>
            <a:r>
              <a:rPr lang="en-US" altLang="zh-CN" sz="2000" dirty="0" smtClean="0">
                <a:solidFill>
                  <a:schemeClr val="tx1"/>
                </a:solidFill>
              </a:rPr>
              <a:t> </a:t>
            </a:r>
            <a:r>
              <a:rPr lang="zh-CN" altLang="zh-CN" sz="2000" dirty="0" smtClean="0">
                <a:solidFill>
                  <a:schemeClr val="tx1"/>
                </a:solidFill>
              </a:rPr>
              <a:t>采用了</a:t>
            </a:r>
            <a:r>
              <a:rPr lang="en-US" altLang="zh-CN" sz="2000" dirty="0" smtClean="0">
                <a:solidFill>
                  <a:schemeClr val="tx1"/>
                </a:solidFill>
              </a:rPr>
              <a:t> C/S</a:t>
            </a:r>
            <a:r>
              <a:rPr lang="zh-CN" altLang="zh-CN" sz="2000" dirty="0" smtClean="0">
                <a:solidFill>
                  <a:schemeClr val="tx1"/>
                </a:solidFill>
              </a:rPr>
              <a:t>架构，包括客户端和服务端</a:t>
            </a:r>
            <a:r>
              <a:rPr lang="zh-CN" altLang="zh-CN" sz="2000" dirty="0" smtClean="0">
                <a:solidFill>
                  <a:schemeClr val="tx1"/>
                </a:solidFill>
              </a:rPr>
              <a:t>。</a:t>
            </a:r>
            <a:r>
              <a:rPr lang="en-US" altLang="zh-CN" sz="2000" dirty="0" smtClean="0">
                <a:solidFill>
                  <a:schemeClr val="tx1"/>
                </a:solidFill>
              </a:rPr>
              <a:t/>
            </a:r>
            <a:br>
              <a:rPr lang="en-US" altLang="zh-CN" sz="2000" dirty="0" smtClean="0">
                <a:solidFill>
                  <a:schemeClr val="tx1"/>
                </a:solidFill>
              </a:rPr>
            </a:br>
            <a:r>
              <a:rPr lang="en-US" altLang="zh-CN" sz="2000" dirty="0" smtClean="0">
                <a:solidFill>
                  <a:schemeClr val="tx1"/>
                </a:solidFill>
              </a:rPr>
              <a:t/>
            </a:r>
            <a:br>
              <a:rPr lang="en-US" altLang="zh-CN" sz="2000" dirty="0" smtClean="0">
                <a:solidFill>
                  <a:schemeClr val="tx1"/>
                </a:solidFill>
              </a:rPr>
            </a:br>
            <a:r>
              <a:rPr lang="en-US" altLang="zh-CN" sz="2000" dirty="0" err="1" smtClean="0">
                <a:solidFill>
                  <a:schemeClr val="tx1"/>
                </a:solidFill>
              </a:rPr>
              <a:t>Docker</a:t>
            </a:r>
            <a:r>
              <a:rPr lang="en-US" altLang="zh-CN" sz="2000" dirty="0" smtClean="0">
                <a:solidFill>
                  <a:schemeClr val="tx1"/>
                </a:solidFill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</a:rPr>
              <a:t>daemon </a:t>
            </a:r>
            <a:r>
              <a:rPr lang="zh-CN" altLang="zh-CN" sz="2000" dirty="0" smtClean="0">
                <a:solidFill>
                  <a:schemeClr val="tx1"/>
                </a:solidFill>
              </a:rPr>
              <a:t>作为服务端接受来自客户的请求，并处理这些请求（创建、运行、分发容器）</a:t>
            </a:r>
            <a:r>
              <a:rPr lang="zh-CN" altLang="zh-CN" sz="2000" dirty="0" smtClean="0">
                <a:solidFill>
                  <a:schemeClr val="tx1"/>
                </a:solidFill>
              </a:rPr>
              <a:t>。</a:t>
            </a:r>
            <a:r>
              <a:rPr lang="en-US" altLang="zh-CN" sz="2000" dirty="0" smtClean="0">
                <a:solidFill>
                  <a:schemeClr val="tx1"/>
                </a:solidFill>
              </a:rPr>
              <a:t/>
            </a:r>
            <a:br>
              <a:rPr lang="en-US" altLang="zh-CN" sz="2000" dirty="0" smtClean="0">
                <a:solidFill>
                  <a:schemeClr val="tx1"/>
                </a:solidFill>
              </a:rPr>
            </a:br>
            <a:r>
              <a:rPr lang="en-US" altLang="zh-CN" sz="2000" dirty="0" smtClean="0">
                <a:solidFill>
                  <a:schemeClr val="tx1"/>
                </a:solidFill>
              </a:rPr>
              <a:t/>
            </a:r>
            <a:br>
              <a:rPr lang="en-US" altLang="zh-CN" sz="2000" dirty="0" smtClean="0">
                <a:solidFill>
                  <a:schemeClr val="tx1"/>
                </a:solidFill>
              </a:rPr>
            </a:br>
            <a:r>
              <a:rPr lang="zh-CN" altLang="zh-CN" sz="2000" dirty="0" smtClean="0">
                <a:solidFill>
                  <a:schemeClr val="tx1"/>
                </a:solidFill>
              </a:rPr>
              <a:t>客户端</a:t>
            </a:r>
            <a:r>
              <a:rPr lang="zh-CN" altLang="zh-CN" sz="2000" dirty="0" smtClean="0">
                <a:solidFill>
                  <a:schemeClr val="tx1"/>
                </a:solidFill>
              </a:rPr>
              <a:t>和服务端既可以运行在一个机器上，也可通过</a:t>
            </a:r>
            <a:r>
              <a:rPr lang="en-US" altLang="zh-CN" sz="2000" dirty="0" smtClean="0">
                <a:solidFill>
                  <a:schemeClr val="tx1"/>
                </a:solidFill>
              </a:rPr>
              <a:t> socket </a:t>
            </a:r>
            <a:r>
              <a:rPr lang="zh-CN" altLang="zh-CN" sz="2000" dirty="0" smtClean="0">
                <a:solidFill>
                  <a:schemeClr val="tx1"/>
                </a:solidFill>
              </a:rPr>
              <a:t>或者</a:t>
            </a:r>
            <a:r>
              <a:rPr lang="en-US" altLang="zh-CN" sz="2000" dirty="0" smtClean="0">
                <a:solidFill>
                  <a:schemeClr val="tx1"/>
                </a:solidFill>
              </a:rPr>
              <a:t> 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RESTful</a:t>
            </a:r>
            <a:r>
              <a:rPr lang="en-US" altLang="zh-CN" sz="2000" dirty="0" smtClean="0">
                <a:solidFill>
                  <a:schemeClr val="tx1"/>
                </a:solidFill>
              </a:rPr>
              <a:t> API </a:t>
            </a:r>
            <a:r>
              <a:rPr lang="zh-CN" altLang="zh-CN" sz="2000" dirty="0" smtClean="0">
                <a:solidFill>
                  <a:schemeClr val="tx1"/>
                </a:solidFill>
              </a:rPr>
              <a:t>来进行通信</a:t>
            </a:r>
            <a:r>
              <a:rPr lang="zh-CN" altLang="zh-CN" sz="2000" dirty="0" smtClean="0">
                <a:solidFill>
                  <a:schemeClr val="tx1"/>
                </a:solidFill>
              </a:rPr>
              <a:t>。</a:t>
            </a:r>
            <a:r>
              <a:rPr lang="en-US" altLang="zh-CN" sz="2000" dirty="0" smtClean="0">
                <a:solidFill>
                  <a:schemeClr val="tx1"/>
                </a:solidFill>
              </a:rPr>
              <a:t/>
            </a:r>
            <a:br>
              <a:rPr lang="en-US" altLang="zh-CN" sz="2000" dirty="0" smtClean="0">
                <a:solidFill>
                  <a:schemeClr val="tx1"/>
                </a:solidFill>
              </a:rPr>
            </a:br>
            <a:r>
              <a:rPr lang="en-US" altLang="zh-CN" sz="2000" dirty="0" smtClean="0">
                <a:solidFill>
                  <a:schemeClr val="tx1"/>
                </a:solidFill>
              </a:rPr>
              <a:t/>
            </a:r>
            <a:br>
              <a:rPr lang="en-US" altLang="zh-CN" sz="2000" dirty="0" smtClean="0">
                <a:solidFill>
                  <a:schemeClr val="tx1"/>
                </a:solidFill>
              </a:rPr>
            </a:br>
            <a:r>
              <a:rPr lang="en-US" altLang="zh-CN" sz="2000" dirty="0" err="1" smtClean="0">
                <a:solidFill>
                  <a:schemeClr val="tx1"/>
                </a:solidFill>
              </a:rPr>
              <a:t>Docker</a:t>
            </a:r>
            <a:r>
              <a:rPr lang="en-US" altLang="zh-CN" sz="2000" dirty="0" smtClean="0">
                <a:solidFill>
                  <a:schemeClr val="tx1"/>
                </a:solidFill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</a:rPr>
              <a:t>daemon </a:t>
            </a:r>
            <a:r>
              <a:rPr lang="zh-CN" altLang="zh-CN" sz="2000" dirty="0" smtClean="0">
                <a:solidFill>
                  <a:schemeClr val="tx1"/>
                </a:solidFill>
              </a:rPr>
              <a:t>一般在宿主主机后台运行，等待接收来自客户端的消息</a:t>
            </a:r>
            <a:r>
              <a:rPr lang="zh-CN" altLang="zh-CN" sz="2000" dirty="0" smtClean="0">
                <a:solidFill>
                  <a:schemeClr val="tx1"/>
                </a:solidFill>
              </a:rPr>
              <a:t>。</a:t>
            </a:r>
            <a:r>
              <a:rPr lang="en-US" altLang="zh-CN" sz="2000" dirty="0" smtClean="0">
                <a:solidFill>
                  <a:schemeClr val="tx1"/>
                </a:solidFill>
              </a:rPr>
              <a:t/>
            </a:r>
            <a:br>
              <a:rPr lang="en-US" altLang="zh-CN" sz="2000" dirty="0" smtClean="0">
                <a:solidFill>
                  <a:schemeClr val="tx1"/>
                </a:solidFill>
              </a:rPr>
            </a:br>
            <a:r>
              <a:rPr lang="zh-CN" altLang="zh-CN" sz="2000" dirty="0" smtClean="0">
                <a:solidFill>
                  <a:schemeClr val="tx1"/>
                </a:solidFill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</a:rPr>
              <a:t/>
            </a:r>
            <a:br>
              <a:rPr lang="en-US" altLang="zh-CN" sz="2000" dirty="0" smtClean="0">
                <a:solidFill>
                  <a:schemeClr val="tx1"/>
                </a:solidFill>
              </a:rPr>
            </a:br>
            <a:r>
              <a:rPr lang="en-US" altLang="zh-CN" sz="2000" dirty="0" err="1" smtClean="0">
                <a:solidFill>
                  <a:schemeClr val="tx1"/>
                </a:solidFill>
              </a:rPr>
              <a:t>Docker</a:t>
            </a:r>
            <a:r>
              <a:rPr lang="en-US" altLang="zh-CN" sz="2000" dirty="0" smtClean="0">
                <a:solidFill>
                  <a:schemeClr val="tx1"/>
                </a:solidFill>
              </a:rPr>
              <a:t> </a:t>
            </a:r>
            <a:r>
              <a:rPr lang="zh-CN" altLang="zh-CN" sz="2000" dirty="0" smtClean="0">
                <a:solidFill>
                  <a:schemeClr val="tx1"/>
                </a:solidFill>
              </a:rPr>
              <a:t>客户端则为用户提供一系列可执行命令，用户用这些命令实现跟</a:t>
            </a:r>
            <a:r>
              <a:rPr lang="en-US" altLang="zh-CN" sz="2000" dirty="0" smtClean="0">
                <a:solidFill>
                  <a:schemeClr val="tx1"/>
                </a:solidFill>
              </a:rPr>
              <a:t> 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Docker</a:t>
            </a:r>
            <a:r>
              <a:rPr lang="en-US" altLang="zh-CN" sz="2000" dirty="0" smtClean="0">
                <a:solidFill>
                  <a:schemeClr val="tx1"/>
                </a:solidFill>
              </a:rPr>
              <a:t> daemon </a:t>
            </a:r>
            <a:r>
              <a:rPr lang="zh-CN" altLang="zh-CN" sz="2000" dirty="0" smtClean="0">
                <a:solidFill>
                  <a:schemeClr val="tx1"/>
                </a:solidFill>
              </a:rPr>
              <a:t>交互。</a:t>
            </a:r>
            <a:endParaRPr lang="zh-CN" altLang="zh-CN" sz="2000" dirty="0">
              <a:solidFill>
                <a:schemeClr val="tx1"/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 bwMode="auto">
          <a:xfrm>
            <a:off x="609600" y="4270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smtClean="0">
                <a:ln>
                  <a:noFill/>
                </a:ln>
                <a:solidFill>
                  <a:srgbClr val="9C003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Docker</a:t>
            </a:r>
            <a:r>
              <a:rPr kumimoji="0" lang="zh-CN" alt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9C003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架构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rgbClr val="9C003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1692275" y="981075"/>
            <a:ext cx="5256213" cy="641350"/>
          </a:xfrm>
          <a:prstGeom prst="rect">
            <a:avLst/>
          </a:prstGeom>
          <a:gradFill rotWithShape="0">
            <a:gsLst>
              <a:gs pos="0">
                <a:srgbClr val="7BE9EF"/>
              </a:gs>
              <a:gs pos="100000">
                <a:srgbClr val="7BE9EF">
                  <a:gamma/>
                  <a:tint val="33725"/>
                  <a:invGamma/>
                  <a:alpha val="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>
                <a:solidFill>
                  <a:schemeClr val="tx1"/>
                </a:solidFill>
                <a:ea typeface="微软雅黑" pitchFamily="34" charset="-122"/>
              </a:rPr>
              <a:t>提纲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1692275" y="1714488"/>
            <a:ext cx="4694238" cy="558800"/>
            <a:chOff x="1152" y="845"/>
            <a:chExt cx="2937" cy="352"/>
          </a:xfrm>
        </p:grpSpPr>
        <p:grpSp>
          <p:nvGrpSpPr>
            <p:cNvPr id="5" name="Group 4"/>
            <p:cNvGrpSpPr>
              <a:grpSpLocks noChangeAspect="1"/>
            </p:cNvGrpSpPr>
            <p:nvPr/>
          </p:nvGrpSpPr>
          <p:grpSpPr bwMode="auto">
            <a:xfrm>
              <a:off x="1152" y="875"/>
              <a:ext cx="365" cy="322"/>
              <a:chOff x="1110" y="2656"/>
              <a:chExt cx="1549" cy="1351"/>
            </a:xfrm>
          </p:grpSpPr>
          <p:sp>
            <p:nvSpPr>
              <p:cNvPr id="3113" name="AutoShape 5"/>
              <p:cNvSpPr>
                <a:spLocks noChangeAspect="1" noChangeArrowheads="1"/>
              </p:cNvSpPr>
              <p:nvPr/>
            </p:nvSpPr>
            <p:spPr bwMode="gray">
              <a:xfrm>
                <a:off x="1123" y="2677"/>
                <a:ext cx="1538" cy="1330"/>
              </a:xfrm>
              <a:prstGeom prst="hexagon">
                <a:avLst>
                  <a:gd name="adj" fmla="val 28915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3114" name="AutoShape 6"/>
              <p:cNvSpPr>
                <a:spLocks noChangeAspect="1" noChangeArrowheads="1"/>
              </p:cNvSpPr>
              <p:nvPr/>
            </p:nvSpPr>
            <p:spPr bwMode="gray">
              <a:xfrm>
                <a:off x="1110" y="2656"/>
                <a:ext cx="1538" cy="1330"/>
              </a:xfrm>
              <a:prstGeom prst="hexagon">
                <a:avLst>
                  <a:gd name="adj" fmla="val 28915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345095" name="AutoShape 7"/>
              <p:cNvSpPr>
                <a:spLocks noChangeAspect="1" noChangeArrowheads="1"/>
              </p:cNvSpPr>
              <p:nvPr/>
            </p:nvSpPr>
            <p:spPr bwMode="gray">
              <a:xfrm>
                <a:off x="1198" y="2736"/>
                <a:ext cx="1353" cy="1166"/>
              </a:xfrm>
              <a:prstGeom prst="hexagon">
                <a:avLst>
                  <a:gd name="adj" fmla="val 28897"/>
                  <a:gd name="vf" fmla="val 115470"/>
                </a:avLst>
              </a:prstGeom>
              <a:gradFill rotWithShape="1">
                <a:gsLst>
                  <a:gs pos="0">
                    <a:srgbClr val="5F081E"/>
                  </a:gs>
                  <a:gs pos="100000">
                    <a:srgbClr val="CE1141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zh-CN" altLang="en-US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3116" name="Line 8"/>
            <p:cNvSpPr>
              <a:spLocks noChangeAspect="1" noChangeShapeType="1"/>
            </p:cNvSpPr>
            <p:nvPr/>
          </p:nvSpPr>
          <p:spPr bwMode="auto">
            <a:xfrm>
              <a:off x="1444" y="1171"/>
              <a:ext cx="2645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17" name="Text Box 9"/>
            <p:cNvSpPr txBox="1">
              <a:spLocks noChangeAspect="1" noChangeArrowheads="1"/>
            </p:cNvSpPr>
            <p:nvPr/>
          </p:nvSpPr>
          <p:spPr bwMode="auto">
            <a:xfrm>
              <a:off x="1583" y="845"/>
              <a:ext cx="1014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kumimoji="1" lang="zh-CN" altLang="en-US" sz="28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一些概念</a:t>
              </a:r>
              <a:endParaRPr kumimoji="1" lang="zh-CN" altLang="en-US" sz="28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18" name="Text Box 10"/>
            <p:cNvSpPr txBox="1">
              <a:spLocks noChangeAspect="1" noChangeArrowheads="1"/>
            </p:cNvSpPr>
            <p:nvPr/>
          </p:nvSpPr>
          <p:spPr bwMode="gray">
            <a:xfrm>
              <a:off x="1235" y="925"/>
              <a:ext cx="209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zh-CN" sz="200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</p:grpSp>
      <p:grpSp>
        <p:nvGrpSpPr>
          <p:cNvPr id="6" name="Group 12"/>
          <p:cNvGrpSpPr>
            <a:grpSpLocks/>
          </p:cNvGrpSpPr>
          <p:nvPr/>
        </p:nvGrpSpPr>
        <p:grpSpPr bwMode="auto">
          <a:xfrm>
            <a:off x="1691680" y="2348880"/>
            <a:ext cx="4700587" cy="581025"/>
            <a:chOff x="1152" y="1275"/>
            <a:chExt cx="2937" cy="366"/>
          </a:xfrm>
        </p:grpSpPr>
        <p:grpSp>
          <p:nvGrpSpPr>
            <p:cNvPr id="7" name="Group 13"/>
            <p:cNvGrpSpPr>
              <a:grpSpLocks noChangeAspect="1"/>
            </p:cNvGrpSpPr>
            <p:nvPr/>
          </p:nvGrpSpPr>
          <p:grpSpPr bwMode="auto">
            <a:xfrm>
              <a:off x="1152" y="1318"/>
              <a:ext cx="365" cy="323"/>
              <a:chOff x="3174" y="2656"/>
              <a:chExt cx="1549" cy="1351"/>
            </a:xfrm>
          </p:grpSpPr>
          <p:sp>
            <p:nvSpPr>
              <p:cNvPr id="3122" name="AutoShape 14"/>
              <p:cNvSpPr>
                <a:spLocks noChangeAspect="1" noChangeArrowheads="1"/>
              </p:cNvSpPr>
              <p:nvPr/>
            </p:nvSpPr>
            <p:spPr bwMode="gray">
              <a:xfrm>
                <a:off x="3187" y="2677"/>
                <a:ext cx="1537" cy="1330"/>
              </a:xfrm>
              <a:prstGeom prst="hexagon">
                <a:avLst>
                  <a:gd name="adj" fmla="val 28918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3123" name="AutoShape 15"/>
              <p:cNvSpPr>
                <a:spLocks noChangeAspect="1" noChangeArrowheads="1"/>
              </p:cNvSpPr>
              <p:nvPr/>
            </p:nvSpPr>
            <p:spPr bwMode="gray">
              <a:xfrm>
                <a:off x="3174" y="2656"/>
                <a:ext cx="1537" cy="1330"/>
              </a:xfrm>
              <a:prstGeom prst="hexagon">
                <a:avLst>
                  <a:gd name="adj" fmla="val 28918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2" name="AutoShape 16"/>
              <p:cNvSpPr>
                <a:spLocks noChangeAspect="1" noChangeArrowheads="1"/>
              </p:cNvSpPr>
              <p:nvPr/>
            </p:nvSpPr>
            <p:spPr bwMode="gray">
              <a:xfrm>
                <a:off x="3262" y="2735"/>
                <a:ext cx="1352" cy="1167"/>
              </a:xfrm>
              <a:prstGeom prst="hexagon">
                <a:avLst>
                  <a:gd name="adj" fmla="val 28893"/>
                  <a:gd name="vf" fmla="val 115470"/>
                </a:avLst>
              </a:prstGeom>
              <a:gradFill rotWithShape="1">
                <a:gsLst>
                  <a:gs pos="0">
                    <a:srgbClr val="765E00"/>
                  </a:gs>
                  <a:gs pos="100000">
                    <a:srgbClr val="FFCC00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zh-CN" altLang="en-US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3125" name="Line 17"/>
            <p:cNvSpPr>
              <a:spLocks noChangeAspect="1" noChangeShapeType="1"/>
            </p:cNvSpPr>
            <p:nvPr/>
          </p:nvSpPr>
          <p:spPr bwMode="auto">
            <a:xfrm>
              <a:off x="1444" y="1614"/>
              <a:ext cx="2645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26" name="Text Box 18"/>
            <p:cNvSpPr txBox="1">
              <a:spLocks noChangeAspect="1" noChangeArrowheads="1"/>
            </p:cNvSpPr>
            <p:nvPr/>
          </p:nvSpPr>
          <p:spPr bwMode="auto">
            <a:xfrm>
              <a:off x="1594" y="1275"/>
              <a:ext cx="1320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kumimoji="1" lang="en-US" altLang="zh-CN" sz="2800" dirty="0" err="1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Docker</a:t>
              </a:r>
              <a:r>
                <a:rPr kumimoji="1" lang="zh-CN" altLang="en-US" sz="28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介绍</a:t>
              </a:r>
              <a:endParaRPr kumimoji="1" lang="zh-CN" altLang="en-US" sz="28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27" name="Text Box 19"/>
            <p:cNvSpPr txBox="1">
              <a:spLocks noChangeAspect="1" noChangeArrowheads="1"/>
            </p:cNvSpPr>
            <p:nvPr/>
          </p:nvSpPr>
          <p:spPr bwMode="gray">
            <a:xfrm>
              <a:off x="1229" y="1361"/>
              <a:ext cx="209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zh-CN" sz="200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</p:grpSp>
      <p:grpSp>
        <p:nvGrpSpPr>
          <p:cNvPr id="8" name="Group 20"/>
          <p:cNvGrpSpPr>
            <a:grpSpLocks/>
          </p:cNvGrpSpPr>
          <p:nvPr/>
        </p:nvGrpSpPr>
        <p:grpSpPr bwMode="auto">
          <a:xfrm>
            <a:off x="1691680" y="2996952"/>
            <a:ext cx="4749800" cy="603250"/>
            <a:chOff x="1152" y="1702"/>
            <a:chExt cx="2971" cy="380"/>
          </a:xfrm>
        </p:grpSpPr>
        <p:grpSp>
          <p:nvGrpSpPr>
            <p:cNvPr id="9" name="Group 21"/>
            <p:cNvGrpSpPr>
              <a:grpSpLocks noChangeAspect="1"/>
            </p:cNvGrpSpPr>
            <p:nvPr/>
          </p:nvGrpSpPr>
          <p:grpSpPr bwMode="auto">
            <a:xfrm>
              <a:off x="1152" y="1759"/>
              <a:ext cx="365" cy="323"/>
              <a:chOff x="1110" y="2656"/>
              <a:chExt cx="1549" cy="1351"/>
            </a:xfrm>
          </p:grpSpPr>
          <p:sp>
            <p:nvSpPr>
              <p:cNvPr id="3130" name="AutoShape 22"/>
              <p:cNvSpPr>
                <a:spLocks noChangeAspect="1" noChangeArrowheads="1"/>
              </p:cNvSpPr>
              <p:nvPr/>
            </p:nvSpPr>
            <p:spPr bwMode="gray">
              <a:xfrm>
                <a:off x="1123" y="2677"/>
                <a:ext cx="1538" cy="1330"/>
              </a:xfrm>
              <a:prstGeom prst="hexagon">
                <a:avLst>
                  <a:gd name="adj" fmla="val 28915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3131" name="AutoShape 23"/>
              <p:cNvSpPr>
                <a:spLocks noChangeAspect="1" noChangeArrowheads="1"/>
              </p:cNvSpPr>
              <p:nvPr/>
            </p:nvSpPr>
            <p:spPr bwMode="gray">
              <a:xfrm>
                <a:off x="1110" y="2656"/>
                <a:ext cx="1538" cy="1330"/>
              </a:xfrm>
              <a:prstGeom prst="hexagon">
                <a:avLst>
                  <a:gd name="adj" fmla="val 28915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3" name="AutoShape 24"/>
              <p:cNvSpPr>
                <a:spLocks noChangeAspect="1" noChangeArrowheads="1"/>
              </p:cNvSpPr>
              <p:nvPr/>
            </p:nvSpPr>
            <p:spPr bwMode="gray">
              <a:xfrm>
                <a:off x="1198" y="2735"/>
                <a:ext cx="1352" cy="1167"/>
              </a:xfrm>
              <a:prstGeom prst="hexagon">
                <a:avLst>
                  <a:gd name="adj" fmla="val 28893"/>
                  <a:gd name="vf" fmla="val 115470"/>
                </a:avLst>
              </a:prstGeom>
              <a:gradFill rotWithShape="1">
                <a:gsLst>
                  <a:gs pos="0">
                    <a:srgbClr val="5F081E"/>
                  </a:gs>
                  <a:gs pos="100000">
                    <a:srgbClr val="CE1141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zh-CN" altLang="en-US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3133" name="Line 25"/>
            <p:cNvSpPr>
              <a:spLocks noChangeAspect="1" noChangeShapeType="1"/>
            </p:cNvSpPr>
            <p:nvPr/>
          </p:nvSpPr>
          <p:spPr bwMode="auto">
            <a:xfrm>
              <a:off x="1431" y="2045"/>
              <a:ext cx="2692" cy="22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34" name="Text Box 26"/>
            <p:cNvSpPr txBox="1">
              <a:spLocks noChangeAspect="1" noChangeArrowheads="1"/>
            </p:cNvSpPr>
            <p:nvPr/>
          </p:nvSpPr>
          <p:spPr bwMode="auto">
            <a:xfrm>
              <a:off x="1601" y="1702"/>
              <a:ext cx="1515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kumimoji="1" lang="en-US" altLang="zh-CN" sz="28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Daemon</a:t>
              </a:r>
              <a:r>
                <a:rPr kumimoji="1" lang="zh-CN" altLang="en-US" sz="28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管理</a:t>
              </a:r>
            </a:p>
          </p:txBody>
        </p:sp>
        <p:sp>
          <p:nvSpPr>
            <p:cNvPr id="3135" name="Text Box 27"/>
            <p:cNvSpPr txBox="1">
              <a:spLocks noChangeAspect="1" noChangeArrowheads="1"/>
            </p:cNvSpPr>
            <p:nvPr/>
          </p:nvSpPr>
          <p:spPr bwMode="gray">
            <a:xfrm>
              <a:off x="1235" y="1803"/>
              <a:ext cx="209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zh-CN" sz="200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</a:p>
          </p:txBody>
        </p:sp>
      </p:grpSp>
      <p:grpSp>
        <p:nvGrpSpPr>
          <p:cNvPr id="10" name="Group 12"/>
          <p:cNvGrpSpPr>
            <a:grpSpLocks/>
          </p:cNvGrpSpPr>
          <p:nvPr/>
        </p:nvGrpSpPr>
        <p:grpSpPr bwMode="auto">
          <a:xfrm>
            <a:off x="1691680" y="3717032"/>
            <a:ext cx="4700588" cy="581025"/>
            <a:chOff x="1152" y="1275"/>
            <a:chExt cx="2937" cy="366"/>
          </a:xfrm>
        </p:grpSpPr>
        <p:grpSp>
          <p:nvGrpSpPr>
            <p:cNvPr id="11" name="Group 13"/>
            <p:cNvGrpSpPr>
              <a:grpSpLocks noChangeAspect="1"/>
            </p:cNvGrpSpPr>
            <p:nvPr/>
          </p:nvGrpSpPr>
          <p:grpSpPr bwMode="auto">
            <a:xfrm>
              <a:off x="1152" y="1318"/>
              <a:ext cx="365" cy="323"/>
              <a:chOff x="3174" y="2656"/>
              <a:chExt cx="1549" cy="1351"/>
            </a:xfrm>
          </p:grpSpPr>
          <p:sp>
            <p:nvSpPr>
              <p:cNvPr id="40" name="AutoShape 14"/>
              <p:cNvSpPr>
                <a:spLocks noChangeAspect="1" noChangeArrowheads="1"/>
              </p:cNvSpPr>
              <p:nvPr/>
            </p:nvSpPr>
            <p:spPr bwMode="gray">
              <a:xfrm>
                <a:off x="3187" y="2677"/>
                <a:ext cx="1537" cy="1330"/>
              </a:xfrm>
              <a:prstGeom prst="hexagon">
                <a:avLst>
                  <a:gd name="adj" fmla="val 28918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AutoShape 15"/>
              <p:cNvSpPr>
                <a:spLocks noChangeAspect="1" noChangeArrowheads="1"/>
              </p:cNvSpPr>
              <p:nvPr/>
            </p:nvSpPr>
            <p:spPr bwMode="gray">
              <a:xfrm>
                <a:off x="3174" y="2656"/>
                <a:ext cx="1537" cy="1330"/>
              </a:xfrm>
              <a:prstGeom prst="hexagon">
                <a:avLst>
                  <a:gd name="adj" fmla="val 28918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AutoShape 16"/>
              <p:cNvSpPr>
                <a:spLocks noChangeAspect="1" noChangeArrowheads="1"/>
              </p:cNvSpPr>
              <p:nvPr/>
            </p:nvSpPr>
            <p:spPr bwMode="gray">
              <a:xfrm>
                <a:off x="3262" y="2735"/>
                <a:ext cx="1352" cy="1167"/>
              </a:xfrm>
              <a:prstGeom prst="hexagon">
                <a:avLst>
                  <a:gd name="adj" fmla="val 28893"/>
                  <a:gd name="vf" fmla="val 115470"/>
                </a:avLst>
              </a:prstGeom>
              <a:gradFill rotWithShape="1">
                <a:gsLst>
                  <a:gs pos="0">
                    <a:srgbClr val="765E00"/>
                  </a:gs>
                  <a:gs pos="100000">
                    <a:srgbClr val="FFCC00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zh-CN" altLang="en-US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37" name="Line 17"/>
            <p:cNvSpPr>
              <a:spLocks noChangeAspect="1" noChangeShapeType="1"/>
            </p:cNvSpPr>
            <p:nvPr/>
          </p:nvSpPr>
          <p:spPr bwMode="auto">
            <a:xfrm>
              <a:off x="1444" y="1614"/>
              <a:ext cx="2645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Text Box 18"/>
            <p:cNvSpPr txBox="1">
              <a:spLocks noChangeAspect="1" noChangeArrowheads="1"/>
            </p:cNvSpPr>
            <p:nvPr/>
          </p:nvSpPr>
          <p:spPr bwMode="auto">
            <a:xfrm>
              <a:off x="1594" y="1275"/>
              <a:ext cx="1013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spcBef>
                  <a:spcPct val="20000"/>
                </a:spcBef>
              </a:pPr>
              <a:r>
                <a:rPr kumimoji="1" lang="zh-CN" altLang="en-US" sz="28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镜像管理</a:t>
              </a:r>
              <a:endParaRPr kumimoji="1" lang="zh-CN" altLang="en-US" sz="28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Text Box 19"/>
            <p:cNvSpPr txBox="1">
              <a:spLocks noChangeAspect="1" noChangeArrowheads="1"/>
            </p:cNvSpPr>
            <p:nvPr/>
          </p:nvSpPr>
          <p:spPr bwMode="gray">
            <a:xfrm>
              <a:off x="1229" y="1361"/>
              <a:ext cx="209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zh-CN" sz="200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</a:p>
          </p:txBody>
        </p:sp>
      </p:grpSp>
      <p:grpSp>
        <p:nvGrpSpPr>
          <p:cNvPr id="12" name="Group 20"/>
          <p:cNvGrpSpPr>
            <a:grpSpLocks/>
          </p:cNvGrpSpPr>
          <p:nvPr/>
        </p:nvGrpSpPr>
        <p:grpSpPr bwMode="auto">
          <a:xfrm>
            <a:off x="1691680" y="4365104"/>
            <a:ext cx="4749801" cy="603250"/>
            <a:chOff x="1152" y="1702"/>
            <a:chExt cx="2971" cy="380"/>
          </a:xfrm>
        </p:grpSpPr>
        <p:grpSp>
          <p:nvGrpSpPr>
            <p:cNvPr id="13" name="Group 21"/>
            <p:cNvGrpSpPr>
              <a:grpSpLocks noChangeAspect="1"/>
            </p:cNvGrpSpPr>
            <p:nvPr/>
          </p:nvGrpSpPr>
          <p:grpSpPr bwMode="auto">
            <a:xfrm>
              <a:off x="1152" y="1759"/>
              <a:ext cx="365" cy="323"/>
              <a:chOff x="1110" y="2656"/>
              <a:chExt cx="1549" cy="1351"/>
            </a:xfrm>
          </p:grpSpPr>
          <p:sp>
            <p:nvSpPr>
              <p:cNvPr id="48" name="AutoShape 22"/>
              <p:cNvSpPr>
                <a:spLocks noChangeAspect="1" noChangeArrowheads="1"/>
              </p:cNvSpPr>
              <p:nvPr/>
            </p:nvSpPr>
            <p:spPr bwMode="gray">
              <a:xfrm>
                <a:off x="1123" y="2677"/>
                <a:ext cx="1538" cy="1330"/>
              </a:xfrm>
              <a:prstGeom prst="hexagon">
                <a:avLst>
                  <a:gd name="adj" fmla="val 28915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AutoShape 23"/>
              <p:cNvSpPr>
                <a:spLocks noChangeAspect="1" noChangeArrowheads="1"/>
              </p:cNvSpPr>
              <p:nvPr/>
            </p:nvSpPr>
            <p:spPr bwMode="gray">
              <a:xfrm>
                <a:off x="1110" y="2656"/>
                <a:ext cx="1538" cy="1330"/>
              </a:xfrm>
              <a:prstGeom prst="hexagon">
                <a:avLst>
                  <a:gd name="adj" fmla="val 28915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AutoShape 24"/>
              <p:cNvSpPr>
                <a:spLocks noChangeAspect="1" noChangeArrowheads="1"/>
              </p:cNvSpPr>
              <p:nvPr/>
            </p:nvSpPr>
            <p:spPr bwMode="gray">
              <a:xfrm>
                <a:off x="1198" y="2735"/>
                <a:ext cx="1352" cy="1167"/>
              </a:xfrm>
              <a:prstGeom prst="hexagon">
                <a:avLst>
                  <a:gd name="adj" fmla="val 28893"/>
                  <a:gd name="vf" fmla="val 115470"/>
                </a:avLst>
              </a:prstGeom>
              <a:gradFill rotWithShape="1">
                <a:gsLst>
                  <a:gs pos="0">
                    <a:srgbClr val="5F081E"/>
                  </a:gs>
                  <a:gs pos="100000">
                    <a:srgbClr val="CE1141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zh-CN" altLang="en-US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45" name="Line 25"/>
            <p:cNvSpPr>
              <a:spLocks noChangeAspect="1" noChangeShapeType="1"/>
            </p:cNvSpPr>
            <p:nvPr/>
          </p:nvSpPr>
          <p:spPr bwMode="auto">
            <a:xfrm>
              <a:off x="1431" y="2045"/>
              <a:ext cx="2692" cy="22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" name="Text Box 26"/>
            <p:cNvSpPr txBox="1">
              <a:spLocks noChangeAspect="1" noChangeArrowheads="1"/>
            </p:cNvSpPr>
            <p:nvPr/>
          </p:nvSpPr>
          <p:spPr bwMode="auto">
            <a:xfrm>
              <a:off x="1601" y="1702"/>
              <a:ext cx="1014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kumimoji="1" lang="zh-CN" altLang="en-US" sz="28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容器管理</a:t>
              </a:r>
            </a:p>
          </p:txBody>
        </p:sp>
        <p:sp>
          <p:nvSpPr>
            <p:cNvPr id="47" name="Text Box 27"/>
            <p:cNvSpPr txBox="1">
              <a:spLocks noChangeAspect="1" noChangeArrowheads="1"/>
            </p:cNvSpPr>
            <p:nvPr/>
          </p:nvSpPr>
          <p:spPr bwMode="gray">
            <a:xfrm>
              <a:off x="1235" y="1803"/>
              <a:ext cx="210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zh-CN" sz="2000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endParaRPr lang="en-US" altLang="zh-CN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4" name="Group 12"/>
          <p:cNvGrpSpPr>
            <a:grpSpLocks/>
          </p:cNvGrpSpPr>
          <p:nvPr/>
        </p:nvGrpSpPr>
        <p:grpSpPr bwMode="auto">
          <a:xfrm>
            <a:off x="1691680" y="5085184"/>
            <a:ext cx="4700588" cy="581025"/>
            <a:chOff x="1152" y="1275"/>
            <a:chExt cx="2937" cy="366"/>
          </a:xfrm>
        </p:grpSpPr>
        <p:grpSp>
          <p:nvGrpSpPr>
            <p:cNvPr id="15" name="Group 13"/>
            <p:cNvGrpSpPr>
              <a:grpSpLocks noChangeAspect="1"/>
            </p:cNvGrpSpPr>
            <p:nvPr/>
          </p:nvGrpSpPr>
          <p:grpSpPr bwMode="auto">
            <a:xfrm>
              <a:off x="1152" y="1318"/>
              <a:ext cx="365" cy="323"/>
              <a:chOff x="3174" y="2656"/>
              <a:chExt cx="1549" cy="1351"/>
            </a:xfrm>
          </p:grpSpPr>
          <p:sp>
            <p:nvSpPr>
              <p:cNvPr id="56" name="AutoShape 14"/>
              <p:cNvSpPr>
                <a:spLocks noChangeAspect="1" noChangeArrowheads="1"/>
              </p:cNvSpPr>
              <p:nvPr/>
            </p:nvSpPr>
            <p:spPr bwMode="gray">
              <a:xfrm>
                <a:off x="3187" y="2677"/>
                <a:ext cx="1537" cy="1330"/>
              </a:xfrm>
              <a:prstGeom prst="hexagon">
                <a:avLst>
                  <a:gd name="adj" fmla="val 28918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AutoShape 15"/>
              <p:cNvSpPr>
                <a:spLocks noChangeAspect="1" noChangeArrowheads="1"/>
              </p:cNvSpPr>
              <p:nvPr/>
            </p:nvSpPr>
            <p:spPr bwMode="gray">
              <a:xfrm>
                <a:off x="3174" y="2656"/>
                <a:ext cx="1537" cy="1330"/>
              </a:xfrm>
              <a:prstGeom prst="hexagon">
                <a:avLst>
                  <a:gd name="adj" fmla="val 28918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AutoShape 16"/>
              <p:cNvSpPr>
                <a:spLocks noChangeAspect="1" noChangeArrowheads="1"/>
              </p:cNvSpPr>
              <p:nvPr/>
            </p:nvSpPr>
            <p:spPr bwMode="gray">
              <a:xfrm>
                <a:off x="3262" y="2735"/>
                <a:ext cx="1352" cy="1167"/>
              </a:xfrm>
              <a:prstGeom prst="hexagon">
                <a:avLst>
                  <a:gd name="adj" fmla="val 28893"/>
                  <a:gd name="vf" fmla="val 115470"/>
                </a:avLst>
              </a:prstGeom>
              <a:gradFill rotWithShape="1">
                <a:gsLst>
                  <a:gs pos="0">
                    <a:srgbClr val="765E00"/>
                  </a:gs>
                  <a:gs pos="100000">
                    <a:srgbClr val="FFCC00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zh-CN" altLang="en-US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53" name="Line 17"/>
            <p:cNvSpPr>
              <a:spLocks noChangeAspect="1" noChangeShapeType="1"/>
            </p:cNvSpPr>
            <p:nvPr/>
          </p:nvSpPr>
          <p:spPr bwMode="auto">
            <a:xfrm>
              <a:off x="1444" y="1614"/>
              <a:ext cx="2645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" name="Text Box 18"/>
            <p:cNvSpPr txBox="1">
              <a:spLocks noChangeAspect="1" noChangeArrowheads="1"/>
            </p:cNvSpPr>
            <p:nvPr/>
          </p:nvSpPr>
          <p:spPr bwMode="auto">
            <a:xfrm>
              <a:off x="1594" y="1275"/>
              <a:ext cx="1013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spcBef>
                  <a:spcPct val="20000"/>
                </a:spcBef>
              </a:pPr>
              <a:r>
                <a:rPr kumimoji="1" lang="zh-CN" altLang="en-US" sz="28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网络管理</a:t>
              </a:r>
              <a:endParaRPr kumimoji="1" lang="zh-CN" altLang="en-US" sz="28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5" name="Text Box 19"/>
            <p:cNvSpPr txBox="1">
              <a:spLocks noChangeAspect="1" noChangeArrowheads="1"/>
            </p:cNvSpPr>
            <p:nvPr/>
          </p:nvSpPr>
          <p:spPr bwMode="gray">
            <a:xfrm>
              <a:off x="1229" y="1361"/>
              <a:ext cx="210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zh-CN" sz="200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6</a:t>
              </a:r>
            </a:p>
          </p:txBody>
        </p:sp>
      </p:grpSp>
      <p:grpSp>
        <p:nvGrpSpPr>
          <p:cNvPr id="16" name="Group 20"/>
          <p:cNvGrpSpPr>
            <a:grpSpLocks/>
          </p:cNvGrpSpPr>
          <p:nvPr/>
        </p:nvGrpSpPr>
        <p:grpSpPr bwMode="auto">
          <a:xfrm>
            <a:off x="1763688" y="5733256"/>
            <a:ext cx="4749801" cy="603250"/>
            <a:chOff x="1152" y="1702"/>
            <a:chExt cx="2971" cy="380"/>
          </a:xfrm>
        </p:grpSpPr>
        <p:grpSp>
          <p:nvGrpSpPr>
            <p:cNvPr id="17" name="Group 21"/>
            <p:cNvGrpSpPr>
              <a:grpSpLocks noChangeAspect="1"/>
            </p:cNvGrpSpPr>
            <p:nvPr/>
          </p:nvGrpSpPr>
          <p:grpSpPr bwMode="auto">
            <a:xfrm>
              <a:off x="1152" y="1759"/>
              <a:ext cx="365" cy="323"/>
              <a:chOff x="1110" y="2656"/>
              <a:chExt cx="1549" cy="1351"/>
            </a:xfrm>
          </p:grpSpPr>
          <p:sp>
            <p:nvSpPr>
              <p:cNvPr id="64" name="AutoShape 22"/>
              <p:cNvSpPr>
                <a:spLocks noChangeAspect="1" noChangeArrowheads="1"/>
              </p:cNvSpPr>
              <p:nvPr/>
            </p:nvSpPr>
            <p:spPr bwMode="gray">
              <a:xfrm>
                <a:off x="1123" y="2677"/>
                <a:ext cx="1538" cy="1330"/>
              </a:xfrm>
              <a:prstGeom prst="hexagon">
                <a:avLst>
                  <a:gd name="adj" fmla="val 28915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AutoShape 23"/>
              <p:cNvSpPr>
                <a:spLocks noChangeAspect="1" noChangeArrowheads="1"/>
              </p:cNvSpPr>
              <p:nvPr/>
            </p:nvSpPr>
            <p:spPr bwMode="gray">
              <a:xfrm>
                <a:off x="1110" y="2656"/>
                <a:ext cx="1538" cy="1330"/>
              </a:xfrm>
              <a:prstGeom prst="hexagon">
                <a:avLst>
                  <a:gd name="adj" fmla="val 28915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AutoShape 24"/>
              <p:cNvSpPr>
                <a:spLocks noChangeAspect="1" noChangeArrowheads="1"/>
              </p:cNvSpPr>
              <p:nvPr/>
            </p:nvSpPr>
            <p:spPr bwMode="gray">
              <a:xfrm>
                <a:off x="1198" y="2735"/>
                <a:ext cx="1352" cy="1167"/>
              </a:xfrm>
              <a:prstGeom prst="hexagon">
                <a:avLst>
                  <a:gd name="adj" fmla="val 28893"/>
                  <a:gd name="vf" fmla="val 115470"/>
                </a:avLst>
              </a:prstGeom>
              <a:gradFill rotWithShape="1">
                <a:gsLst>
                  <a:gs pos="0">
                    <a:srgbClr val="5F081E"/>
                  </a:gs>
                  <a:gs pos="100000">
                    <a:srgbClr val="CE1141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zh-CN" altLang="en-US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61" name="Line 25"/>
            <p:cNvSpPr>
              <a:spLocks noChangeAspect="1" noChangeShapeType="1"/>
            </p:cNvSpPr>
            <p:nvPr/>
          </p:nvSpPr>
          <p:spPr bwMode="auto">
            <a:xfrm>
              <a:off x="1431" y="2045"/>
              <a:ext cx="2692" cy="22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" name="Text Box 26"/>
            <p:cNvSpPr txBox="1">
              <a:spLocks noChangeAspect="1" noChangeArrowheads="1"/>
            </p:cNvSpPr>
            <p:nvPr/>
          </p:nvSpPr>
          <p:spPr bwMode="auto">
            <a:xfrm>
              <a:off x="1601" y="1702"/>
              <a:ext cx="1014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kumimoji="1" lang="zh-CN" altLang="en-US" sz="28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镜像仓库</a:t>
              </a:r>
            </a:p>
          </p:txBody>
        </p:sp>
        <p:sp>
          <p:nvSpPr>
            <p:cNvPr id="63" name="Text Box 27"/>
            <p:cNvSpPr txBox="1">
              <a:spLocks noChangeAspect="1" noChangeArrowheads="1"/>
            </p:cNvSpPr>
            <p:nvPr/>
          </p:nvSpPr>
          <p:spPr bwMode="gray">
            <a:xfrm>
              <a:off x="1235" y="1803"/>
              <a:ext cx="210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zh-CN" sz="2000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7</a:t>
              </a:r>
              <a:endParaRPr lang="en-US" altLang="zh-CN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/>
              <a:t>实验环境</a:t>
            </a:r>
            <a:endParaRPr lang="zh-CN" altLang="en-US" sz="3200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628800"/>
            <a:ext cx="336546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95936" y="1700808"/>
            <a:ext cx="4572000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1692275" y="981075"/>
            <a:ext cx="5256213" cy="641350"/>
          </a:xfrm>
          <a:prstGeom prst="rect">
            <a:avLst/>
          </a:prstGeom>
          <a:gradFill rotWithShape="0">
            <a:gsLst>
              <a:gs pos="0">
                <a:srgbClr val="7BE9EF"/>
              </a:gs>
              <a:gs pos="100000">
                <a:srgbClr val="7BE9EF">
                  <a:gamma/>
                  <a:tint val="33725"/>
                  <a:invGamma/>
                  <a:alpha val="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>
                <a:solidFill>
                  <a:schemeClr val="tx1"/>
                </a:solidFill>
                <a:ea typeface="微软雅黑" pitchFamily="34" charset="-122"/>
              </a:rPr>
              <a:t>提纲</a:t>
            </a:r>
          </a:p>
        </p:txBody>
      </p:sp>
      <p:grpSp>
        <p:nvGrpSpPr>
          <p:cNvPr id="3111" name="Group 3"/>
          <p:cNvGrpSpPr>
            <a:grpSpLocks/>
          </p:cNvGrpSpPr>
          <p:nvPr/>
        </p:nvGrpSpPr>
        <p:grpSpPr bwMode="auto">
          <a:xfrm>
            <a:off x="1692275" y="1714488"/>
            <a:ext cx="4694238" cy="558800"/>
            <a:chOff x="1152" y="845"/>
            <a:chExt cx="2937" cy="352"/>
          </a:xfrm>
        </p:grpSpPr>
        <p:grpSp>
          <p:nvGrpSpPr>
            <p:cNvPr id="3112" name="Group 4"/>
            <p:cNvGrpSpPr>
              <a:grpSpLocks noChangeAspect="1"/>
            </p:cNvGrpSpPr>
            <p:nvPr/>
          </p:nvGrpSpPr>
          <p:grpSpPr bwMode="auto">
            <a:xfrm>
              <a:off x="1152" y="875"/>
              <a:ext cx="365" cy="322"/>
              <a:chOff x="1110" y="2656"/>
              <a:chExt cx="1549" cy="1351"/>
            </a:xfrm>
          </p:grpSpPr>
          <p:sp>
            <p:nvSpPr>
              <p:cNvPr id="3113" name="AutoShape 5"/>
              <p:cNvSpPr>
                <a:spLocks noChangeAspect="1" noChangeArrowheads="1"/>
              </p:cNvSpPr>
              <p:nvPr/>
            </p:nvSpPr>
            <p:spPr bwMode="gray">
              <a:xfrm>
                <a:off x="1123" y="2677"/>
                <a:ext cx="1538" cy="1330"/>
              </a:xfrm>
              <a:prstGeom prst="hexagon">
                <a:avLst>
                  <a:gd name="adj" fmla="val 28915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3114" name="AutoShape 6"/>
              <p:cNvSpPr>
                <a:spLocks noChangeAspect="1" noChangeArrowheads="1"/>
              </p:cNvSpPr>
              <p:nvPr/>
            </p:nvSpPr>
            <p:spPr bwMode="gray">
              <a:xfrm>
                <a:off x="1110" y="2656"/>
                <a:ext cx="1538" cy="1330"/>
              </a:xfrm>
              <a:prstGeom prst="hexagon">
                <a:avLst>
                  <a:gd name="adj" fmla="val 28915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345095" name="AutoShape 7"/>
              <p:cNvSpPr>
                <a:spLocks noChangeAspect="1" noChangeArrowheads="1"/>
              </p:cNvSpPr>
              <p:nvPr/>
            </p:nvSpPr>
            <p:spPr bwMode="gray">
              <a:xfrm>
                <a:off x="1198" y="2736"/>
                <a:ext cx="1353" cy="1166"/>
              </a:xfrm>
              <a:prstGeom prst="hexagon">
                <a:avLst>
                  <a:gd name="adj" fmla="val 28897"/>
                  <a:gd name="vf" fmla="val 115470"/>
                </a:avLst>
              </a:prstGeom>
              <a:gradFill rotWithShape="1">
                <a:gsLst>
                  <a:gs pos="0">
                    <a:srgbClr val="5F081E"/>
                  </a:gs>
                  <a:gs pos="100000">
                    <a:srgbClr val="CE1141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zh-CN" altLang="en-US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3116" name="Line 8"/>
            <p:cNvSpPr>
              <a:spLocks noChangeAspect="1" noChangeShapeType="1"/>
            </p:cNvSpPr>
            <p:nvPr/>
          </p:nvSpPr>
          <p:spPr bwMode="auto">
            <a:xfrm>
              <a:off x="1444" y="1171"/>
              <a:ext cx="2645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17" name="Text Box 9"/>
            <p:cNvSpPr txBox="1">
              <a:spLocks noChangeAspect="1" noChangeArrowheads="1"/>
            </p:cNvSpPr>
            <p:nvPr/>
          </p:nvSpPr>
          <p:spPr bwMode="auto">
            <a:xfrm>
              <a:off x="1583" y="845"/>
              <a:ext cx="1014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kumimoji="1" lang="zh-CN" altLang="en-US" sz="28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一些概念</a:t>
              </a:r>
              <a:endParaRPr kumimoji="1" lang="zh-CN" altLang="en-US" sz="28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18" name="Text Box 10"/>
            <p:cNvSpPr txBox="1">
              <a:spLocks noChangeAspect="1" noChangeArrowheads="1"/>
            </p:cNvSpPr>
            <p:nvPr/>
          </p:nvSpPr>
          <p:spPr bwMode="gray">
            <a:xfrm>
              <a:off x="1235" y="925"/>
              <a:ext cx="209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zh-CN" sz="200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</p:grpSp>
      <p:grpSp>
        <p:nvGrpSpPr>
          <p:cNvPr id="3120" name="Group 12"/>
          <p:cNvGrpSpPr>
            <a:grpSpLocks/>
          </p:cNvGrpSpPr>
          <p:nvPr/>
        </p:nvGrpSpPr>
        <p:grpSpPr bwMode="auto">
          <a:xfrm>
            <a:off x="1691680" y="2348880"/>
            <a:ext cx="4700587" cy="581025"/>
            <a:chOff x="1152" y="1275"/>
            <a:chExt cx="2937" cy="366"/>
          </a:xfrm>
        </p:grpSpPr>
        <p:grpSp>
          <p:nvGrpSpPr>
            <p:cNvPr id="3121" name="Group 13"/>
            <p:cNvGrpSpPr>
              <a:grpSpLocks noChangeAspect="1"/>
            </p:cNvGrpSpPr>
            <p:nvPr/>
          </p:nvGrpSpPr>
          <p:grpSpPr bwMode="auto">
            <a:xfrm>
              <a:off x="1152" y="1318"/>
              <a:ext cx="365" cy="323"/>
              <a:chOff x="3174" y="2656"/>
              <a:chExt cx="1549" cy="1351"/>
            </a:xfrm>
          </p:grpSpPr>
          <p:sp>
            <p:nvSpPr>
              <p:cNvPr id="3122" name="AutoShape 14"/>
              <p:cNvSpPr>
                <a:spLocks noChangeAspect="1" noChangeArrowheads="1"/>
              </p:cNvSpPr>
              <p:nvPr/>
            </p:nvSpPr>
            <p:spPr bwMode="gray">
              <a:xfrm>
                <a:off x="3187" y="2677"/>
                <a:ext cx="1537" cy="1330"/>
              </a:xfrm>
              <a:prstGeom prst="hexagon">
                <a:avLst>
                  <a:gd name="adj" fmla="val 28918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3123" name="AutoShape 15"/>
              <p:cNvSpPr>
                <a:spLocks noChangeAspect="1" noChangeArrowheads="1"/>
              </p:cNvSpPr>
              <p:nvPr/>
            </p:nvSpPr>
            <p:spPr bwMode="gray">
              <a:xfrm>
                <a:off x="3174" y="2656"/>
                <a:ext cx="1537" cy="1330"/>
              </a:xfrm>
              <a:prstGeom prst="hexagon">
                <a:avLst>
                  <a:gd name="adj" fmla="val 28918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2" name="AutoShape 16"/>
              <p:cNvSpPr>
                <a:spLocks noChangeAspect="1" noChangeArrowheads="1"/>
              </p:cNvSpPr>
              <p:nvPr/>
            </p:nvSpPr>
            <p:spPr bwMode="gray">
              <a:xfrm>
                <a:off x="3262" y="2735"/>
                <a:ext cx="1352" cy="1167"/>
              </a:xfrm>
              <a:prstGeom prst="hexagon">
                <a:avLst>
                  <a:gd name="adj" fmla="val 28893"/>
                  <a:gd name="vf" fmla="val 115470"/>
                </a:avLst>
              </a:prstGeom>
              <a:gradFill rotWithShape="1">
                <a:gsLst>
                  <a:gs pos="0">
                    <a:srgbClr val="765E00"/>
                  </a:gs>
                  <a:gs pos="100000">
                    <a:srgbClr val="FFCC00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zh-CN" altLang="en-US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3125" name="Line 17"/>
            <p:cNvSpPr>
              <a:spLocks noChangeAspect="1" noChangeShapeType="1"/>
            </p:cNvSpPr>
            <p:nvPr/>
          </p:nvSpPr>
          <p:spPr bwMode="auto">
            <a:xfrm>
              <a:off x="1444" y="1614"/>
              <a:ext cx="2645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26" name="Text Box 18"/>
            <p:cNvSpPr txBox="1">
              <a:spLocks noChangeAspect="1" noChangeArrowheads="1"/>
            </p:cNvSpPr>
            <p:nvPr/>
          </p:nvSpPr>
          <p:spPr bwMode="auto">
            <a:xfrm>
              <a:off x="1594" y="1275"/>
              <a:ext cx="1320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kumimoji="1" lang="en-US" altLang="zh-CN" sz="2800" dirty="0" err="1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Docker</a:t>
              </a:r>
              <a:r>
                <a:rPr kumimoji="1" lang="zh-CN" altLang="en-US" sz="28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介绍</a:t>
              </a:r>
              <a:endParaRPr kumimoji="1" lang="zh-CN" altLang="en-US" sz="28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27" name="Text Box 19"/>
            <p:cNvSpPr txBox="1">
              <a:spLocks noChangeAspect="1" noChangeArrowheads="1"/>
            </p:cNvSpPr>
            <p:nvPr/>
          </p:nvSpPr>
          <p:spPr bwMode="gray">
            <a:xfrm>
              <a:off x="1229" y="1361"/>
              <a:ext cx="209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zh-CN" sz="200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</p:grpSp>
      <p:grpSp>
        <p:nvGrpSpPr>
          <p:cNvPr id="3128" name="Group 20"/>
          <p:cNvGrpSpPr>
            <a:grpSpLocks/>
          </p:cNvGrpSpPr>
          <p:nvPr/>
        </p:nvGrpSpPr>
        <p:grpSpPr bwMode="auto">
          <a:xfrm>
            <a:off x="1691680" y="2996952"/>
            <a:ext cx="4749800" cy="603250"/>
            <a:chOff x="1152" y="1702"/>
            <a:chExt cx="2971" cy="380"/>
          </a:xfrm>
        </p:grpSpPr>
        <p:grpSp>
          <p:nvGrpSpPr>
            <p:cNvPr id="3129" name="Group 21"/>
            <p:cNvGrpSpPr>
              <a:grpSpLocks noChangeAspect="1"/>
            </p:cNvGrpSpPr>
            <p:nvPr/>
          </p:nvGrpSpPr>
          <p:grpSpPr bwMode="auto">
            <a:xfrm>
              <a:off x="1152" y="1759"/>
              <a:ext cx="365" cy="323"/>
              <a:chOff x="1110" y="2656"/>
              <a:chExt cx="1549" cy="1351"/>
            </a:xfrm>
          </p:grpSpPr>
          <p:sp>
            <p:nvSpPr>
              <p:cNvPr id="3130" name="AutoShape 22"/>
              <p:cNvSpPr>
                <a:spLocks noChangeAspect="1" noChangeArrowheads="1"/>
              </p:cNvSpPr>
              <p:nvPr/>
            </p:nvSpPr>
            <p:spPr bwMode="gray">
              <a:xfrm>
                <a:off x="1123" y="2677"/>
                <a:ext cx="1538" cy="1330"/>
              </a:xfrm>
              <a:prstGeom prst="hexagon">
                <a:avLst>
                  <a:gd name="adj" fmla="val 28915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3131" name="AutoShape 23"/>
              <p:cNvSpPr>
                <a:spLocks noChangeAspect="1" noChangeArrowheads="1"/>
              </p:cNvSpPr>
              <p:nvPr/>
            </p:nvSpPr>
            <p:spPr bwMode="gray">
              <a:xfrm>
                <a:off x="1110" y="2656"/>
                <a:ext cx="1538" cy="1330"/>
              </a:xfrm>
              <a:prstGeom prst="hexagon">
                <a:avLst>
                  <a:gd name="adj" fmla="val 28915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3" name="AutoShape 24"/>
              <p:cNvSpPr>
                <a:spLocks noChangeAspect="1" noChangeArrowheads="1"/>
              </p:cNvSpPr>
              <p:nvPr/>
            </p:nvSpPr>
            <p:spPr bwMode="gray">
              <a:xfrm>
                <a:off x="1198" y="2735"/>
                <a:ext cx="1352" cy="1167"/>
              </a:xfrm>
              <a:prstGeom prst="hexagon">
                <a:avLst>
                  <a:gd name="adj" fmla="val 28893"/>
                  <a:gd name="vf" fmla="val 115470"/>
                </a:avLst>
              </a:prstGeom>
              <a:gradFill rotWithShape="1">
                <a:gsLst>
                  <a:gs pos="0">
                    <a:srgbClr val="5F081E"/>
                  </a:gs>
                  <a:gs pos="100000">
                    <a:srgbClr val="CE1141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zh-CN" altLang="en-US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3133" name="Line 25"/>
            <p:cNvSpPr>
              <a:spLocks noChangeAspect="1" noChangeShapeType="1"/>
            </p:cNvSpPr>
            <p:nvPr/>
          </p:nvSpPr>
          <p:spPr bwMode="auto">
            <a:xfrm>
              <a:off x="1431" y="2045"/>
              <a:ext cx="2692" cy="22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34" name="Text Box 26"/>
            <p:cNvSpPr txBox="1">
              <a:spLocks noChangeAspect="1" noChangeArrowheads="1"/>
            </p:cNvSpPr>
            <p:nvPr/>
          </p:nvSpPr>
          <p:spPr bwMode="auto">
            <a:xfrm>
              <a:off x="1601" y="1702"/>
              <a:ext cx="1479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kumimoji="1" lang="en-US" altLang="zh-CN" sz="28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Daemon</a:t>
              </a:r>
              <a:r>
                <a:rPr kumimoji="1" lang="zh-CN" altLang="en-US" sz="28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管理</a:t>
              </a:r>
            </a:p>
          </p:txBody>
        </p:sp>
        <p:sp>
          <p:nvSpPr>
            <p:cNvPr id="3135" name="Text Box 27"/>
            <p:cNvSpPr txBox="1">
              <a:spLocks noChangeAspect="1" noChangeArrowheads="1"/>
            </p:cNvSpPr>
            <p:nvPr/>
          </p:nvSpPr>
          <p:spPr bwMode="gray">
            <a:xfrm>
              <a:off x="1235" y="1803"/>
              <a:ext cx="209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zh-CN" sz="200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</a:p>
          </p:txBody>
        </p:sp>
      </p:grpSp>
      <p:grpSp>
        <p:nvGrpSpPr>
          <p:cNvPr id="35" name="Group 12"/>
          <p:cNvGrpSpPr>
            <a:grpSpLocks/>
          </p:cNvGrpSpPr>
          <p:nvPr/>
        </p:nvGrpSpPr>
        <p:grpSpPr bwMode="auto">
          <a:xfrm>
            <a:off x="1691680" y="3717032"/>
            <a:ext cx="4700588" cy="581025"/>
            <a:chOff x="1152" y="1275"/>
            <a:chExt cx="2937" cy="366"/>
          </a:xfrm>
        </p:grpSpPr>
        <p:grpSp>
          <p:nvGrpSpPr>
            <p:cNvPr id="36" name="Group 13"/>
            <p:cNvGrpSpPr>
              <a:grpSpLocks noChangeAspect="1"/>
            </p:cNvGrpSpPr>
            <p:nvPr/>
          </p:nvGrpSpPr>
          <p:grpSpPr bwMode="auto">
            <a:xfrm>
              <a:off x="1152" y="1318"/>
              <a:ext cx="365" cy="323"/>
              <a:chOff x="3174" y="2656"/>
              <a:chExt cx="1549" cy="1351"/>
            </a:xfrm>
          </p:grpSpPr>
          <p:sp>
            <p:nvSpPr>
              <p:cNvPr id="40" name="AutoShape 14"/>
              <p:cNvSpPr>
                <a:spLocks noChangeAspect="1" noChangeArrowheads="1"/>
              </p:cNvSpPr>
              <p:nvPr/>
            </p:nvSpPr>
            <p:spPr bwMode="gray">
              <a:xfrm>
                <a:off x="3187" y="2677"/>
                <a:ext cx="1537" cy="1330"/>
              </a:xfrm>
              <a:prstGeom prst="hexagon">
                <a:avLst>
                  <a:gd name="adj" fmla="val 28918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AutoShape 15"/>
              <p:cNvSpPr>
                <a:spLocks noChangeAspect="1" noChangeArrowheads="1"/>
              </p:cNvSpPr>
              <p:nvPr/>
            </p:nvSpPr>
            <p:spPr bwMode="gray">
              <a:xfrm>
                <a:off x="3174" y="2656"/>
                <a:ext cx="1537" cy="1330"/>
              </a:xfrm>
              <a:prstGeom prst="hexagon">
                <a:avLst>
                  <a:gd name="adj" fmla="val 28918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AutoShape 16"/>
              <p:cNvSpPr>
                <a:spLocks noChangeAspect="1" noChangeArrowheads="1"/>
              </p:cNvSpPr>
              <p:nvPr/>
            </p:nvSpPr>
            <p:spPr bwMode="gray">
              <a:xfrm>
                <a:off x="3262" y="2735"/>
                <a:ext cx="1352" cy="1167"/>
              </a:xfrm>
              <a:prstGeom prst="hexagon">
                <a:avLst>
                  <a:gd name="adj" fmla="val 28893"/>
                  <a:gd name="vf" fmla="val 115470"/>
                </a:avLst>
              </a:prstGeom>
              <a:gradFill rotWithShape="1">
                <a:gsLst>
                  <a:gs pos="0">
                    <a:srgbClr val="765E00"/>
                  </a:gs>
                  <a:gs pos="100000">
                    <a:srgbClr val="FFCC00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zh-CN" altLang="en-US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37" name="Line 17"/>
            <p:cNvSpPr>
              <a:spLocks noChangeAspect="1" noChangeShapeType="1"/>
            </p:cNvSpPr>
            <p:nvPr/>
          </p:nvSpPr>
          <p:spPr bwMode="auto">
            <a:xfrm>
              <a:off x="1444" y="1614"/>
              <a:ext cx="2645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Text Box 18"/>
            <p:cNvSpPr txBox="1">
              <a:spLocks noChangeAspect="1" noChangeArrowheads="1"/>
            </p:cNvSpPr>
            <p:nvPr/>
          </p:nvSpPr>
          <p:spPr bwMode="auto">
            <a:xfrm>
              <a:off x="1594" y="1275"/>
              <a:ext cx="1013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spcBef>
                  <a:spcPct val="20000"/>
                </a:spcBef>
              </a:pPr>
              <a:r>
                <a:rPr kumimoji="1" lang="zh-CN" altLang="en-US" sz="28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镜像管理</a:t>
              </a:r>
              <a:endParaRPr kumimoji="1" lang="zh-CN" altLang="en-US" sz="28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Text Box 19"/>
            <p:cNvSpPr txBox="1">
              <a:spLocks noChangeAspect="1" noChangeArrowheads="1"/>
            </p:cNvSpPr>
            <p:nvPr/>
          </p:nvSpPr>
          <p:spPr bwMode="gray">
            <a:xfrm>
              <a:off x="1229" y="1361"/>
              <a:ext cx="209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zh-CN" sz="200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</a:p>
          </p:txBody>
        </p:sp>
      </p:grpSp>
      <p:grpSp>
        <p:nvGrpSpPr>
          <p:cNvPr id="43" name="Group 20"/>
          <p:cNvGrpSpPr>
            <a:grpSpLocks/>
          </p:cNvGrpSpPr>
          <p:nvPr/>
        </p:nvGrpSpPr>
        <p:grpSpPr bwMode="auto">
          <a:xfrm>
            <a:off x="1691680" y="4365104"/>
            <a:ext cx="4749801" cy="603250"/>
            <a:chOff x="1152" y="1702"/>
            <a:chExt cx="2971" cy="380"/>
          </a:xfrm>
        </p:grpSpPr>
        <p:grpSp>
          <p:nvGrpSpPr>
            <p:cNvPr id="44" name="Group 21"/>
            <p:cNvGrpSpPr>
              <a:grpSpLocks noChangeAspect="1"/>
            </p:cNvGrpSpPr>
            <p:nvPr/>
          </p:nvGrpSpPr>
          <p:grpSpPr bwMode="auto">
            <a:xfrm>
              <a:off x="1152" y="1759"/>
              <a:ext cx="365" cy="323"/>
              <a:chOff x="1110" y="2656"/>
              <a:chExt cx="1549" cy="1351"/>
            </a:xfrm>
          </p:grpSpPr>
          <p:sp>
            <p:nvSpPr>
              <p:cNvPr id="48" name="AutoShape 22"/>
              <p:cNvSpPr>
                <a:spLocks noChangeAspect="1" noChangeArrowheads="1"/>
              </p:cNvSpPr>
              <p:nvPr/>
            </p:nvSpPr>
            <p:spPr bwMode="gray">
              <a:xfrm>
                <a:off x="1123" y="2677"/>
                <a:ext cx="1538" cy="1330"/>
              </a:xfrm>
              <a:prstGeom prst="hexagon">
                <a:avLst>
                  <a:gd name="adj" fmla="val 28915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AutoShape 23"/>
              <p:cNvSpPr>
                <a:spLocks noChangeAspect="1" noChangeArrowheads="1"/>
              </p:cNvSpPr>
              <p:nvPr/>
            </p:nvSpPr>
            <p:spPr bwMode="gray">
              <a:xfrm>
                <a:off x="1110" y="2656"/>
                <a:ext cx="1538" cy="1330"/>
              </a:xfrm>
              <a:prstGeom prst="hexagon">
                <a:avLst>
                  <a:gd name="adj" fmla="val 28915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AutoShape 24"/>
              <p:cNvSpPr>
                <a:spLocks noChangeAspect="1" noChangeArrowheads="1"/>
              </p:cNvSpPr>
              <p:nvPr/>
            </p:nvSpPr>
            <p:spPr bwMode="gray">
              <a:xfrm>
                <a:off x="1198" y="2735"/>
                <a:ext cx="1352" cy="1167"/>
              </a:xfrm>
              <a:prstGeom prst="hexagon">
                <a:avLst>
                  <a:gd name="adj" fmla="val 28893"/>
                  <a:gd name="vf" fmla="val 115470"/>
                </a:avLst>
              </a:prstGeom>
              <a:gradFill rotWithShape="1">
                <a:gsLst>
                  <a:gs pos="0">
                    <a:srgbClr val="5F081E"/>
                  </a:gs>
                  <a:gs pos="100000">
                    <a:srgbClr val="CE1141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zh-CN" altLang="en-US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45" name="Line 25"/>
            <p:cNvSpPr>
              <a:spLocks noChangeAspect="1" noChangeShapeType="1"/>
            </p:cNvSpPr>
            <p:nvPr/>
          </p:nvSpPr>
          <p:spPr bwMode="auto">
            <a:xfrm>
              <a:off x="1431" y="2045"/>
              <a:ext cx="2692" cy="22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" name="Text Box 26"/>
            <p:cNvSpPr txBox="1">
              <a:spLocks noChangeAspect="1" noChangeArrowheads="1"/>
            </p:cNvSpPr>
            <p:nvPr/>
          </p:nvSpPr>
          <p:spPr bwMode="auto">
            <a:xfrm>
              <a:off x="1601" y="1702"/>
              <a:ext cx="1014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kumimoji="1" lang="zh-CN" altLang="en-US" sz="28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容器管理</a:t>
              </a:r>
            </a:p>
          </p:txBody>
        </p:sp>
        <p:sp>
          <p:nvSpPr>
            <p:cNvPr id="47" name="Text Box 27"/>
            <p:cNvSpPr txBox="1">
              <a:spLocks noChangeAspect="1" noChangeArrowheads="1"/>
            </p:cNvSpPr>
            <p:nvPr/>
          </p:nvSpPr>
          <p:spPr bwMode="gray">
            <a:xfrm>
              <a:off x="1235" y="1803"/>
              <a:ext cx="210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zh-CN" sz="2000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endParaRPr lang="en-US" altLang="zh-CN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1" name="Group 12"/>
          <p:cNvGrpSpPr>
            <a:grpSpLocks/>
          </p:cNvGrpSpPr>
          <p:nvPr/>
        </p:nvGrpSpPr>
        <p:grpSpPr bwMode="auto">
          <a:xfrm>
            <a:off x="1691680" y="5085184"/>
            <a:ext cx="4700588" cy="581025"/>
            <a:chOff x="1152" y="1275"/>
            <a:chExt cx="2937" cy="366"/>
          </a:xfrm>
        </p:grpSpPr>
        <p:grpSp>
          <p:nvGrpSpPr>
            <p:cNvPr id="52" name="Group 13"/>
            <p:cNvGrpSpPr>
              <a:grpSpLocks noChangeAspect="1"/>
            </p:cNvGrpSpPr>
            <p:nvPr/>
          </p:nvGrpSpPr>
          <p:grpSpPr bwMode="auto">
            <a:xfrm>
              <a:off x="1152" y="1318"/>
              <a:ext cx="365" cy="323"/>
              <a:chOff x="3174" y="2656"/>
              <a:chExt cx="1549" cy="1351"/>
            </a:xfrm>
          </p:grpSpPr>
          <p:sp>
            <p:nvSpPr>
              <p:cNvPr id="56" name="AutoShape 14"/>
              <p:cNvSpPr>
                <a:spLocks noChangeAspect="1" noChangeArrowheads="1"/>
              </p:cNvSpPr>
              <p:nvPr/>
            </p:nvSpPr>
            <p:spPr bwMode="gray">
              <a:xfrm>
                <a:off x="3187" y="2677"/>
                <a:ext cx="1537" cy="1330"/>
              </a:xfrm>
              <a:prstGeom prst="hexagon">
                <a:avLst>
                  <a:gd name="adj" fmla="val 28918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AutoShape 15"/>
              <p:cNvSpPr>
                <a:spLocks noChangeAspect="1" noChangeArrowheads="1"/>
              </p:cNvSpPr>
              <p:nvPr/>
            </p:nvSpPr>
            <p:spPr bwMode="gray">
              <a:xfrm>
                <a:off x="3174" y="2656"/>
                <a:ext cx="1537" cy="1330"/>
              </a:xfrm>
              <a:prstGeom prst="hexagon">
                <a:avLst>
                  <a:gd name="adj" fmla="val 28918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AutoShape 16"/>
              <p:cNvSpPr>
                <a:spLocks noChangeAspect="1" noChangeArrowheads="1"/>
              </p:cNvSpPr>
              <p:nvPr/>
            </p:nvSpPr>
            <p:spPr bwMode="gray">
              <a:xfrm>
                <a:off x="3262" y="2735"/>
                <a:ext cx="1352" cy="1167"/>
              </a:xfrm>
              <a:prstGeom prst="hexagon">
                <a:avLst>
                  <a:gd name="adj" fmla="val 28893"/>
                  <a:gd name="vf" fmla="val 115470"/>
                </a:avLst>
              </a:prstGeom>
              <a:gradFill rotWithShape="1">
                <a:gsLst>
                  <a:gs pos="0">
                    <a:srgbClr val="765E00"/>
                  </a:gs>
                  <a:gs pos="100000">
                    <a:srgbClr val="FFCC00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zh-CN" altLang="en-US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53" name="Line 17"/>
            <p:cNvSpPr>
              <a:spLocks noChangeAspect="1" noChangeShapeType="1"/>
            </p:cNvSpPr>
            <p:nvPr/>
          </p:nvSpPr>
          <p:spPr bwMode="auto">
            <a:xfrm>
              <a:off x="1444" y="1614"/>
              <a:ext cx="2645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" name="Text Box 18"/>
            <p:cNvSpPr txBox="1">
              <a:spLocks noChangeAspect="1" noChangeArrowheads="1"/>
            </p:cNvSpPr>
            <p:nvPr/>
          </p:nvSpPr>
          <p:spPr bwMode="auto">
            <a:xfrm>
              <a:off x="1594" y="1275"/>
              <a:ext cx="1013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spcBef>
                  <a:spcPct val="20000"/>
                </a:spcBef>
              </a:pPr>
              <a:r>
                <a:rPr kumimoji="1" lang="zh-CN" altLang="en-US" sz="28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网络管理</a:t>
              </a:r>
              <a:endParaRPr kumimoji="1" lang="zh-CN" altLang="en-US" sz="28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5" name="Text Box 19"/>
            <p:cNvSpPr txBox="1">
              <a:spLocks noChangeAspect="1" noChangeArrowheads="1"/>
            </p:cNvSpPr>
            <p:nvPr/>
          </p:nvSpPr>
          <p:spPr bwMode="gray">
            <a:xfrm>
              <a:off x="1229" y="1361"/>
              <a:ext cx="210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zh-CN" sz="200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6</a:t>
              </a:r>
            </a:p>
          </p:txBody>
        </p:sp>
      </p:grpSp>
      <p:grpSp>
        <p:nvGrpSpPr>
          <p:cNvPr id="59" name="Group 20"/>
          <p:cNvGrpSpPr>
            <a:grpSpLocks/>
          </p:cNvGrpSpPr>
          <p:nvPr/>
        </p:nvGrpSpPr>
        <p:grpSpPr bwMode="auto">
          <a:xfrm>
            <a:off x="1763688" y="5733256"/>
            <a:ext cx="4749801" cy="603250"/>
            <a:chOff x="1152" y="1702"/>
            <a:chExt cx="2971" cy="380"/>
          </a:xfrm>
        </p:grpSpPr>
        <p:grpSp>
          <p:nvGrpSpPr>
            <p:cNvPr id="60" name="Group 21"/>
            <p:cNvGrpSpPr>
              <a:grpSpLocks noChangeAspect="1"/>
            </p:cNvGrpSpPr>
            <p:nvPr/>
          </p:nvGrpSpPr>
          <p:grpSpPr bwMode="auto">
            <a:xfrm>
              <a:off x="1152" y="1759"/>
              <a:ext cx="365" cy="323"/>
              <a:chOff x="1110" y="2656"/>
              <a:chExt cx="1549" cy="1351"/>
            </a:xfrm>
          </p:grpSpPr>
          <p:sp>
            <p:nvSpPr>
              <p:cNvPr id="64" name="AutoShape 22"/>
              <p:cNvSpPr>
                <a:spLocks noChangeAspect="1" noChangeArrowheads="1"/>
              </p:cNvSpPr>
              <p:nvPr/>
            </p:nvSpPr>
            <p:spPr bwMode="gray">
              <a:xfrm>
                <a:off x="1123" y="2677"/>
                <a:ext cx="1538" cy="1330"/>
              </a:xfrm>
              <a:prstGeom prst="hexagon">
                <a:avLst>
                  <a:gd name="adj" fmla="val 28915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AutoShape 23"/>
              <p:cNvSpPr>
                <a:spLocks noChangeAspect="1" noChangeArrowheads="1"/>
              </p:cNvSpPr>
              <p:nvPr/>
            </p:nvSpPr>
            <p:spPr bwMode="gray">
              <a:xfrm>
                <a:off x="1110" y="2656"/>
                <a:ext cx="1538" cy="1330"/>
              </a:xfrm>
              <a:prstGeom prst="hexagon">
                <a:avLst>
                  <a:gd name="adj" fmla="val 28915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AutoShape 24"/>
              <p:cNvSpPr>
                <a:spLocks noChangeAspect="1" noChangeArrowheads="1"/>
              </p:cNvSpPr>
              <p:nvPr/>
            </p:nvSpPr>
            <p:spPr bwMode="gray">
              <a:xfrm>
                <a:off x="1198" y="2735"/>
                <a:ext cx="1352" cy="1167"/>
              </a:xfrm>
              <a:prstGeom prst="hexagon">
                <a:avLst>
                  <a:gd name="adj" fmla="val 28893"/>
                  <a:gd name="vf" fmla="val 115470"/>
                </a:avLst>
              </a:prstGeom>
              <a:gradFill rotWithShape="1">
                <a:gsLst>
                  <a:gs pos="0">
                    <a:srgbClr val="5F081E"/>
                  </a:gs>
                  <a:gs pos="100000">
                    <a:srgbClr val="CE1141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zh-CN" altLang="en-US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61" name="Line 25"/>
            <p:cNvSpPr>
              <a:spLocks noChangeAspect="1" noChangeShapeType="1"/>
            </p:cNvSpPr>
            <p:nvPr/>
          </p:nvSpPr>
          <p:spPr bwMode="auto">
            <a:xfrm>
              <a:off x="1431" y="2045"/>
              <a:ext cx="2692" cy="22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" name="Text Box 26"/>
            <p:cNvSpPr txBox="1">
              <a:spLocks noChangeAspect="1" noChangeArrowheads="1"/>
            </p:cNvSpPr>
            <p:nvPr/>
          </p:nvSpPr>
          <p:spPr bwMode="auto">
            <a:xfrm>
              <a:off x="1601" y="1702"/>
              <a:ext cx="1014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kumimoji="1" lang="zh-CN" altLang="en-US" sz="28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镜像仓库</a:t>
              </a:r>
            </a:p>
          </p:txBody>
        </p:sp>
        <p:sp>
          <p:nvSpPr>
            <p:cNvPr id="63" name="Text Box 27"/>
            <p:cNvSpPr txBox="1">
              <a:spLocks noChangeAspect="1" noChangeArrowheads="1"/>
            </p:cNvSpPr>
            <p:nvPr/>
          </p:nvSpPr>
          <p:spPr bwMode="gray">
            <a:xfrm>
              <a:off x="1235" y="1803"/>
              <a:ext cx="210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zh-CN" sz="2000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7</a:t>
              </a:r>
              <a:endParaRPr lang="en-US" altLang="zh-CN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/>
              <a:t>Daemon</a:t>
            </a:r>
            <a:r>
              <a:rPr lang="zh-CN" altLang="en-US" sz="3200" dirty="0" smtClean="0"/>
              <a:t>管理</a:t>
            </a:r>
            <a:endParaRPr lang="zh-CN" altLang="en-US" sz="3200" dirty="0"/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8481" y="2204864"/>
            <a:ext cx="8955519" cy="1069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1692275" y="981075"/>
            <a:ext cx="5256213" cy="641350"/>
          </a:xfrm>
          <a:prstGeom prst="rect">
            <a:avLst/>
          </a:prstGeom>
          <a:gradFill rotWithShape="0">
            <a:gsLst>
              <a:gs pos="0">
                <a:srgbClr val="7BE9EF"/>
              </a:gs>
              <a:gs pos="100000">
                <a:srgbClr val="7BE9EF">
                  <a:gamma/>
                  <a:tint val="33725"/>
                  <a:invGamma/>
                  <a:alpha val="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>
                <a:solidFill>
                  <a:schemeClr val="tx1"/>
                </a:solidFill>
                <a:ea typeface="微软雅黑" pitchFamily="34" charset="-122"/>
              </a:rPr>
              <a:t>提纲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1692275" y="1714488"/>
            <a:ext cx="4694238" cy="558800"/>
            <a:chOff x="1152" y="845"/>
            <a:chExt cx="2937" cy="352"/>
          </a:xfrm>
        </p:grpSpPr>
        <p:grpSp>
          <p:nvGrpSpPr>
            <p:cNvPr id="5" name="Group 4"/>
            <p:cNvGrpSpPr>
              <a:grpSpLocks noChangeAspect="1"/>
            </p:cNvGrpSpPr>
            <p:nvPr/>
          </p:nvGrpSpPr>
          <p:grpSpPr bwMode="auto">
            <a:xfrm>
              <a:off x="1152" y="875"/>
              <a:ext cx="365" cy="322"/>
              <a:chOff x="1110" y="2656"/>
              <a:chExt cx="1549" cy="1351"/>
            </a:xfrm>
          </p:grpSpPr>
          <p:sp>
            <p:nvSpPr>
              <p:cNvPr id="3113" name="AutoShape 5"/>
              <p:cNvSpPr>
                <a:spLocks noChangeAspect="1" noChangeArrowheads="1"/>
              </p:cNvSpPr>
              <p:nvPr/>
            </p:nvSpPr>
            <p:spPr bwMode="gray">
              <a:xfrm>
                <a:off x="1123" y="2677"/>
                <a:ext cx="1538" cy="1330"/>
              </a:xfrm>
              <a:prstGeom prst="hexagon">
                <a:avLst>
                  <a:gd name="adj" fmla="val 28915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3114" name="AutoShape 6"/>
              <p:cNvSpPr>
                <a:spLocks noChangeAspect="1" noChangeArrowheads="1"/>
              </p:cNvSpPr>
              <p:nvPr/>
            </p:nvSpPr>
            <p:spPr bwMode="gray">
              <a:xfrm>
                <a:off x="1110" y="2656"/>
                <a:ext cx="1538" cy="1330"/>
              </a:xfrm>
              <a:prstGeom prst="hexagon">
                <a:avLst>
                  <a:gd name="adj" fmla="val 28915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345095" name="AutoShape 7"/>
              <p:cNvSpPr>
                <a:spLocks noChangeAspect="1" noChangeArrowheads="1"/>
              </p:cNvSpPr>
              <p:nvPr/>
            </p:nvSpPr>
            <p:spPr bwMode="gray">
              <a:xfrm>
                <a:off x="1198" y="2736"/>
                <a:ext cx="1353" cy="1166"/>
              </a:xfrm>
              <a:prstGeom prst="hexagon">
                <a:avLst>
                  <a:gd name="adj" fmla="val 28897"/>
                  <a:gd name="vf" fmla="val 115470"/>
                </a:avLst>
              </a:prstGeom>
              <a:gradFill rotWithShape="1">
                <a:gsLst>
                  <a:gs pos="0">
                    <a:srgbClr val="5F081E"/>
                  </a:gs>
                  <a:gs pos="100000">
                    <a:srgbClr val="CE1141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zh-CN" altLang="en-US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3116" name="Line 8"/>
            <p:cNvSpPr>
              <a:spLocks noChangeAspect="1" noChangeShapeType="1"/>
            </p:cNvSpPr>
            <p:nvPr/>
          </p:nvSpPr>
          <p:spPr bwMode="auto">
            <a:xfrm>
              <a:off x="1444" y="1171"/>
              <a:ext cx="2645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17" name="Text Box 9"/>
            <p:cNvSpPr txBox="1">
              <a:spLocks noChangeAspect="1" noChangeArrowheads="1"/>
            </p:cNvSpPr>
            <p:nvPr/>
          </p:nvSpPr>
          <p:spPr bwMode="auto">
            <a:xfrm>
              <a:off x="1583" y="845"/>
              <a:ext cx="1014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kumimoji="1" lang="zh-CN" altLang="en-US" sz="28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一些概念</a:t>
              </a:r>
              <a:endParaRPr kumimoji="1" lang="zh-CN" altLang="en-US" sz="28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18" name="Text Box 10"/>
            <p:cNvSpPr txBox="1">
              <a:spLocks noChangeAspect="1" noChangeArrowheads="1"/>
            </p:cNvSpPr>
            <p:nvPr/>
          </p:nvSpPr>
          <p:spPr bwMode="gray">
            <a:xfrm>
              <a:off x="1235" y="925"/>
              <a:ext cx="209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zh-CN" sz="200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</p:grpSp>
      <p:grpSp>
        <p:nvGrpSpPr>
          <p:cNvPr id="6" name="Group 12"/>
          <p:cNvGrpSpPr>
            <a:grpSpLocks/>
          </p:cNvGrpSpPr>
          <p:nvPr/>
        </p:nvGrpSpPr>
        <p:grpSpPr bwMode="auto">
          <a:xfrm>
            <a:off x="1691680" y="2348880"/>
            <a:ext cx="4700587" cy="581025"/>
            <a:chOff x="1152" y="1275"/>
            <a:chExt cx="2937" cy="366"/>
          </a:xfrm>
        </p:grpSpPr>
        <p:grpSp>
          <p:nvGrpSpPr>
            <p:cNvPr id="7" name="Group 13"/>
            <p:cNvGrpSpPr>
              <a:grpSpLocks noChangeAspect="1"/>
            </p:cNvGrpSpPr>
            <p:nvPr/>
          </p:nvGrpSpPr>
          <p:grpSpPr bwMode="auto">
            <a:xfrm>
              <a:off x="1152" y="1318"/>
              <a:ext cx="365" cy="323"/>
              <a:chOff x="3174" y="2656"/>
              <a:chExt cx="1549" cy="1351"/>
            </a:xfrm>
          </p:grpSpPr>
          <p:sp>
            <p:nvSpPr>
              <p:cNvPr id="3122" name="AutoShape 14"/>
              <p:cNvSpPr>
                <a:spLocks noChangeAspect="1" noChangeArrowheads="1"/>
              </p:cNvSpPr>
              <p:nvPr/>
            </p:nvSpPr>
            <p:spPr bwMode="gray">
              <a:xfrm>
                <a:off x="3187" y="2677"/>
                <a:ext cx="1537" cy="1330"/>
              </a:xfrm>
              <a:prstGeom prst="hexagon">
                <a:avLst>
                  <a:gd name="adj" fmla="val 28918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3123" name="AutoShape 15"/>
              <p:cNvSpPr>
                <a:spLocks noChangeAspect="1" noChangeArrowheads="1"/>
              </p:cNvSpPr>
              <p:nvPr/>
            </p:nvSpPr>
            <p:spPr bwMode="gray">
              <a:xfrm>
                <a:off x="3174" y="2656"/>
                <a:ext cx="1537" cy="1330"/>
              </a:xfrm>
              <a:prstGeom prst="hexagon">
                <a:avLst>
                  <a:gd name="adj" fmla="val 28918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2" name="AutoShape 16"/>
              <p:cNvSpPr>
                <a:spLocks noChangeAspect="1" noChangeArrowheads="1"/>
              </p:cNvSpPr>
              <p:nvPr/>
            </p:nvSpPr>
            <p:spPr bwMode="gray">
              <a:xfrm>
                <a:off x="3262" y="2735"/>
                <a:ext cx="1352" cy="1167"/>
              </a:xfrm>
              <a:prstGeom prst="hexagon">
                <a:avLst>
                  <a:gd name="adj" fmla="val 28893"/>
                  <a:gd name="vf" fmla="val 115470"/>
                </a:avLst>
              </a:prstGeom>
              <a:gradFill rotWithShape="1">
                <a:gsLst>
                  <a:gs pos="0">
                    <a:srgbClr val="765E00"/>
                  </a:gs>
                  <a:gs pos="100000">
                    <a:srgbClr val="FFCC00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zh-CN" altLang="en-US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3125" name="Line 17"/>
            <p:cNvSpPr>
              <a:spLocks noChangeAspect="1" noChangeShapeType="1"/>
            </p:cNvSpPr>
            <p:nvPr/>
          </p:nvSpPr>
          <p:spPr bwMode="auto">
            <a:xfrm>
              <a:off x="1444" y="1614"/>
              <a:ext cx="2645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26" name="Text Box 18"/>
            <p:cNvSpPr txBox="1">
              <a:spLocks noChangeAspect="1" noChangeArrowheads="1"/>
            </p:cNvSpPr>
            <p:nvPr/>
          </p:nvSpPr>
          <p:spPr bwMode="auto">
            <a:xfrm>
              <a:off x="1594" y="1275"/>
              <a:ext cx="1320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kumimoji="1" lang="en-US" altLang="zh-CN" sz="2800" dirty="0" err="1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Docker</a:t>
              </a:r>
              <a:r>
                <a:rPr kumimoji="1" lang="zh-CN" altLang="en-US" sz="28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介绍</a:t>
              </a:r>
              <a:endParaRPr kumimoji="1" lang="zh-CN" altLang="en-US" sz="28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27" name="Text Box 19"/>
            <p:cNvSpPr txBox="1">
              <a:spLocks noChangeAspect="1" noChangeArrowheads="1"/>
            </p:cNvSpPr>
            <p:nvPr/>
          </p:nvSpPr>
          <p:spPr bwMode="gray">
            <a:xfrm>
              <a:off x="1229" y="1361"/>
              <a:ext cx="209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zh-CN" sz="200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</p:grpSp>
      <p:grpSp>
        <p:nvGrpSpPr>
          <p:cNvPr id="8" name="Group 20"/>
          <p:cNvGrpSpPr>
            <a:grpSpLocks/>
          </p:cNvGrpSpPr>
          <p:nvPr/>
        </p:nvGrpSpPr>
        <p:grpSpPr bwMode="auto">
          <a:xfrm>
            <a:off x="1691680" y="2996952"/>
            <a:ext cx="4749800" cy="603250"/>
            <a:chOff x="1152" y="1702"/>
            <a:chExt cx="2971" cy="380"/>
          </a:xfrm>
        </p:grpSpPr>
        <p:grpSp>
          <p:nvGrpSpPr>
            <p:cNvPr id="9" name="Group 21"/>
            <p:cNvGrpSpPr>
              <a:grpSpLocks noChangeAspect="1"/>
            </p:cNvGrpSpPr>
            <p:nvPr/>
          </p:nvGrpSpPr>
          <p:grpSpPr bwMode="auto">
            <a:xfrm>
              <a:off x="1152" y="1759"/>
              <a:ext cx="365" cy="323"/>
              <a:chOff x="1110" y="2656"/>
              <a:chExt cx="1549" cy="1351"/>
            </a:xfrm>
          </p:grpSpPr>
          <p:sp>
            <p:nvSpPr>
              <p:cNvPr id="3130" name="AutoShape 22"/>
              <p:cNvSpPr>
                <a:spLocks noChangeAspect="1" noChangeArrowheads="1"/>
              </p:cNvSpPr>
              <p:nvPr/>
            </p:nvSpPr>
            <p:spPr bwMode="gray">
              <a:xfrm>
                <a:off x="1123" y="2677"/>
                <a:ext cx="1538" cy="1330"/>
              </a:xfrm>
              <a:prstGeom prst="hexagon">
                <a:avLst>
                  <a:gd name="adj" fmla="val 28915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3131" name="AutoShape 23"/>
              <p:cNvSpPr>
                <a:spLocks noChangeAspect="1" noChangeArrowheads="1"/>
              </p:cNvSpPr>
              <p:nvPr/>
            </p:nvSpPr>
            <p:spPr bwMode="gray">
              <a:xfrm>
                <a:off x="1110" y="2656"/>
                <a:ext cx="1538" cy="1330"/>
              </a:xfrm>
              <a:prstGeom prst="hexagon">
                <a:avLst>
                  <a:gd name="adj" fmla="val 28915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3" name="AutoShape 24"/>
              <p:cNvSpPr>
                <a:spLocks noChangeAspect="1" noChangeArrowheads="1"/>
              </p:cNvSpPr>
              <p:nvPr/>
            </p:nvSpPr>
            <p:spPr bwMode="gray">
              <a:xfrm>
                <a:off x="1198" y="2735"/>
                <a:ext cx="1352" cy="1167"/>
              </a:xfrm>
              <a:prstGeom prst="hexagon">
                <a:avLst>
                  <a:gd name="adj" fmla="val 28893"/>
                  <a:gd name="vf" fmla="val 115470"/>
                </a:avLst>
              </a:prstGeom>
              <a:gradFill rotWithShape="1">
                <a:gsLst>
                  <a:gs pos="0">
                    <a:srgbClr val="5F081E"/>
                  </a:gs>
                  <a:gs pos="100000">
                    <a:srgbClr val="CE1141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zh-CN" altLang="en-US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3133" name="Line 25"/>
            <p:cNvSpPr>
              <a:spLocks noChangeAspect="1" noChangeShapeType="1"/>
            </p:cNvSpPr>
            <p:nvPr/>
          </p:nvSpPr>
          <p:spPr bwMode="auto">
            <a:xfrm>
              <a:off x="1431" y="2045"/>
              <a:ext cx="2692" cy="22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34" name="Text Box 26"/>
            <p:cNvSpPr txBox="1">
              <a:spLocks noChangeAspect="1" noChangeArrowheads="1"/>
            </p:cNvSpPr>
            <p:nvPr/>
          </p:nvSpPr>
          <p:spPr bwMode="auto">
            <a:xfrm>
              <a:off x="1601" y="1702"/>
              <a:ext cx="1515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kumimoji="1" lang="en-US" altLang="zh-CN" sz="28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Daemon</a:t>
              </a:r>
              <a:r>
                <a:rPr kumimoji="1" lang="zh-CN" altLang="en-US" sz="28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管理</a:t>
              </a:r>
            </a:p>
          </p:txBody>
        </p:sp>
        <p:sp>
          <p:nvSpPr>
            <p:cNvPr id="3135" name="Text Box 27"/>
            <p:cNvSpPr txBox="1">
              <a:spLocks noChangeAspect="1" noChangeArrowheads="1"/>
            </p:cNvSpPr>
            <p:nvPr/>
          </p:nvSpPr>
          <p:spPr bwMode="gray">
            <a:xfrm>
              <a:off x="1235" y="1803"/>
              <a:ext cx="209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zh-CN" sz="200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</a:p>
          </p:txBody>
        </p:sp>
      </p:grpSp>
      <p:grpSp>
        <p:nvGrpSpPr>
          <p:cNvPr id="10" name="Group 12"/>
          <p:cNvGrpSpPr>
            <a:grpSpLocks/>
          </p:cNvGrpSpPr>
          <p:nvPr/>
        </p:nvGrpSpPr>
        <p:grpSpPr bwMode="auto">
          <a:xfrm>
            <a:off x="1691680" y="3717032"/>
            <a:ext cx="4700588" cy="581025"/>
            <a:chOff x="1152" y="1275"/>
            <a:chExt cx="2937" cy="366"/>
          </a:xfrm>
        </p:grpSpPr>
        <p:grpSp>
          <p:nvGrpSpPr>
            <p:cNvPr id="11" name="Group 13"/>
            <p:cNvGrpSpPr>
              <a:grpSpLocks noChangeAspect="1"/>
            </p:cNvGrpSpPr>
            <p:nvPr/>
          </p:nvGrpSpPr>
          <p:grpSpPr bwMode="auto">
            <a:xfrm>
              <a:off x="1152" y="1318"/>
              <a:ext cx="365" cy="323"/>
              <a:chOff x="3174" y="2656"/>
              <a:chExt cx="1549" cy="1351"/>
            </a:xfrm>
          </p:grpSpPr>
          <p:sp>
            <p:nvSpPr>
              <p:cNvPr id="40" name="AutoShape 14"/>
              <p:cNvSpPr>
                <a:spLocks noChangeAspect="1" noChangeArrowheads="1"/>
              </p:cNvSpPr>
              <p:nvPr/>
            </p:nvSpPr>
            <p:spPr bwMode="gray">
              <a:xfrm>
                <a:off x="3187" y="2677"/>
                <a:ext cx="1537" cy="1330"/>
              </a:xfrm>
              <a:prstGeom prst="hexagon">
                <a:avLst>
                  <a:gd name="adj" fmla="val 28918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AutoShape 15"/>
              <p:cNvSpPr>
                <a:spLocks noChangeAspect="1" noChangeArrowheads="1"/>
              </p:cNvSpPr>
              <p:nvPr/>
            </p:nvSpPr>
            <p:spPr bwMode="gray">
              <a:xfrm>
                <a:off x="3174" y="2656"/>
                <a:ext cx="1537" cy="1330"/>
              </a:xfrm>
              <a:prstGeom prst="hexagon">
                <a:avLst>
                  <a:gd name="adj" fmla="val 28918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AutoShape 16"/>
              <p:cNvSpPr>
                <a:spLocks noChangeAspect="1" noChangeArrowheads="1"/>
              </p:cNvSpPr>
              <p:nvPr/>
            </p:nvSpPr>
            <p:spPr bwMode="gray">
              <a:xfrm>
                <a:off x="3262" y="2735"/>
                <a:ext cx="1352" cy="1167"/>
              </a:xfrm>
              <a:prstGeom prst="hexagon">
                <a:avLst>
                  <a:gd name="adj" fmla="val 28893"/>
                  <a:gd name="vf" fmla="val 115470"/>
                </a:avLst>
              </a:prstGeom>
              <a:gradFill rotWithShape="1">
                <a:gsLst>
                  <a:gs pos="0">
                    <a:srgbClr val="765E00"/>
                  </a:gs>
                  <a:gs pos="100000">
                    <a:srgbClr val="FFCC00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zh-CN" altLang="en-US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37" name="Line 17"/>
            <p:cNvSpPr>
              <a:spLocks noChangeAspect="1" noChangeShapeType="1"/>
            </p:cNvSpPr>
            <p:nvPr/>
          </p:nvSpPr>
          <p:spPr bwMode="auto">
            <a:xfrm>
              <a:off x="1444" y="1614"/>
              <a:ext cx="2645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Text Box 18"/>
            <p:cNvSpPr txBox="1">
              <a:spLocks noChangeAspect="1" noChangeArrowheads="1"/>
            </p:cNvSpPr>
            <p:nvPr/>
          </p:nvSpPr>
          <p:spPr bwMode="auto">
            <a:xfrm>
              <a:off x="1594" y="1275"/>
              <a:ext cx="1013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spcBef>
                  <a:spcPct val="20000"/>
                </a:spcBef>
              </a:pPr>
              <a:r>
                <a:rPr kumimoji="1" lang="zh-CN" altLang="en-US" sz="2800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镜像管理</a:t>
              </a:r>
              <a:endParaRPr kumimoji="1" lang="zh-CN" altLang="en-US" sz="28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Text Box 19"/>
            <p:cNvSpPr txBox="1">
              <a:spLocks noChangeAspect="1" noChangeArrowheads="1"/>
            </p:cNvSpPr>
            <p:nvPr/>
          </p:nvSpPr>
          <p:spPr bwMode="gray">
            <a:xfrm>
              <a:off x="1229" y="1361"/>
              <a:ext cx="209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zh-CN" sz="200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</a:p>
          </p:txBody>
        </p:sp>
      </p:grpSp>
      <p:grpSp>
        <p:nvGrpSpPr>
          <p:cNvPr id="12" name="Group 20"/>
          <p:cNvGrpSpPr>
            <a:grpSpLocks/>
          </p:cNvGrpSpPr>
          <p:nvPr/>
        </p:nvGrpSpPr>
        <p:grpSpPr bwMode="auto">
          <a:xfrm>
            <a:off x="1691680" y="4365104"/>
            <a:ext cx="4749801" cy="603250"/>
            <a:chOff x="1152" y="1702"/>
            <a:chExt cx="2971" cy="380"/>
          </a:xfrm>
        </p:grpSpPr>
        <p:grpSp>
          <p:nvGrpSpPr>
            <p:cNvPr id="13" name="Group 21"/>
            <p:cNvGrpSpPr>
              <a:grpSpLocks noChangeAspect="1"/>
            </p:cNvGrpSpPr>
            <p:nvPr/>
          </p:nvGrpSpPr>
          <p:grpSpPr bwMode="auto">
            <a:xfrm>
              <a:off x="1152" y="1759"/>
              <a:ext cx="365" cy="323"/>
              <a:chOff x="1110" y="2656"/>
              <a:chExt cx="1549" cy="1351"/>
            </a:xfrm>
          </p:grpSpPr>
          <p:sp>
            <p:nvSpPr>
              <p:cNvPr id="48" name="AutoShape 22"/>
              <p:cNvSpPr>
                <a:spLocks noChangeAspect="1" noChangeArrowheads="1"/>
              </p:cNvSpPr>
              <p:nvPr/>
            </p:nvSpPr>
            <p:spPr bwMode="gray">
              <a:xfrm>
                <a:off x="1123" y="2677"/>
                <a:ext cx="1538" cy="1330"/>
              </a:xfrm>
              <a:prstGeom prst="hexagon">
                <a:avLst>
                  <a:gd name="adj" fmla="val 28915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AutoShape 23"/>
              <p:cNvSpPr>
                <a:spLocks noChangeAspect="1" noChangeArrowheads="1"/>
              </p:cNvSpPr>
              <p:nvPr/>
            </p:nvSpPr>
            <p:spPr bwMode="gray">
              <a:xfrm>
                <a:off x="1110" y="2656"/>
                <a:ext cx="1538" cy="1330"/>
              </a:xfrm>
              <a:prstGeom prst="hexagon">
                <a:avLst>
                  <a:gd name="adj" fmla="val 28915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AutoShape 24"/>
              <p:cNvSpPr>
                <a:spLocks noChangeAspect="1" noChangeArrowheads="1"/>
              </p:cNvSpPr>
              <p:nvPr/>
            </p:nvSpPr>
            <p:spPr bwMode="gray">
              <a:xfrm>
                <a:off x="1198" y="2735"/>
                <a:ext cx="1352" cy="1167"/>
              </a:xfrm>
              <a:prstGeom prst="hexagon">
                <a:avLst>
                  <a:gd name="adj" fmla="val 28893"/>
                  <a:gd name="vf" fmla="val 115470"/>
                </a:avLst>
              </a:prstGeom>
              <a:gradFill rotWithShape="1">
                <a:gsLst>
                  <a:gs pos="0">
                    <a:srgbClr val="5F081E"/>
                  </a:gs>
                  <a:gs pos="100000">
                    <a:srgbClr val="CE1141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zh-CN" altLang="en-US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45" name="Line 25"/>
            <p:cNvSpPr>
              <a:spLocks noChangeAspect="1" noChangeShapeType="1"/>
            </p:cNvSpPr>
            <p:nvPr/>
          </p:nvSpPr>
          <p:spPr bwMode="auto">
            <a:xfrm>
              <a:off x="1431" y="2045"/>
              <a:ext cx="2692" cy="22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" name="Text Box 26"/>
            <p:cNvSpPr txBox="1">
              <a:spLocks noChangeAspect="1" noChangeArrowheads="1"/>
            </p:cNvSpPr>
            <p:nvPr/>
          </p:nvSpPr>
          <p:spPr bwMode="auto">
            <a:xfrm>
              <a:off x="1601" y="1702"/>
              <a:ext cx="1014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kumimoji="1" lang="zh-CN" altLang="en-US" sz="28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容器管理</a:t>
              </a:r>
            </a:p>
          </p:txBody>
        </p:sp>
        <p:sp>
          <p:nvSpPr>
            <p:cNvPr id="47" name="Text Box 27"/>
            <p:cNvSpPr txBox="1">
              <a:spLocks noChangeAspect="1" noChangeArrowheads="1"/>
            </p:cNvSpPr>
            <p:nvPr/>
          </p:nvSpPr>
          <p:spPr bwMode="gray">
            <a:xfrm>
              <a:off x="1235" y="1803"/>
              <a:ext cx="210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zh-CN" sz="2000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endParaRPr lang="en-US" altLang="zh-CN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4" name="Group 12"/>
          <p:cNvGrpSpPr>
            <a:grpSpLocks/>
          </p:cNvGrpSpPr>
          <p:nvPr/>
        </p:nvGrpSpPr>
        <p:grpSpPr bwMode="auto">
          <a:xfrm>
            <a:off x="1691680" y="5085184"/>
            <a:ext cx="4700588" cy="581025"/>
            <a:chOff x="1152" y="1275"/>
            <a:chExt cx="2937" cy="366"/>
          </a:xfrm>
        </p:grpSpPr>
        <p:grpSp>
          <p:nvGrpSpPr>
            <p:cNvPr id="15" name="Group 13"/>
            <p:cNvGrpSpPr>
              <a:grpSpLocks noChangeAspect="1"/>
            </p:cNvGrpSpPr>
            <p:nvPr/>
          </p:nvGrpSpPr>
          <p:grpSpPr bwMode="auto">
            <a:xfrm>
              <a:off x="1152" y="1318"/>
              <a:ext cx="365" cy="323"/>
              <a:chOff x="3174" y="2656"/>
              <a:chExt cx="1549" cy="1351"/>
            </a:xfrm>
          </p:grpSpPr>
          <p:sp>
            <p:nvSpPr>
              <p:cNvPr id="56" name="AutoShape 14"/>
              <p:cNvSpPr>
                <a:spLocks noChangeAspect="1" noChangeArrowheads="1"/>
              </p:cNvSpPr>
              <p:nvPr/>
            </p:nvSpPr>
            <p:spPr bwMode="gray">
              <a:xfrm>
                <a:off x="3187" y="2677"/>
                <a:ext cx="1537" cy="1330"/>
              </a:xfrm>
              <a:prstGeom prst="hexagon">
                <a:avLst>
                  <a:gd name="adj" fmla="val 28918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AutoShape 15"/>
              <p:cNvSpPr>
                <a:spLocks noChangeAspect="1" noChangeArrowheads="1"/>
              </p:cNvSpPr>
              <p:nvPr/>
            </p:nvSpPr>
            <p:spPr bwMode="gray">
              <a:xfrm>
                <a:off x="3174" y="2656"/>
                <a:ext cx="1537" cy="1330"/>
              </a:xfrm>
              <a:prstGeom prst="hexagon">
                <a:avLst>
                  <a:gd name="adj" fmla="val 28918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AutoShape 16"/>
              <p:cNvSpPr>
                <a:spLocks noChangeAspect="1" noChangeArrowheads="1"/>
              </p:cNvSpPr>
              <p:nvPr/>
            </p:nvSpPr>
            <p:spPr bwMode="gray">
              <a:xfrm>
                <a:off x="3262" y="2735"/>
                <a:ext cx="1352" cy="1167"/>
              </a:xfrm>
              <a:prstGeom prst="hexagon">
                <a:avLst>
                  <a:gd name="adj" fmla="val 28893"/>
                  <a:gd name="vf" fmla="val 115470"/>
                </a:avLst>
              </a:prstGeom>
              <a:gradFill rotWithShape="1">
                <a:gsLst>
                  <a:gs pos="0">
                    <a:srgbClr val="765E00"/>
                  </a:gs>
                  <a:gs pos="100000">
                    <a:srgbClr val="FFCC00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zh-CN" altLang="en-US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53" name="Line 17"/>
            <p:cNvSpPr>
              <a:spLocks noChangeAspect="1" noChangeShapeType="1"/>
            </p:cNvSpPr>
            <p:nvPr/>
          </p:nvSpPr>
          <p:spPr bwMode="auto">
            <a:xfrm>
              <a:off x="1444" y="1614"/>
              <a:ext cx="2645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" name="Text Box 18"/>
            <p:cNvSpPr txBox="1">
              <a:spLocks noChangeAspect="1" noChangeArrowheads="1"/>
            </p:cNvSpPr>
            <p:nvPr/>
          </p:nvSpPr>
          <p:spPr bwMode="auto">
            <a:xfrm>
              <a:off x="1594" y="1275"/>
              <a:ext cx="1013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spcBef>
                  <a:spcPct val="20000"/>
                </a:spcBef>
              </a:pPr>
              <a:r>
                <a:rPr kumimoji="1" lang="zh-CN" altLang="en-US" sz="28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网络管理</a:t>
              </a:r>
              <a:endParaRPr kumimoji="1" lang="zh-CN" altLang="en-US" sz="28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5" name="Text Box 19"/>
            <p:cNvSpPr txBox="1">
              <a:spLocks noChangeAspect="1" noChangeArrowheads="1"/>
            </p:cNvSpPr>
            <p:nvPr/>
          </p:nvSpPr>
          <p:spPr bwMode="gray">
            <a:xfrm>
              <a:off x="1229" y="1361"/>
              <a:ext cx="210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zh-CN" sz="200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6</a:t>
              </a:r>
            </a:p>
          </p:txBody>
        </p:sp>
      </p:grpSp>
      <p:grpSp>
        <p:nvGrpSpPr>
          <p:cNvPr id="16" name="Group 20"/>
          <p:cNvGrpSpPr>
            <a:grpSpLocks/>
          </p:cNvGrpSpPr>
          <p:nvPr/>
        </p:nvGrpSpPr>
        <p:grpSpPr bwMode="auto">
          <a:xfrm>
            <a:off x="1763688" y="5733256"/>
            <a:ext cx="4749801" cy="603250"/>
            <a:chOff x="1152" y="1702"/>
            <a:chExt cx="2971" cy="380"/>
          </a:xfrm>
        </p:grpSpPr>
        <p:grpSp>
          <p:nvGrpSpPr>
            <p:cNvPr id="17" name="Group 21"/>
            <p:cNvGrpSpPr>
              <a:grpSpLocks noChangeAspect="1"/>
            </p:cNvGrpSpPr>
            <p:nvPr/>
          </p:nvGrpSpPr>
          <p:grpSpPr bwMode="auto">
            <a:xfrm>
              <a:off x="1152" y="1759"/>
              <a:ext cx="365" cy="323"/>
              <a:chOff x="1110" y="2656"/>
              <a:chExt cx="1549" cy="1351"/>
            </a:xfrm>
          </p:grpSpPr>
          <p:sp>
            <p:nvSpPr>
              <p:cNvPr id="64" name="AutoShape 22"/>
              <p:cNvSpPr>
                <a:spLocks noChangeAspect="1" noChangeArrowheads="1"/>
              </p:cNvSpPr>
              <p:nvPr/>
            </p:nvSpPr>
            <p:spPr bwMode="gray">
              <a:xfrm>
                <a:off x="1123" y="2677"/>
                <a:ext cx="1538" cy="1330"/>
              </a:xfrm>
              <a:prstGeom prst="hexagon">
                <a:avLst>
                  <a:gd name="adj" fmla="val 28915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AutoShape 23"/>
              <p:cNvSpPr>
                <a:spLocks noChangeAspect="1" noChangeArrowheads="1"/>
              </p:cNvSpPr>
              <p:nvPr/>
            </p:nvSpPr>
            <p:spPr bwMode="gray">
              <a:xfrm>
                <a:off x="1110" y="2656"/>
                <a:ext cx="1538" cy="1330"/>
              </a:xfrm>
              <a:prstGeom prst="hexagon">
                <a:avLst>
                  <a:gd name="adj" fmla="val 28915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AutoShape 24"/>
              <p:cNvSpPr>
                <a:spLocks noChangeAspect="1" noChangeArrowheads="1"/>
              </p:cNvSpPr>
              <p:nvPr/>
            </p:nvSpPr>
            <p:spPr bwMode="gray">
              <a:xfrm>
                <a:off x="1198" y="2735"/>
                <a:ext cx="1352" cy="1167"/>
              </a:xfrm>
              <a:prstGeom prst="hexagon">
                <a:avLst>
                  <a:gd name="adj" fmla="val 28893"/>
                  <a:gd name="vf" fmla="val 115470"/>
                </a:avLst>
              </a:prstGeom>
              <a:gradFill rotWithShape="1">
                <a:gsLst>
                  <a:gs pos="0">
                    <a:srgbClr val="5F081E"/>
                  </a:gs>
                  <a:gs pos="100000">
                    <a:srgbClr val="CE1141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zh-CN" altLang="en-US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61" name="Line 25"/>
            <p:cNvSpPr>
              <a:spLocks noChangeAspect="1" noChangeShapeType="1"/>
            </p:cNvSpPr>
            <p:nvPr/>
          </p:nvSpPr>
          <p:spPr bwMode="auto">
            <a:xfrm>
              <a:off x="1431" y="2045"/>
              <a:ext cx="2692" cy="22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" name="Text Box 26"/>
            <p:cNvSpPr txBox="1">
              <a:spLocks noChangeAspect="1" noChangeArrowheads="1"/>
            </p:cNvSpPr>
            <p:nvPr/>
          </p:nvSpPr>
          <p:spPr bwMode="auto">
            <a:xfrm>
              <a:off x="1601" y="1702"/>
              <a:ext cx="1014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kumimoji="1" lang="zh-CN" altLang="en-US" sz="28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镜像仓库</a:t>
              </a:r>
            </a:p>
          </p:txBody>
        </p:sp>
        <p:sp>
          <p:nvSpPr>
            <p:cNvPr id="63" name="Text Box 27"/>
            <p:cNvSpPr txBox="1">
              <a:spLocks noChangeAspect="1" noChangeArrowheads="1"/>
            </p:cNvSpPr>
            <p:nvPr/>
          </p:nvSpPr>
          <p:spPr bwMode="gray">
            <a:xfrm>
              <a:off x="1235" y="1803"/>
              <a:ext cx="210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zh-CN" sz="2000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7</a:t>
              </a:r>
              <a:endParaRPr lang="en-US" altLang="zh-CN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/>
              <a:t>搜索镜像</a:t>
            </a:r>
            <a:endParaRPr lang="zh-CN" altLang="en-US" sz="3200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916832"/>
            <a:ext cx="7870445" cy="1919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/>
              <a:t>获取镜像</a:t>
            </a:r>
            <a:endParaRPr lang="zh-CN" altLang="en-US" sz="3200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852936"/>
            <a:ext cx="7509152" cy="1283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/>
              <a:t>查看镜像</a:t>
            </a:r>
            <a:endParaRPr lang="zh-CN" altLang="en-US" sz="3200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268760"/>
            <a:ext cx="8229600" cy="2126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3861048"/>
            <a:ext cx="640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9552" y="5013176"/>
            <a:ext cx="6619875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/>
              <a:t>删除镜像</a:t>
            </a:r>
            <a:endParaRPr lang="zh-CN" altLang="en-US" sz="3200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628800"/>
            <a:ext cx="8316416" cy="4803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/>
              <a:t>镜像位置</a:t>
            </a:r>
            <a:endParaRPr lang="zh-CN" altLang="en-US" sz="32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763983"/>
            <a:ext cx="6867073" cy="5094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内容占位符 3"/>
          <p:cNvSpPr txBox="1">
            <a:spLocks/>
          </p:cNvSpPr>
          <p:nvPr/>
        </p:nvSpPr>
        <p:spPr bwMode="auto">
          <a:xfrm>
            <a:off x="683568" y="1196752"/>
            <a:ext cx="6203032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>
              <a:spcBef>
                <a:spcPct val="20000"/>
              </a:spcBef>
              <a:buFontTx/>
              <a:buChar char="•"/>
            </a:pPr>
            <a:r>
              <a:rPr lang="en-US" altLang="zh-CN" sz="1600" kern="0" dirty="0" smtClean="0">
                <a:solidFill>
                  <a:schemeClr val="tx1"/>
                </a:solidFill>
                <a:latin typeface="+mn-lt"/>
                <a:ea typeface="+mn-ea"/>
              </a:rPr>
              <a:t>http://liubin.org/2014/03/10/about-docker-images-storage/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1692275" y="981075"/>
            <a:ext cx="5256213" cy="641350"/>
          </a:xfrm>
          <a:prstGeom prst="rect">
            <a:avLst/>
          </a:prstGeom>
          <a:gradFill rotWithShape="0">
            <a:gsLst>
              <a:gs pos="0">
                <a:srgbClr val="7BE9EF"/>
              </a:gs>
              <a:gs pos="100000">
                <a:srgbClr val="7BE9EF">
                  <a:gamma/>
                  <a:tint val="33725"/>
                  <a:invGamma/>
                  <a:alpha val="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>
                <a:solidFill>
                  <a:schemeClr val="tx1"/>
                </a:solidFill>
                <a:ea typeface="微软雅黑" pitchFamily="34" charset="-122"/>
              </a:rPr>
              <a:t>提纲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1692275" y="1714488"/>
            <a:ext cx="4694238" cy="558800"/>
            <a:chOff x="1152" y="845"/>
            <a:chExt cx="2937" cy="352"/>
          </a:xfrm>
        </p:grpSpPr>
        <p:grpSp>
          <p:nvGrpSpPr>
            <p:cNvPr id="5" name="Group 4"/>
            <p:cNvGrpSpPr>
              <a:grpSpLocks noChangeAspect="1"/>
            </p:cNvGrpSpPr>
            <p:nvPr/>
          </p:nvGrpSpPr>
          <p:grpSpPr bwMode="auto">
            <a:xfrm>
              <a:off x="1152" y="875"/>
              <a:ext cx="365" cy="322"/>
              <a:chOff x="1110" y="2656"/>
              <a:chExt cx="1549" cy="1351"/>
            </a:xfrm>
          </p:grpSpPr>
          <p:sp>
            <p:nvSpPr>
              <p:cNvPr id="3113" name="AutoShape 5"/>
              <p:cNvSpPr>
                <a:spLocks noChangeAspect="1" noChangeArrowheads="1"/>
              </p:cNvSpPr>
              <p:nvPr/>
            </p:nvSpPr>
            <p:spPr bwMode="gray">
              <a:xfrm>
                <a:off x="1123" y="2677"/>
                <a:ext cx="1538" cy="1330"/>
              </a:xfrm>
              <a:prstGeom prst="hexagon">
                <a:avLst>
                  <a:gd name="adj" fmla="val 28915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3114" name="AutoShape 6"/>
              <p:cNvSpPr>
                <a:spLocks noChangeAspect="1" noChangeArrowheads="1"/>
              </p:cNvSpPr>
              <p:nvPr/>
            </p:nvSpPr>
            <p:spPr bwMode="gray">
              <a:xfrm>
                <a:off x="1110" y="2656"/>
                <a:ext cx="1538" cy="1330"/>
              </a:xfrm>
              <a:prstGeom prst="hexagon">
                <a:avLst>
                  <a:gd name="adj" fmla="val 28915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345095" name="AutoShape 7"/>
              <p:cNvSpPr>
                <a:spLocks noChangeAspect="1" noChangeArrowheads="1"/>
              </p:cNvSpPr>
              <p:nvPr/>
            </p:nvSpPr>
            <p:spPr bwMode="gray">
              <a:xfrm>
                <a:off x="1198" y="2736"/>
                <a:ext cx="1353" cy="1166"/>
              </a:xfrm>
              <a:prstGeom prst="hexagon">
                <a:avLst>
                  <a:gd name="adj" fmla="val 28897"/>
                  <a:gd name="vf" fmla="val 115470"/>
                </a:avLst>
              </a:prstGeom>
              <a:gradFill rotWithShape="1">
                <a:gsLst>
                  <a:gs pos="0">
                    <a:srgbClr val="5F081E"/>
                  </a:gs>
                  <a:gs pos="100000">
                    <a:srgbClr val="CE1141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zh-CN" altLang="en-US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3116" name="Line 8"/>
            <p:cNvSpPr>
              <a:spLocks noChangeAspect="1" noChangeShapeType="1"/>
            </p:cNvSpPr>
            <p:nvPr/>
          </p:nvSpPr>
          <p:spPr bwMode="auto">
            <a:xfrm>
              <a:off x="1444" y="1171"/>
              <a:ext cx="2645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17" name="Text Box 9"/>
            <p:cNvSpPr txBox="1">
              <a:spLocks noChangeAspect="1" noChangeArrowheads="1"/>
            </p:cNvSpPr>
            <p:nvPr/>
          </p:nvSpPr>
          <p:spPr bwMode="auto">
            <a:xfrm>
              <a:off x="1583" y="845"/>
              <a:ext cx="1014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kumimoji="1" lang="zh-CN" altLang="en-US" sz="28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一些概念</a:t>
              </a:r>
              <a:endParaRPr kumimoji="1" lang="zh-CN" altLang="en-US" sz="28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18" name="Text Box 10"/>
            <p:cNvSpPr txBox="1">
              <a:spLocks noChangeAspect="1" noChangeArrowheads="1"/>
            </p:cNvSpPr>
            <p:nvPr/>
          </p:nvSpPr>
          <p:spPr bwMode="gray">
            <a:xfrm>
              <a:off x="1235" y="925"/>
              <a:ext cx="209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zh-CN" sz="200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</p:grpSp>
      <p:grpSp>
        <p:nvGrpSpPr>
          <p:cNvPr id="6" name="Group 12"/>
          <p:cNvGrpSpPr>
            <a:grpSpLocks/>
          </p:cNvGrpSpPr>
          <p:nvPr/>
        </p:nvGrpSpPr>
        <p:grpSpPr bwMode="auto">
          <a:xfrm>
            <a:off x="1691680" y="2348880"/>
            <a:ext cx="4700587" cy="581025"/>
            <a:chOff x="1152" y="1275"/>
            <a:chExt cx="2937" cy="366"/>
          </a:xfrm>
        </p:grpSpPr>
        <p:grpSp>
          <p:nvGrpSpPr>
            <p:cNvPr id="7" name="Group 13"/>
            <p:cNvGrpSpPr>
              <a:grpSpLocks noChangeAspect="1"/>
            </p:cNvGrpSpPr>
            <p:nvPr/>
          </p:nvGrpSpPr>
          <p:grpSpPr bwMode="auto">
            <a:xfrm>
              <a:off x="1152" y="1318"/>
              <a:ext cx="365" cy="323"/>
              <a:chOff x="3174" y="2656"/>
              <a:chExt cx="1549" cy="1351"/>
            </a:xfrm>
          </p:grpSpPr>
          <p:sp>
            <p:nvSpPr>
              <p:cNvPr id="3122" name="AutoShape 14"/>
              <p:cNvSpPr>
                <a:spLocks noChangeAspect="1" noChangeArrowheads="1"/>
              </p:cNvSpPr>
              <p:nvPr/>
            </p:nvSpPr>
            <p:spPr bwMode="gray">
              <a:xfrm>
                <a:off x="3187" y="2677"/>
                <a:ext cx="1537" cy="1330"/>
              </a:xfrm>
              <a:prstGeom prst="hexagon">
                <a:avLst>
                  <a:gd name="adj" fmla="val 28918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3123" name="AutoShape 15"/>
              <p:cNvSpPr>
                <a:spLocks noChangeAspect="1" noChangeArrowheads="1"/>
              </p:cNvSpPr>
              <p:nvPr/>
            </p:nvSpPr>
            <p:spPr bwMode="gray">
              <a:xfrm>
                <a:off x="3174" y="2656"/>
                <a:ext cx="1537" cy="1330"/>
              </a:xfrm>
              <a:prstGeom prst="hexagon">
                <a:avLst>
                  <a:gd name="adj" fmla="val 28918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2" name="AutoShape 16"/>
              <p:cNvSpPr>
                <a:spLocks noChangeAspect="1" noChangeArrowheads="1"/>
              </p:cNvSpPr>
              <p:nvPr/>
            </p:nvSpPr>
            <p:spPr bwMode="gray">
              <a:xfrm>
                <a:off x="3262" y="2735"/>
                <a:ext cx="1352" cy="1167"/>
              </a:xfrm>
              <a:prstGeom prst="hexagon">
                <a:avLst>
                  <a:gd name="adj" fmla="val 28893"/>
                  <a:gd name="vf" fmla="val 115470"/>
                </a:avLst>
              </a:prstGeom>
              <a:gradFill rotWithShape="1">
                <a:gsLst>
                  <a:gs pos="0">
                    <a:srgbClr val="765E00"/>
                  </a:gs>
                  <a:gs pos="100000">
                    <a:srgbClr val="FFCC00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zh-CN" altLang="en-US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3125" name="Line 17"/>
            <p:cNvSpPr>
              <a:spLocks noChangeAspect="1" noChangeShapeType="1"/>
            </p:cNvSpPr>
            <p:nvPr/>
          </p:nvSpPr>
          <p:spPr bwMode="auto">
            <a:xfrm>
              <a:off x="1444" y="1614"/>
              <a:ext cx="2645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26" name="Text Box 18"/>
            <p:cNvSpPr txBox="1">
              <a:spLocks noChangeAspect="1" noChangeArrowheads="1"/>
            </p:cNvSpPr>
            <p:nvPr/>
          </p:nvSpPr>
          <p:spPr bwMode="auto">
            <a:xfrm>
              <a:off x="1594" y="1275"/>
              <a:ext cx="1320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kumimoji="1" lang="en-US" altLang="zh-CN" sz="2800" dirty="0" err="1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Docker</a:t>
              </a:r>
              <a:r>
                <a:rPr kumimoji="1" lang="zh-CN" altLang="en-US" sz="28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介绍</a:t>
              </a:r>
              <a:endParaRPr kumimoji="1" lang="zh-CN" altLang="en-US" sz="28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27" name="Text Box 19"/>
            <p:cNvSpPr txBox="1">
              <a:spLocks noChangeAspect="1" noChangeArrowheads="1"/>
            </p:cNvSpPr>
            <p:nvPr/>
          </p:nvSpPr>
          <p:spPr bwMode="gray">
            <a:xfrm>
              <a:off x="1229" y="1361"/>
              <a:ext cx="209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zh-CN" sz="200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</p:grpSp>
      <p:grpSp>
        <p:nvGrpSpPr>
          <p:cNvPr id="8" name="Group 20"/>
          <p:cNvGrpSpPr>
            <a:grpSpLocks/>
          </p:cNvGrpSpPr>
          <p:nvPr/>
        </p:nvGrpSpPr>
        <p:grpSpPr bwMode="auto">
          <a:xfrm>
            <a:off x="1691680" y="2996952"/>
            <a:ext cx="4749800" cy="603250"/>
            <a:chOff x="1152" y="1702"/>
            <a:chExt cx="2971" cy="380"/>
          </a:xfrm>
        </p:grpSpPr>
        <p:grpSp>
          <p:nvGrpSpPr>
            <p:cNvPr id="9" name="Group 21"/>
            <p:cNvGrpSpPr>
              <a:grpSpLocks noChangeAspect="1"/>
            </p:cNvGrpSpPr>
            <p:nvPr/>
          </p:nvGrpSpPr>
          <p:grpSpPr bwMode="auto">
            <a:xfrm>
              <a:off x="1152" y="1759"/>
              <a:ext cx="365" cy="323"/>
              <a:chOff x="1110" y="2656"/>
              <a:chExt cx="1549" cy="1351"/>
            </a:xfrm>
          </p:grpSpPr>
          <p:sp>
            <p:nvSpPr>
              <p:cNvPr id="3130" name="AutoShape 22"/>
              <p:cNvSpPr>
                <a:spLocks noChangeAspect="1" noChangeArrowheads="1"/>
              </p:cNvSpPr>
              <p:nvPr/>
            </p:nvSpPr>
            <p:spPr bwMode="gray">
              <a:xfrm>
                <a:off x="1123" y="2677"/>
                <a:ext cx="1538" cy="1330"/>
              </a:xfrm>
              <a:prstGeom prst="hexagon">
                <a:avLst>
                  <a:gd name="adj" fmla="val 28915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3131" name="AutoShape 23"/>
              <p:cNvSpPr>
                <a:spLocks noChangeAspect="1" noChangeArrowheads="1"/>
              </p:cNvSpPr>
              <p:nvPr/>
            </p:nvSpPr>
            <p:spPr bwMode="gray">
              <a:xfrm>
                <a:off x="1110" y="2656"/>
                <a:ext cx="1538" cy="1330"/>
              </a:xfrm>
              <a:prstGeom prst="hexagon">
                <a:avLst>
                  <a:gd name="adj" fmla="val 28915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3" name="AutoShape 24"/>
              <p:cNvSpPr>
                <a:spLocks noChangeAspect="1" noChangeArrowheads="1"/>
              </p:cNvSpPr>
              <p:nvPr/>
            </p:nvSpPr>
            <p:spPr bwMode="gray">
              <a:xfrm>
                <a:off x="1198" y="2735"/>
                <a:ext cx="1352" cy="1167"/>
              </a:xfrm>
              <a:prstGeom prst="hexagon">
                <a:avLst>
                  <a:gd name="adj" fmla="val 28893"/>
                  <a:gd name="vf" fmla="val 115470"/>
                </a:avLst>
              </a:prstGeom>
              <a:gradFill rotWithShape="1">
                <a:gsLst>
                  <a:gs pos="0">
                    <a:srgbClr val="5F081E"/>
                  </a:gs>
                  <a:gs pos="100000">
                    <a:srgbClr val="CE1141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zh-CN" altLang="en-US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3133" name="Line 25"/>
            <p:cNvSpPr>
              <a:spLocks noChangeAspect="1" noChangeShapeType="1"/>
            </p:cNvSpPr>
            <p:nvPr/>
          </p:nvSpPr>
          <p:spPr bwMode="auto">
            <a:xfrm>
              <a:off x="1431" y="2045"/>
              <a:ext cx="2692" cy="22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34" name="Text Box 26"/>
            <p:cNvSpPr txBox="1">
              <a:spLocks noChangeAspect="1" noChangeArrowheads="1"/>
            </p:cNvSpPr>
            <p:nvPr/>
          </p:nvSpPr>
          <p:spPr bwMode="auto">
            <a:xfrm>
              <a:off x="1601" y="1702"/>
              <a:ext cx="1479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kumimoji="1" lang="en-US" altLang="zh-CN" sz="28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Daemon</a:t>
              </a:r>
              <a:r>
                <a:rPr kumimoji="1" lang="zh-CN" altLang="en-US" sz="28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管理</a:t>
              </a:r>
            </a:p>
          </p:txBody>
        </p:sp>
        <p:sp>
          <p:nvSpPr>
            <p:cNvPr id="3135" name="Text Box 27"/>
            <p:cNvSpPr txBox="1">
              <a:spLocks noChangeAspect="1" noChangeArrowheads="1"/>
            </p:cNvSpPr>
            <p:nvPr/>
          </p:nvSpPr>
          <p:spPr bwMode="gray">
            <a:xfrm>
              <a:off x="1235" y="1803"/>
              <a:ext cx="209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zh-CN" sz="200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</a:p>
          </p:txBody>
        </p:sp>
      </p:grpSp>
      <p:grpSp>
        <p:nvGrpSpPr>
          <p:cNvPr id="10" name="Group 12"/>
          <p:cNvGrpSpPr>
            <a:grpSpLocks/>
          </p:cNvGrpSpPr>
          <p:nvPr/>
        </p:nvGrpSpPr>
        <p:grpSpPr bwMode="auto">
          <a:xfrm>
            <a:off x="1691680" y="3717032"/>
            <a:ext cx="4700588" cy="581025"/>
            <a:chOff x="1152" y="1275"/>
            <a:chExt cx="2937" cy="366"/>
          </a:xfrm>
        </p:grpSpPr>
        <p:grpSp>
          <p:nvGrpSpPr>
            <p:cNvPr id="11" name="Group 13"/>
            <p:cNvGrpSpPr>
              <a:grpSpLocks noChangeAspect="1"/>
            </p:cNvGrpSpPr>
            <p:nvPr/>
          </p:nvGrpSpPr>
          <p:grpSpPr bwMode="auto">
            <a:xfrm>
              <a:off x="1152" y="1318"/>
              <a:ext cx="365" cy="323"/>
              <a:chOff x="3174" y="2656"/>
              <a:chExt cx="1549" cy="1351"/>
            </a:xfrm>
          </p:grpSpPr>
          <p:sp>
            <p:nvSpPr>
              <p:cNvPr id="40" name="AutoShape 14"/>
              <p:cNvSpPr>
                <a:spLocks noChangeAspect="1" noChangeArrowheads="1"/>
              </p:cNvSpPr>
              <p:nvPr/>
            </p:nvSpPr>
            <p:spPr bwMode="gray">
              <a:xfrm>
                <a:off x="3187" y="2677"/>
                <a:ext cx="1537" cy="1330"/>
              </a:xfrm>
              <a:prstGeom prst="hexagon">
                <a:avLst>
                  <a:gd name="adj" fmla="val 28918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AutoShape 15"/>
              <p:cNvSpPr>
                <a:spLocks noChangeAspect="1" noChangeArrowheads="1"/>
              </p:cNvSpPr>
              <p:nvPr/>
            </p:nvSpPr>
            <p:spPr bwMode="gray">
              <a:xfrm>
                <a:off x="3174" y="2656"/>
                <a:ext cx="1537" cy="1330"/>
              </a:xfrm>
              <a:prstGeom prst="hexagon">
                <a:avLst>
                  <a:gd name="adj" fmla="val 28918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AutoShape 16"/>
              <p:cNvSpPr>
                <a:spLocks noChangeAspect="1" noChangeArrowheads="1"/>
              </p:cNvSpPr>
              <p:nvPr/>
            </p:nvSpPr>
            <p:spPr bwMode="gray">
              <a:xfrm>
                <a:off x="3262" y="2735"/>
                <a:ext cx="1352" cy="1167"/>
              </a:xfrm>
              <a:prstGeom prst="hexagon">
                <a:avLst>
                  <a:gd name="adj" fmla="val 28893"/>
                  <a:gd name="vf" fmla="val 115470"/>
                </a:avLst>
              </a:prstGeom>
              <a:gradFill rotWithShape="1">
                <a:gsLst>
                  <a:gs pos="0">
                    <a:srgbClr val="765E00"/>
                  </a:gs>
                  <a:gs pos="100000">
                    <a:srgbClr val="FFCC00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zh-CN" altLang="en-US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37" name="Line 17"/>
            <p:cNvSpPr>
              <a:spLocks noChangeAspect="1" noChangeShapeType="1"/>
            </p:cNvSpPr>
            <p:nvPr/>
          </p:nvSpPr>
          <p:spPr bwMode="auto">
            <a:xfrm>
              <a:off x="1444" y="1614"/>
              <a:ext cx="2645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Text Box 18"/>
            <p:cNvSpPr txBox="1">
              <a:spLocks noChangeAspect="1" noChangeArrowheads="1"/>
            </p:cNvSpPr>
            <p:nvPr/>
          </p:nvSpPr>
          <p:spPr bwMode="auto">
            <a:xfrm>
              <a:off x="1594" y="1275"/>
              <a:ext cx="1013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spcBef>
                  <a:spcPct val="20000"/>
                </a:spcBef>
              </a:pPr>
              <a:r>
                <a:rPr kumimoji="1" lang="zh-CN" altLang="en-US" sz="28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镜像管理</a:t>
              </a:r>
              <a:endParaRPr kumimoji="1" lang="zh-CN" altLang="en-US" sz="28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Text Box 19"/>
            <p:cNvSpPr txBox="1">
              <a:spLocks noChangeAspect="1" noChangeArrowheads="1"/>
            </p:cNvSpPr>
            <p:nvPr/>
          </p:nvSpPr>
          <p:spPr bwMode="gray">
            <a:xfrm>
              <a:off x="1229" y="1361"/>
              <a:ext cx="209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zh-CN" sz="200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</a:p>
          </p:txBody>
        </p:sp>
      </p:grpSp>
      <p:grpSp>
        <p:nvGrpSpPr>
          <p:cNvPr id="12" name="Group 20"/>
          <p:cNvGrpSpPr>
            <a:grpSpLocks/>
          </p:cNvGrpSpPr>
          <p:nvPr/>
        </p:nvGrpSpPr>
        <p:grpSpPr bwMode="auto">
          <a:xfrm>
            <a:off x="1691680" y="4365104"/>
            <a:ext cx="4749801" cy="603250"/>
            <a:chOff x="1152" y="1702"/>
            <a:chExt cx="2971" cy="380"/>
          </a:xfrm>
        </p:grpSpPr>
        <p:grpSp>
          <p:nvGrpSpPr>
            <p:cNvPr id="13" name="Group 21"/>
            <p:cNvGrpSpPr>
              <a:grpSpLocks noChangeAspect="1"/>
            </p:cNvGrpSpPr>
            <p:nvPr/>
          </p:nvGrpSpPr>
          <p:grpSpPr bwMode="auto">
            <a:xfrm>
              <a:off x="1152" y="1759"/>
              <a:ext cx="365" cy="323"/>
              <a:chOff x="1110" y="2656"/>
              <a:chExt cx="1549" cy="1351"/>
            </a:xfrm>
          </p:grpSpPr>
          <p:sp>
            <p:nvSpPr>
              <p:cNvPr id="48" name="AutoShape 22"/>
              <p:cNvSpPr>
                <a:spLocks noChangeAspect="1" noChangeArrowheads="1"/>
              </p:cNvSpPr>
              <p:nvPr/>
            </p:nvSpPr>
            <p:spPr bwMode="gray">
              <a:xfrm>
                <a:off x="1123" y="2677"/>
                <a:ext cx="1538" cy="1330"/>
              </a:xfrm>
              <a:prstGeom prst="hexagon">
                <a:avLst>
                  <a:gd name="adj" fmla="val 28915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AutoShape 23"/>
              <p:cNvSpPr>
                <a:spLocks noChangeAspect="1" noChangeArrowheads="1"/>
              </p:cNvSpPr>
              <p:nvPr/>
            </p:nvSpPr>
            <p:spPr bwMode="gray">
              <a:xfrm>
                <a:off x="1110" y="2656"/>
                <a:ext cx="1538" cy="1330"/>
              </a:xfrm>
              <a:prstGeom prst="hexagon">
                <a:avLst>
                  <a:gd name="adj" fmla="val 28915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AutoShape 24"/>
              <p:cNvSpPr>
                <a:spLocks noChangeAspect="1" noChangeArrowheads="1"/>
              </p:cNvSpPr>
              <p:nvPr/>
            </p:nvSpPr>
            <p:spPr bwMode="gray">
              <a:xfrm>
                <a:off x="1198" y="2735"/>
                <a:ext cx="1352" cy="1167"/>
              </a:xfrm>
              <a:prstGeom prst="hexagon">
                <a:avLst>
                  <a:gd name="adj" fmla="val 28893"/>
                  <a:gd name="vf" fmla="val 115470"/>
                </a:avLst>
              </a:prstGeom>
              <a:gradFill rotWithShape="1">
                <a:gsLst>
                  <a:gs pos="0">
                    <a:srgbClr val="5F081E"/>
                  </a:gs>
                  <a:gs pos="100000">
                    <a:srgbClr val="CE1141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zh-CN" altLang="en-US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45" name="Line 25"/>
            <p:cNvSpPr>
              <a:spLocks noChangeAspect="1" noChangeShapeType="1"/>
            </p:cNvSpPr>
            <p:nvPr/>
          </p:nvSpPr>
          <p:spPr bwMode="auto">
            <a:xfrm>
              <a:off x="1431" y="2045"/>
              <a:ext cx="2692" cy="22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" name="Text Box 26"/>
            <p:cNvSpPr txBox="1">
              <a:spLocks noChangeAspect="1" noChangeArrowheads="1"/>
            </p:cNvSpPr>
            <p:nvPr/>
          </p:nvSpPr>
          <p:spPr bwMode="auto">
            <a:xfrm>
              <a:off x="1601" y="1702"/>
              <a:ext cx="1014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kumimoji="1" lang="zh-CN" altLang="en-US" sz="2800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容器管理</a:t>
              </a:r>
            </a:p>
          </p:txBody>
        </p:sp>
        <p:sp>
          <p:nvSpPr>
            <p:cNvPr id="47" name="Text Box 27"/>
            <p:cNvSpPr txBox="1">
              <a:spLocks noChangeAspect="1" noChangeArrowheads="1"/>
            </p:cNvSpPr>
            <p:nvPr/>
          </p:nvSpPr>
          <p:spPr bwMode="gray">
            <a:xfrm>
              <a:off x="1235" y="1803"/>
              <a:ext cx="210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zh-CN" sz="2000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endParaRPr lang="en-US" altLang="zh-CN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4" name="Group 12"/>
          <p:cNvGrpSpPr>
            <a:grpSpLocks/>
          </p:cNvGrpSpPr>
          <p:nvPr/>
        </p:nvGrpSpPr>
        <p:grpSpPr bwMode="auto">
          <a:xfrm>
            <a:off x="1691680" y="5085184"/>
            <a:ext cx="4700588" cy="581025"/>
            <a:chOff x="1152" y="1275"/>
            <a:chExt cx="2937" cy="366"/>
          </a:xfrm>
        </p:grpSpPr>
        <p:grpSp>
          <p:nvGrpSpPr>
            <p:cNvPr id="15" name="Group 13"/>
            <p:cNvGrpSpPr>
              <a:grpSpLocks noChangeAspect="1"/>
            </p:cNvGrpSpPr>
            <p:nvPr/>
          </p:nvGrpSpPr>
          <p:grpSpPr bwMode="auto">
            <a:xfrm>
              <a:off x="1152" y="1318"/>
              <a:ext cx="365" cy="323"/>
              <a:chOff x="3174" y="2656"/>
              <a:chExt cx="1549" cy="1351"/>
            </a:xfrm>
          </p:grpSpPr>
          <p:sp>
            <p:nvSpPr>
              <p:cNvPr id="56" name="AutoShape 14"/>
              <p:cNvSpPr>
                <a:spLocks noChangeAspect="1" noChangeArrowheads="1"/>
              </p:cNvSpPr>
              <p:nvPr/>
            </p:nvSpPr>
            <p:spPr bwMode="gray">
              <a:xfrm>
                <a:off x="3187" y="2677"/>
                <a:ext cx="1537" cy="1330"/>
              </a:xfrm>
              <a:prstGeom prst="hexagon">
                <a:avLst>
                  <a:gd name="adj" fmla="val 28918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AutoShape 15"/>
              <p:cNvSpPr>
                <a:spLocks noChangeAspect="1" noChangeArrowheads="1"/>
              </p:cNvSpPr>
              <p:nvPr/>
            </p:nvSpPr>
            <p:spPr bwMode="gray">
              <a:xfrm>
                <a:off x="3174" y="2656"/>
                <a:ext cx="1537" cy="1330"/>
              </a:xfrm>
              <a:prstGeom prst="hexagon">
                <a:avLst>
                  <a:gd name="adj" fmla="val 28918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AutoShape 16"/>
              <p:cNvSpPr>
                <a:spLocks noChangeAspect="1" noChangeArrowheads="1"/>
              </p:cNvSpPr>
              <p:nvPr/>
            </p:nvSpPr>
            <p:spPr bwMode="gray">
              <a:xfrm>
                <a:off x="3262" y="2735"/>
                <a:ext cx="1352" cy="1167"/>
              </a:xfrm>
              <a:prstGeom prst="hexagon">
                <a:avLst>
                  <a:gd name="adj" fmla="val 28893"/>
                  <a:gd name="vf" fmla="val 115470"/>
                </a:avLst>
              </a:prstGeom>
              <a:gradFill rotWithShape="1">
                <a:gsLst>
                  <a:gs pos="0">
                    <a:srgbClr val="765E00"/>
                  </a:gs>
                  <a:gs pos="100000">
                    <a:srgbClr val="FFCC00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zh-CN" altLang="en-US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53" name="Line 17"/>
            <p:cNvSpPr>
              <a:spLocks noChangeAspect="1" noChangeShapeType="1"/>
            </p:cNvSpPr>
            <p:nvPr/>
          </p:nvSpPr>
          <p:spPr bwMode="auto">
            <a:xfrm>
              <a:off x="1444" y="1614"/>
              <a:ext cx="2645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" name="Text Box 18"/>
            <p:cNvSpPr txBox="1">
              <a:spLocks noChangeAspect="1" noChangeArrowheads="1"/>
            </p:cNvSpPr>
            <p:nvPr/>
          </p:nvSpPr>
          <p:spPr bwMode="auto">
            <a:xfrm>
              <a:off x="1594" y="1275"/>
              <a:ext cx="1013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spcBef>
                  <a:spcPct val="20000"/>
                </a:spcBef>
              </a:pPr>
              <a:r>
                <a:rPr kumimoji="1" lang="zh-CN" altLang="en-US" sz="28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网络管理</a:t>
              </a:r>
              <a:endParaRPr kumimoji="1" lang="zh-CN" altLang="en-US" sz="28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5" name="Text Box 19"/>
            <p:cNvSpPr txBox="1">
              <a:spLocks noChangeAspect="1" noChangeArrowheads="1"/>
            </p:cNvSpPr>
            <p:nvPr/>
          </p:nvSpPr>
          <p:spPr bwMode="gray">
            <a:xfrm>
              <a:off x="1229" y="1361"/>
              <a:ext cx="210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zh-CN" sz="200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6</a:t>
              </a:r>
            </a:p>
          </p:txBody>
        </p:sp>
      </p:grpSp>
      <p:grpSp>
        <p:nvGrpSpPr>
          <p:cNvPr id="16" name="Group 20"/>
          <p:cNvGrpSpPr>
            <a:grpSpLocks/>
          </p:cNvGrpSpPr>
          <p:nvPr/>
        </p:nvGrpSpPr>
        <p:grpSpPr bwMode="auto">
          <a:xfrm>
            <a:off x="1763688" y="5733256"/>
            <a:ext cx="4749801" cy="603250"/>
            <a:chOff x="1152" y="1702"/>
            <a:chExt cx="2971" cy="380"/>
          </a:xfrm>
        </p:grpSpPr>
        <p:grpSp>
          <p:nvGrpSpPr>
            <p:cNvPr id="17" name="Group 21"/>
            <p:cNvGrpSpPr>
              <a:grpSpLocks noChangeAspect="1"/>
            </p:cNvGrpSpPr>
            <p:nvPr/>
          </p:nvGrpSpPr>
          <p:grpSpPr bwMode="auto">
            <a:xfrm>
              <a:off x="1152" y="1759"/>
              <a:ext cx="365" cy="323"/>
              <a:chOff x="1110" y="2656"/>
              <a:chExt cx="1549" cy="1351"/>
            </a:xfrm>
          </p:grpSpPr>
          <p:sp>
            <p:nvSpPr>
              <p:cNvPr id="64" name="AutoShape 22"/>
              <p:cNvSpPr>
                <a:spLocks noChangeAspect="1" noChangeArrowheads="1"/>
              </p:cNvSpPr>
              <p:nvPr/>
            </p:nvSpPr>
            <p:spPr bwMode="gray">
              <a:xfrm>
                <a:off x="1123" y="2677"/>
                <a:ext cx="1538" cy="1330"/>
              </a:xfrm>
              <a:prstGeom prst="hexagon">
                <a:avLst>
                  <a:gd name="adj" fmla="val 28915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AutoShape 23"/>
              <p:cNvSpPr>
                <a:spLocks noChangeAspect="1" noChangeArrowheads="1"/>
              </p:cNvSpPr>
              <p:nvPr/>
            </p:nvSpPr>
            <p:spPr bwMode="gray">
              <a:xfrm>
                <a:off x="1110" y="2656"/>
                <a:ext cx="1538" cy="1330"/>
              </a:xfrm>
              <a:prstGeom prst="hexagon">
                <a:avLst>
                  <a:gd name="adj" fmla="val 28915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AutoShape 24"/>
              <p:cNvSpPr>
                <a:spLocks noChangeAspect="1" noChangeArrowheads="1"/>
              </p:cNvSpPr>
              <p:nvPr/>
            </p:nvSpPr>
            <p:spPr bwMode="gray">
              <a:xfrm>
                <a:off x="1198" y="2735"/>
                <a:ext cx="1352" cy="1167"/>
              </a:xfrm>
              <a:prstGeom prst="hexagon">
                <a:avLst>
                  <a:gd name="adj" fmla="val 28893"/>
                  <a:gd name="vf" fmla="val 115470"/>
                </a:avLst>
              </a:prstGeom>
              <a:gradFill rotWithShape="1">
                <a:gsLst>
                  <a:gs pos="0">
                    <a:srgbClr val="5F081E"/>
                  </a:gs>
                  <a:gs pos="100000">
                    <a:srgbClr val="CE1141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zh-CN" altLang="en-US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61" name="Line 25"/>
            <p:cNvSpPr>
              <a:spLocks noChangeAspect="1" noChangeShapeType="1"/>
            </p:cNvSpPr>
            <p:nvPr/>
          </p:nvSpPr>
          <p:spPr bwMode="auto">
            <a:xfrm>
              <a:off x="1431" y="2045"/>
              <a:ext cx="2692" cy="22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" name="Text Box 26"/>
            <p:cNvSpPr txBox="1">
              <a:spLocks noChangeAspect="1" noChangeArrowheads="1"/>
            </p:cNvSpPr>
            <p:nvPr/>
          </p:nvSpPr>
          <p:spPr bwMode="auto">
            <a:xfrm>
              <a:off x="1601" y="1702"/>
              <a:ext cx="1014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kumimoji="1" lang="zh-CN" altLang="en-US" sz="28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镜像仓库</a:t>
              </a:r>
            </a:p>
          </p:txBody>
        </p:sp>
        <p:sp>
          <p:nvSpPr>
            <p:cNvPr id="63" name="Text Box 27"/>
            <p:cNvSpPr txBox="1">
              <a:spLocks noChangeAspect="1" noChangeArrowheads="1"/>
            </p:cNvSpPr>
            <p:nvPr/>
          </p:nvSpPr>
          <p:spPr bwMode="gray">
            <a:xfrm>
              <a:off x="1235" y="1803"/>
              <a:ext cx="210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zh-CN" sz="2000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7</a:t>
              </a:r>
              <a:endParaRPr lang="en-US" altLang="zh-CN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/>
              <a:t>运行容器</a:t>
            </a:r>
            <a:endParaRPr lang="zh-CN" altLang="en-US" sz="3200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4046" y="1600200"/>
            <a:ext cx="807590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/>
              <a:t>启动已停止的容器</a:t>
            </a:r>
            <a:endParaRPr lang="zh-CN" altLang="en-US" sz="3200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4365104"/>
            <a:ext cx="5248275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484784"/>
            <a:ext cx="7311582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1692275" y="981075"/>
            <a:ext cx="5256213" cy="641350"/>
          </a:xfrm>
          <a:prstGeom prst="rect">
            <a:avLst/>
          </a:prstGeom>
          <a:gradFill rotWithShape="0">
            <a:gsLst>
              <a:gs pos="0">
                <a:srgbClr val="7BE9EF"/>
              </a:gs>
              <a:gs pos="100000">
                <a:srgbClr val="7BE9EF">
                  <a:gamma/>
                  <a:tint val="33725"/>
                  <a:invGamma/>
                  <a:alpha val="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>
                <a:solidFill>
                  <a:schemeClr val="tx1"/>
                </a:solidFill>
                <a:ea typeface="微软雅黑" pitchFamily="34" charset="-122"/>
              </a:rPr>
              <a:t>提纲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1692275" y="1714488"/>
            <a:ext cx="4694238" cy="558800"/>
            <a:chOff x="1152" y="845"/>
            <a:chExt cx="2937" cy="352"/>
          </a:xfrm>
        </p:grpSpPr>
        <p:grpSp>
          <p:nvGrpSpPr>
            <p:cNvPr id="5" name="Group 4"/>
            <p:cNvGrpSpPr>
              <a:grpSpLocks noChangeAspect="1"/>
            </p:cNvGrpSpPr>
            <p:nvPr/>
          </p:nvGrpSpPr>
          <p:grpSpPr bwMode="auto">
            <a:xfrm>
              <a:off x="1152" y="875"/>
              <a:ext cx="365" cy="322"/>
              <a:chOff x="1110" y="2656"/>
              <a:chExt cx="1549" cy="1351"/>
            </a:xfrm>
          </p:grpSpPr>
          <p:sp>
            <p:nvSpPr>
              <p:cNvPr id="3113" name="AutoShape 5"/>
              <p:cNvSpPr>
                <a:spLocks noChangeAspect="1" noChangeArrowheads="1"/>
              </p:cNvSpPr>
              <p:nvPr/>
            </p:nvSpPr>
            <p:spPr bwMode="gray">
              <a:xfrm>
                <a:off x="1123" y="2677"/>
                <a:ext cx="1538" cy="1330"/>
              </a:xfrm>
              <a:prstGeom prst="hexagon">
                <a:avLst>
                  <a:gd name="adj" fmla="val 28915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3114" name="AutoShape 6"/>
              <p:cNvSpPr>
                <a:spLocks noChangeAspect="1" noChangeArrowheads="1"/>
              </p:cNvSpPr>
              <p:nvPr/>
            </p:nvSpPr>
            <p:spPr bwMode="gray">
              <a:xfrm>
                <a:off x="1110" y="2656"/>
                <a:ext cx="1538" cy="1330"/>
              </a:xfrm>
              <a:prstGeom prst="hexagon">
                <a:avLst>
                  <a:gd name="adj" fmla="val 28915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345095" name="AutoShape 7"/>
              <p:cNvSpPr>
                <a:spLocks noChangeAspect="1" noChangeArrowheads="1"/>
              </p:cNvSpPr>
              <p:nvPr/>
            </p:nvSpPr>
            <p:spPr bwMode="gray">
              <a:xfrm>
                <a:off x="1198" y="2736"/>
                <a:ext cx="1353" cy="1166"/>
              </a:xfrm>
              <a:prstGeom prst="hexagon">
                <a:avLst>
                  <a:gd name="adj" fmla="val 28897"/>
                  <a:gd name="vf" fmla="val 115470"/>
                </a:avLst>
              </a:prstGeom>
              <a:gradFill rotWithShape="1">
                <a:gsLst>
                  <a:gs pos="0">
                    <a:srgbClr val="5F081E"/>
                  </a:gs>
                  <a:gs pos="100000">
                    <a:srgbClr val="CE1141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zh-CN" altLang="en-US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3116" name="Line 8"/>
            <p:cNvSpPr>
              <a:spLocks noChangeAspect="1" noChangeShapeType="1"/>
            </p:cNvSpPr>
            <p:nvPr/>
          </p:nvSpPr>
          <p:spPr bwMode="auto">
            <a:xfrm>
              <a:off x="1444" y="1171"/>
              <a:ext cx="2645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17" name="Text Box 9"/>
            <p:cNvSpPr txBox="1">
              <a:spLocks noChangeAspect="1" noChangeArrowheads="1"/>
            </p:cNvSpPr>
            <p:nvPr/>
          </p:nvSpPr>
          <p:spPr bwMode="auto">
            <a:xfrm>
              <a:off x="1583" y="845"/>
              <a:ext cx="1014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kumimoji="1" lang="zh-CN" altLang="en-US" sz="2800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一些概念</a:t>
              </a:r>
              <a:endParaRPr kumimoji="1" lang="zh-CN" altLang="en-US" sz="28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18" name="Text Box 10"/>
            <p:cNvSpPr txBox="1">
              <a:spLocks noChangeAspect="1" noChangeArrowheads="1"/>
            </p:cNvSpPr>
            <p:nvPr/>
          </p:nvSpPr>
          <p:spPr bwMode="gray">
            <a:xfrm>
              <a:off x="1235" y="925"/>
              <a:ext cx="209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zh-CN" sz="200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</p:grpSp>
      <p:grpSp>
        <p:nvGrpSpPr>
          <p:cNvPr id="6" name="Group 12"/>
          <p:cNvGrpSpPr>
            <a:grpSpLocks/>
          </p:cNvGrpSpPr>
          <p:nvPr/>
        </p:nvGrpSpPr>
        <p:grpSpPr bwMode="auto">
          <a:xfrm>
            <a:off x="1691680" y="2348880"/>
            <a:ext cx="4700587" cy="581025"/>
            <a:chOff x="1152" y="1275"/>
            <a:chExt cx="2937" cy="366"/>
          </a:xfrm>
        </p:grpSpPr>
        <p:grpSp>
          <p:nvGrpSpPr>
            <p:cNvPr id="7" name="Group 13"/>
            <p:cNvGrpSpPr>
              <a:grpSpLocks noChangeAspect="1"/>
            </p:cNvGrpSpPr>
            <p:nvPr/>
          </p:nvGrpSpPr>
          <p:grpSpPr bwMode="auto">
            <a:xfrm>
              <a:off x="1152" y="1318"/>
              <a:ext cx="365" cy="323"/>
              <a:chOff x="3174" y="2656"/>
              <a:chExt cx="1549" cy="1351"/>
            </a:xfrm>
          </p:grpSpPr>
          <p:sp>
            <p:nvSpPr>
              <p:cNvPr id="3122" name="AutoShape 14"/>
              <p:cNvSpPr>
                <a:spLocks noChangeAspect="1" noChangeArrowheads="1"/>
              </p:cNvSpPr>
              <p:nvPr/>
            </p:nvSpPr>
            <p:spPr bwMode="gray">
              <a:xfrm>
                <a:off x="3187" y="2677"/>
                <a:ext cx="1537" cy="1330"/>
              </a:xfrm>
              <a:prstGeom prst="hexagon">
                <a:avLst>
                  <a:gd name="adj" fmla="val 28918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3123" name="AutoShape 15"/>
              <p:cNvSpPr>
                <a:spLocks noChangeAspect="1" noChangeArrowheads="1"/>
              </p:cNvSpPr>
              <p:nvPr/>
            </p:nvSpPr>
            <p:spPr bwMode="gray">
              <a:xfrm>
                <a:off x="3174" y="2656"/>
                <a:ext cx="1537" cy="1330"/>
              </a:xfrm>
              <a:prstGeom prst="hexagon">
                <a:avLst>
                  <a:gd name="adj" fmla="val 28918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2" name="AutoShape 16"/>
              <p:cNvSpPr>
                <a:spLocks noChangeAspect="1" noChangeArrowheads="1"/>
              </p:cNvSpPr>
              <p:nvPr/>
            </p:nvSpPr>
            <p:spPr bwMode="gray">
              <a:xfrm>
                <a:off x="3262" y="2735"/>
                <a:ext cx="1352" cy="1167"/>
              </a:xfrm>
              <a:prstGeom prst="hexagon">
                <a:avLst>
                  <a:gd name="adj" fmla="val 28893"/>
                  <a:gd name="vf" fmla="val 115470"/>
                </a:avLst>
              </a:prstGeom>
              <a:gradFill rotWithShape="1">
                <a:gsLst>
                  <a:gs pos="0">
                    <a:srgbClr val="765E00"/>
                  </a:gs>
                  <a:gs pos="100000">
                    <a:srgbClr val="FFCC00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zh-CN" altLang="en-US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3125" name="Line 17"/>
            <p:cNvSpPr>
              <a:spLocks noChangeAspect="1" noChangeShapeType="1"/>
            </p:cNvSpPr>
            <p:nvPr/>
          </p:nvSpPr>
          <p:spPr bwMode="auto">
            <a:xfrm>
              <a:off x="1444" y="1614"/>
              <a:ext cx="2645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26" name="Text Box 18"/>
            <p:cNvSpPr txBox="1">
              <a:spLocks noChangeAspect="1" noChangeArrowheads="1"/>
            </p:cNvSpPr>
            <p:nvPr/>
          </p:nvSpPr>
          <p:spPr bwMode="auto">
            <a:xfrm>
              <a:off x="1594" y="1275"/>
              <a:ext cx="1320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kumimoji="1" lang="en-US" altLang="zh-CN" sz="2800" dirty="0" err="1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Docker</a:t>
              </a:r>
              <a:r>
                <a:rPr kumimoji="1" lang="zh-CN" altLang="en-US" sz="28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介绍</a:t>
              </a:r>
              <a:endParaRPr kumimoji="1" lang="zh-CN" altLang="en-US" sz="28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27" name="Text Box 19"/>
            <p:cNvSpPr txBox="1">
              <a:spLocks noChangeAspect="1" noChangeArrowheads="1"/>
            </p:cNvSpPr>
            <p:nvPr/>
          </p:nvSpPr>
          <p:spPr bwMode="gray">
            <a:xfrm>
              <a:off x="1229" y="1361"/>
              <a:ext cx="209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zh-CN" sz="200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</p:grpSp>
      <p:grpSp>
        <p:nvGrpSpPr>
          <p:cNvPr id="8" name="Group 20"/>
          <p:cNvGrpSpPr>
            <a:grpSpLocks/>
          </p:cNvGrpSpPr>
          <p:nvPr/>
        </p:nvGrpSpPr>
        <p:grpSpPr bwMode="auto">
          <a:xfrm>
            <a:off x="1691680" y="2996952"/>
            <a:ext cx="4749800" cy="603250"/>
            <a:chOff x="1152" y="1702"/>
            <a:chExt cx="2971" cy="380"/>
          </a:xfrm>
        </p:grpSpPr>
        <p:grpSp>
          <p:nvGrpSpPr>
            <p:cNvPr id="9" name="Group 21"/>
            <p:cNvGrpSpPr>
              <a:grpSpLocks noChangeAspect="1"/>
            </p:cNvGrpSpPr>
            <p:nvPr/>
          </p:nvGrpSpPr>
          <p:grpSpPr bwMode="auto">
            <a:xfrm>
              <a:off x="1152" y="1759"/>
              <a:ext cx="365" cy="323"/>
              <a:chOff x="1110" y="2656"/>
              <a:chExt cx="1549" cy="1351"/>
            </a:xfrm>
          </p:grpSpPr>
          <p:sp>
            <p:nvSpPr>
              <p:cNvPr id="3130" name="AutoShape 22"/>
              <p:cNvSpPr>
                <a:spLocks noChangeAspect="1" noChangeArrowheads="1"/>
              </p:cNvSpPr>
              <p:nvPr/>
            </p:nvSpPr>
            <p:spPr bwMode="gray">
              <a:xfrm>
                <a:off x="1123" y="2677"/>
                <a:ext cx="1538" cy="1330"/>
              </a:xfrm>
              <a:prstGeom prst="hexagon">
                <a:avLst>
                  <a:gd name="adj" fmla="val 28915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3131" name="AutoShape 23"/>
              <p:cNvSpPr>
                <a:spLocks noChangeAspect="1" noChangeArrowheads="1"/>
              </p:cNvSpPr>
              <p:nvPr/>
            </p:nvSpPr>
            <p:spPr bwMode="gray">
              <a:xfrm>
                <a:off x="1110" y="2656"/>
                <a:ext cx="1538" cy="1330"/>
              </a:xfrm>
              <a:prstGeom prst="hexagon">
                <a:avLst>
                  <a:gd name="adj" fmla="val 28915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3" name="AutoShape 24"/>
              <p:cNvSpPr>
                <a:spLocks noChangeAspect="1" noChangeArrowheads="1"/>
              </p:cNvSpPr>
              <p:nvPr/>
            </p:nvSpPr>
            <p:spPr bwMode="gray">
              <a:xfrm>
                <a:off x="1198" y="2735"/>
                <a:ext cx="1352" cy="1167"/>
              </a:xfrm>
              <a:prstGeom prst="hexagon">
                <a:avLst>
                  <a:gd name="adj" fmla="val 28893"/>
                  <a:gd name="vf" fmla="val 115470"/>
                </a:avLst>
              </a:prstGeom>
              <a:gradFill rotWithShape="1">
                <a:gsLst>
                  <a:gs pos="0">
                    <a:srgbClr val="5F081E"/>
                  </a:gs>
                  <a:gs pos="100000">
                    <a:srgbClr val="CE1141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zh-CN" altLang="en-US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3133" name="Line 25"/>
            <p:cNvSpPr>
              <a:spLocks noChangeAspect="1" noChangeShapeType="1"/>
            </p:cNvSpPr>
            <p:nvPr/>
          </p:nvSpPr>
          <p:spPr bwMode="auto">
            <a:xfrm>
              <a:off x="1431" y="2045"/>
              <a:ext cx="2692" cy="22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34" name="Text Box 26"/>
            <p:cNvSpPr txBox="1">
              <a:spLocks noChangeAspect="1" noChangeArrowheads="1"/>
            </p:cNvSpPr>
            <p:nvPr/>
          </p:nvSpPr>
          <p:spPr bwMode="auto">
            <a:xfrm>
              <a:off x="1601" y="1702"/>
              <a:ext cx="1479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kumimoji="1" lang="en-US" altLang="zh-CN" sz="28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Daemon</a:t>
              </a:r>
              <a:r>
                <a:rPr kumimoji="1" lang="zh-CN" altLang="en-US" sz="28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管理</a:t>
              </a:r>
            </a:p>
          </p:txBody>
        </p:sp>
        <p:sp>
          <p:nvSpPr>
            <p:cNvPr id="3135" name="Text Box 27"/>
            <p:cNvSpPr txBox="1">
              <a:spLocks noChangeAspect="1" noChangeArrowheads="1"/>
            </p:cNvSpPr>
            <p:nvPr/>
          </p:nvSpPr>
          <p:spPr bwMode="gray">
            <a:xfrm>
              <a:off x="1235" y="1803"/>
              <a:ext cx="209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zh-CN" sz="200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</a:p>
          </p:txBody>
        </p:sp>
      </p:grpSp>
      <p:grpSp>
        <p:nvGrpSpPr>
          <p:cNvPr id="10" name="Group 12"/>
          <p:cNvGrpSpPr>
            <a:grpSpLocks/>
          </p:cNvGrpSpPr>
          <p:nvPr/>
        </p:nvGrpSpPr>
        <p:grpSpPr bwMode="auto">
          <a:xfrm>
            <a:off x="1691680" y="3717032"/>
            <a:ext cx="4700588" cy="581025"/>
            <a:chOff x="1152" y="1275"/>
            <a:chExt cx="2937" cy="366"/>
          </a:xfrm>
        </p:grpSpPr>
        <p:grpSp>
          <p:nvGrpSpPr>
            <p:cNvPr id="11" name="Group 13"/>
            <p:cNvGrpSpPr>
              <a:grpSpLocks noChangeAspect="1"/>
            </p:cNvGrpSpPr>
            <p:nvPr/>
          </p:nvGrpSpPr>
          <p:grpSpPr bwMode="auto">
            <a:xfrm>
              <a:off x="1152" y="1318"/>
              <a:ext cx="365" cy="323"/>
              <a:chOff x="3174" y="2656"/>
              <a:chExt cx="1549" cy="1351"/>
            </a:xfrm>
          </p:grpSpPr>
          <p:sp>
            <p:nvSpPr>
              <p:cNvPr id="40" name="AutoShape 14"/>
              <p:cNvSpPr>
                <a:spLocks noChangeAspect="1" noChangeArrowheads="1"/>
              </p:cNvSpPr>
              <p:nvPr/>
            </p:nvSpPr>
            <p:spPr bwMode="gray">
              <a:xfrm>
                <a:off x="3187" y="2677"/>
                <a:ext cx="1537" cy="1330"/>
              </a:xfrm>
              <a:prstGeom prst="hexagon">
                <a:avLst>
                  <a:gd name="adj" fmla="val 28918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AutoShape 15"/>
              <p:cNvSpPr>
                <a:spLocks noChangeAspect="1" noChangeArrowheads="1"/>
              </p:cNvSpPr>
              <p:nvPr/>
            </p:nvSpPr>
            <p:spPr bwMode="gray">
              <a:xfrm>
                <a:off x="3174" y="2656"/>
                <a:ext cx="1537" cy="1330"/>
              </a:xfrm>
              <a:prstGeom prst="hexagon">
                <a:avLst>
                  <a:gd name="adj" fmla="val 28918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AutoShape 16"/>
              <p:cNvSpPr>
                <a:spLocks noChangeAspect="1" noChangeArrowheads="1"/>
              </p:cNvSpPr>
              <p:nvPr/>
            </p:nvSpPr>
            <p:spPr bwMode="gray">
              <a:xfrm>
                <a:off x="3262" y="2735"/>
                <a:ext cx="1352" cy="1167"/>
              </a:xfrm>
              <a:prstGeom prst="hexagon">
                <a:avLst>
                  <a:gd name="adj" fmla="val 28893"/>
                  <a:gd name="vf" fmla="val 115470"/>
                </a:avLst>
              </a:prstGeom>
              <a:gradFill rotWithShape="1">
                <a:gsLst>
                  <a:gs pos="0">
                    <a:srgbClr val="765E00"/>
                  </a:gs>
                  <a:gs pos="100000">
                    <a:srgbClr val="FFCC00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zh-CN" altLang="en-US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37" name="Line 17"/>
            <p:cNvSpPr>
              <a:spLocks noChangeAspect="1" noChangeShapeType="1"/>
            </p:cNvSpPr>
            <p:nvPr/>
          </p:nvSpPr>
          <p:spPr bwMode="auto">
            <a:xfrm>
              <a:off x="1444" y="1614"/>
              <a:ext cx="2645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Text Box 18"/>
            <p:cNvSpPr txBox="1">
              <a:spLocks noChangeAspect="1" noChangeArrowheads="1"/>
            </p:cNvSpPr>
            <p:nvPr/>
          </p:nvSpPr>
          <p:spPr bwMode="auto">
            <a:xfrm>
              <a:off x="1594" y="1275"/>
              <a:ext cx="1013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spcBef>
                  <a:spcPct val="20000"/>
                </a:spcBef>
              </a:pPr>
              <a:r>
                <a:rPr kumimoji="1" lang="zh-CN" altLang="en-US" sz="28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镜像管理</a:t>
              </a:r>
              <a:endParaRPr kumimoji="1" lang="zh-CN" altLang="en-US" sz="28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Text Box 19"/>
            <p:cNvSpPr txBox="1">
              <a:spLocks noChangeAspect="1" noChangeArrowheads="1"/>
            </p:cNvSpPr>
            <p:nvPr/>
          </p:nvSpPr>
          <p:spPr bwMode="gray">
            <a:xfrm>
              <a:off x="1229" y="1361"/>
              <a:ext cx="209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zh-CN" sz="200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</a:p>
          </p:txBody>
        </p:sp>
      </p:grpSp>
      <p:grpSp>
        <p:nvGrpSpPr>
          <p:cNvPr id="12" name="Group 20"/>
          <p:cNvGrpSpPr>
            <a:grpSpLocks/>
          </p:cNvGrpSpPr>
          <p:nvPr/>
        </p:nvGrpSpPr>
        <p:grpSpPr bwMode="auto">
          <a:xfrm>
            <a:off x="1691680" y="4365104"/>
            <a:ext cx="4749801" cy="603250"/>
            <a:chOff x="1152" y="1702"/>
            <a:chExt cx="2971" cy="380"/>
          </a:xfrm>
        </p:grpSpPr>
        <p:grpSp>
          <p:nvGrpSpPr>
            <p:cNvPr id="13" name="Group 21"/>
            <p:cNvGrpSpPr>
              <a:grpSpLocks noChangeAspect="1"/>
            </p:cNvGrpSpPr>
            <p:nvPr/>
          </p:nvGrpSpPr>
          <p:grpSpPr bwMode="auto">
            <a:xfrm>
              <a:off x="1152" y="1759"/>
              <a:ext cx="365" cy="323"/>
              <a:chOff x="1110" y="2656"/>
              <a:chExt cx="1549" cy="1351"/>
            </a:xfrm>
          </p:grpSpPr>
          <p:sp>
            <p:nvSpPr>
              <p:cNvPr id="48" name="AutoShape 22"/>
              <p:cNvSpPr>
                <a:spLocks noChangeAspect="1" noChangeArrowheads="1"/>
              </p:cNvSpPr>
              <p:nvPr/>
            </p:nvSpPr>
            <p:spPr bwMode="gray">
              <a:xfrm>
                <a:off x="1123" y="2677"/>
                <a:ext cx="1538" cy="1330"/>
              </a:xfrm>
              <a:prstGeom prst="hexagon">
                <a:avLst>
                  <a:gd name="adj" fmla="val 28915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AutoShape 23"/>
              <p:cNvSpPr>
                <a:spLocks noChangeAspect="1" noChangeArrowheads="1"/>
              </p:cNvSpPr>
              <p:nvPr/>
            </p:nvSpPr>
            <p:spPr bwMode="gray">
              <a:xfrm>
                <a:off x="1110" y="2656"/>
                <a:ext cx="1538" cy="1330"/>
              </a:xfrm>
              <a:prstGeom prst="hexagon">
                <a:avLst>
                  <a:gd name="adj" fmla="val 28915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AutoShape 24"/>
              <p:cNvSpPr>
                <a:spLocks noChangeAspect="1" noChangeArrowheads="1"/>
              </p:cNvSpPr>
              <p:nvPr/>
            </p:nvSpPr>
            <p:spPr bwMode="gray">
              <a:xfrm>
                <a:off x="1198" y="2735"/>
                <a:ext cx="1352" cy="1167"/>
              </a:xfrm>
              <a:prstGeom prst="hexagon">
                <a:avLst>
                  <a:gd name="adj" fmla="val 28893"/>
                  <a:gd name="vf" fmla="val 115470"/>
                </a:avLst>
              </a:prstGeom>
              <a:gradFill rotWithShape="1">
                <a:gsLst>
                  <a:gs pos="0">
                    <a:srgbClr val="5F081E"/>
                  </a:gs>
                  <a:gs pos="100000">
                    <a:srgbClr val="CE1141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zh-CN" altLang="en-US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45" name="Line 25"/>
            <p:cNvSpPr>
              <a:spLocks noChangeAspect="1" noChangeShapeType="1"/>
            </p:cNvSpPr>
            <p:nvPr/>
          </p:nvSpPr>
          <p:spPr bwMode="auto">
            <a:xfrm>
              <a:off x="1431" y="2045"/>
              <a:ext cx="2692" cy="22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" name="Text Box 26"/>
            <p:cNvSpPr txBox="1">
              <a:spLocks noChangeAspect="1" noChangeArrowheads="1"/>
            </p:cNvSpPr>
            <p:nvPr/>
          </p:nvSpPr>
          <p:spPr bwMode="auto">
            <a:xfrm>
              <a:off x="1601" y="1702"/>
              <a:ext cx="1014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kumimoji="1" lang="zh-CN" altLang="en-US" sz="28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容器管理</a:t>
              </a:r>
            </a:p>
          </p:txBody>
        </p:sp>
        <p:sp>
          <p:nvSpPr>
            <p:cNvPr id="47" name="Text Box 27"/>
            <p:cNvSpPr txBox="1">
              <a:spLocks noChangeAspect="1" noChangeArrowheads="1"/>
            </p:cNvSpPr>
            <p:nvPr/>
          </p:nvSpPr>
          <p:spPr bwMode="gray">
            <a:xfrm>
              <a:off x="1235" y="1803"/>
              <a:ext cx="210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zh-CN" sz="2000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endParaRPr lang="en-US" altLang="zh-CN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4" name="Group 12"/>
          <p:cNvGrpSpPr>
            <a:grpSpLocks/>
          </p:cNvGrpSpPr>
          <p:nvPr/>
        </p:nvGrpSpPr>
        <p:grpSpPr bwMode="auto">
          <a:xfrm>
            <a:off x="1691680" y="5085184"/>
            <a:ext cx="4700588" cy="581025"/>
            <a:chOff x="1152" y="1275"/>
            <a:chExt cx="2937" cy="366"/>
          </a:xfrm>
        </p:grpSpPr>
        <p:grpSp>
          <p:nvGrpSpPr>
            <p:cNvPr id="15" name="Group 13"/>
            <p:cNvGrpSpPr>
              <a:grpSpLocks noChangeAspect="1"/>
            </p:cNvGrpSpPr>
            <p:nvPr/>
          </p:nvGrpSpPr>
          <p:grpSpPr bwMode="auto">
            <a:xfrm>
              <a:off x="1152" y="1318"/>
              <a:ext cx="365" cy="323"/>
              <a:chOff x="3174" y="2656"/>
              <a:chExt cx="1549" cy="1351"/>
            </a:xfrm>
          </p:grpSpPr>
          <p:sp>
            <p:nvSpPr>
              <p:cNvPr id="56" name="AutoShape 14"/>
              <p:cNvSpPr>
                <a:spLocks noChangeAspect="1" noChangeArrowheads="1"/>
              </p:cNvSpPr>
              <p:nvPr/>
            </p:nvSpPr>
            <p:spPr bwMode="gray">
              <a:xfrm>
                <a:off x="3187" y="2677"/>
                <a:ext cx="1537" cy="1330"/>
              </a:xfrm>
              <a:prstGeom prst="hexagon">
                <a:avLst>
                  <a:gd name="adj" fmla="val 28918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AutoShape 15"/>
              <p:cNvSpPr>
                <a:spLocks noChangeAspect="1" noChangeArrowheads="1"/>
              </p:cNvSpPr>
              <p:nvPr/>
            </p:nvSpPr>
            <p:spPr bwMode="gray">
              <a:xfrm>
                <a:off x="3174" y="2656"/>
                <a:ext cx="1537" cy="1330"/>
              </a:xfrm>
              <a:prstGeom prst="hexagon">
                <a:avLst>
                  <a:gd name="adj" fmla="val 28918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AutoShape 16"/>
              <p:cNvSpPr>
                <a:spLocks noChangeAspect="1" noChangeArrowheads="1"/>
              </p:cNvSpPr>
              <p:nvPr/>
            </p:nvSpPr>
            <p:spPr bwMode="gray">
              <a:xfrm>
                <a:off x="3262" y="2735"/>
                <a:ext cx="1352" cy="1167"/>
              </a:xfrm>
              <a:prstGeom prst="hexagon">
                <a:avLst>
                  <a:gd name="adj" fmla="val 28893"/>
                  <a:gd name="vf" fmla="val 115470"/>
                </a:avLst>
              </a:prstGeom>
              <a:gradFill rotWithShape="1">
                <a:gsLst>
                  <a:gs pos="0">
                    <a:srgbClr val="765E00"/>
                  </a:gs>
                  <a:gs pos="100000">
                    <a:srgbClr val="FFCC00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zh-CN" altLang="en-US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53" name="Line 17"/>
            <p:cNvSpPr>
              <a:spLocks noChangeAspect="1" noChangeShapeType="1"/>
            </p:cNvSpPr>
            <p:nvPr/>
          </p:nvSpPr>
          <p:spPr bwMode="auto">
            <a:xfrm>
              <a:off x="1444" y="1614"/>
              <a:ext cx="2645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" name="Text Box 18"/>
            <p:cNvSpPr txBox="1">
              <a:spLocks noChangeAspect="1" noChangeArrowheads="1"/>
            </p:cNvSpPr>
            <p:nvPr/>
          </p:nvSpPr>
          <p:spPr bwMode="auto">
            <a:xfrm>
              <a:off x="1594" y="1275"/>
              <a:ext cx="1013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spcBef>
                  <a:spcPct val="20000"/>
                </a:spcBef>
              </a:pPr>
              <a:r>
                <a:rPr kumimoji="1" lang="zh-CN" altLang="en-US" sz="28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网络管理</a:t>
              </a:r>
              <a:endParaRPr kumimoji="1" lang="zh-CN" altLang="en-US" sz="28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5" name="Text Box 19"/>
            <p:cNvSpPr txBox="1">
              <a:spLocks noChangeAspect="1" noChangeArrowheads="1"/>
            </p:cNvSpPr>
            <p:nvPr/>
          </p:nvSpPr>
          <p:spPr bwMode="gray">
            <a:xfrm>
              <a:off x="1229" y="1361"/>
              <a:ext cx="210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zh-CN" sz="200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6</a:t>
              </a:r>
            </a:p>
          </p:txBody>
        </p:sp>
      </p:grpSp>
      <p:grpSp>
        <p:nvGrpSpPr>
          <p:cNvPr id="16" name="Group 20"/>
          <p:cNvGrpSpPr>
            <a:grpSpLocks/>
          </p:cNvGrpSpPr>
          <p:nvPr/>
        </p:nvGrpSpPr>
        <p:grpSpPr bwMode="auto">
          <a:xfrm>
            <a:off x="1763688" y="5733256"/>
            <a:ext cx="4749801" cy="603250"/>
            <a:chOff x="1152" y="1702"/>
            <a:chExt cx="2971" cy="380"/>
          </a:xfrm>
        </p:grpSpPr>
        <p:grpSp>
          <p:nvGrpSpPr>
            <p:cNvPr id="17" name="Group 21"/>
            <p:cNvGrpSpPr>
              <a:grpSpLocks noChangeAspect="1"/>
            </p:cNvGrpSpPr>
            <p:nvPr/>
          </p:nvGrpSpPr>
          <p:grpSpPr bwMode="auto">
            <a:xfrm>
              <a:off x="1152" y="1759"/>
              <a:ext cx="365" cy="323"/>
              <a:chOff x="1110" y="2656"/>
              <a:chExt cx="1549" cy="1351"/>
            </a:xfrm>
          </p:grpSpPr>
          <p:sp>
            <p:nvSpPr>
              <p:cNvPr id="64" name="AutoShape 22"/>
              <p:cNvSpPr>
                <a:spLocks noChangeAspect="1" noChangeArrowheads="1"/>
              </p:cNvSpPr>
              <p:nvPr/>
            </p:nvSpPr>
            <p:spPr bwMode="gray">
              <a:xfrm>
                <a:off x="1123" y="2677"/>
                <a:ext cx="1538" cy="1330"/>
              </a:xfrm>
              <a:prstGeom prst="hexagon">
                <a:avLst>
                  <a:gd name="adj" fmla="val 28915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AutoShape 23"/>
              <p:cNvSpPr>
                <a:spLocks noChangeAspect="1" noChangeArrowheads="1"/>
              </p:cNvSpPr>
              <p:nvPr/>
            </p:nvSpPr>
            <p:spPr bwMode="gray">
              <a:xfrm>
                <a:off x="1110" y="2656"/>
                <a:ext cx="1538" cy="1330"/>
              </a:xfrm>
              <a:prstGeom prst="hexagon">
                <a:avLst>
                  <a:gd name="adj" fmla="val 28915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AutoShape 24"/>
              <p:cNvSpPr>
                <a:spLocks noChangeAspect="1" noChangeArrowheads="1"/>
              </p:cNvSpPr>
              <p:nvPr/>
            </p:nvSpPr>
            <p:spPr bwMode="gray">
              <a:xfrm>
                <a:off x="1198" y="2735"/>
                <a:ext cx="1352" cy="1167"/>
              </a:xfrm>
              <a:prstGeom prst="hexagon">
                <a:avLst>
                  <a:gd name="adj" fmla="val 28893"/>
                  <a:gd name="vf" fmla="val 115470"/>
                </a:avLst>
              </a:prstGeom>
              <a:gradFill rotWithShape="1">
                <a:gsLst>
                  <a:gs pos="0">
                    <a:srgbClr val="5F081E"/>
                  </a:gs>
                  <a:gs pos="100000">
                    <a:srgbClr val="CE1141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zh-CN" altLang="en-US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61" name="Line 25"/>
            <p:cNvSpPr>
              <a:spLocks noChangeAspect="1" noChangeShapeType="1"/>
            </p:cNvSpPr>
            <p:nvPr/>
          </p:nvSpPr>
          <p:spPr bwMode="auto">
            <a:xfrm>
              <a:off x="1431" y="2045"/>
              <a:ext cx="2692" cy="22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" name="Text Box 26"/>
            <p:cNvSpPr txBox="1">
              <a:spLocks noChangeAspect="1" noChangeArrowheads="1"/>
            </p:cNvSpPr>
            <p:nvPr/>
          </p:nvSpPr>
          <p:spPr bwMode="auto">
            <a:xfrm>
              <a:off x="1601" y="1702"/>
              <a:ext cx="1014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kumimoji="1" lang="zh-CN" altLang="en-US" sz="28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镜像仓库</a:t>
              </a:r>
            </a:p>
          </p:txBody>
        </p:sp>
        <p:sp>
          <p:nvSpPr>
            <p:cNvPr id="63" name="Text Box 27"/>
            <p:cNvSpPr txBox="1">
              <a:spLocks noChangeAspect="1" noChangeArrowheads="1"/>
            </p:cNvSpPr>
            <p:nvPr/>
          </p:nvSpPr>
          <p:spPr bwMode="gray">
            <a:xfrm>
              <a:off x="1235" y="1803"/>
              <a:ext cx="210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zh-CN" sz="2000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7</a:t>
              </a:r>
              <a:endParaRPr lang="en-US" altLang="zh-CN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/>
              <a:t>进入容器</a:t>
            </a:r>
            <a:endParaRPr lang="zh-CN" altLang="en-US" sz="3200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556792"/>
            <a:ext cx="6953250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3789040"/>
            <a:ext cx="8531672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/>
              <a:t>删除容器</a:t>
            </a:r>
            <a:endParaRPr lang="zh-CN" altLang="en-US" sz="3200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340768"/>
            <a:ext cx="6600825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2852936"/>
            <a:ext cx="8064896" cy="1831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/>
              <a:t>导出容器镜像</a:t>
            </a:r>
            <a:endParaRPr lang="zh-CN" altLang="en-US" sz="3200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38250" y="3372644"/>
            <a:ext cx="66675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/>
              <a:t>导入容器镜像</a:t>
            </a:r>
            <a:endParaRPr lang="zh-CN" altLang="en-US" sz="3200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340768"/>
            <a:ext cx="8229600" cy="587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2348880"/>
            <a:ext cx="51149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/>
              <a:t>容器命名</a:t>
            </a:r>
            <a:endParaRPr lang="zh-CN" altLang="en-US" sz="3200" dirty="0"/>
          </a:p>
        </p:txBody>
      </p:sp>
      <p:sp>
        <p:nvSpPr>
          <p:cNvPr id="7" name="标题 1"/>
          <p:cNvSpPr txBox="1">
            <a:spLocks/>
          </p:cNvSpPr>
          <p:nvPr/>
        </p:nvSpPr>
        <p:spPr bwMode="auto">
          <a:xfrm>
            <a:off x="611560" y="1556792"/>
            <a:ext cx="8229600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zh-CN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556792"/>
            <a:ext cx="8638944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/>
              <a:t>查看容器详细信息</a:t>
            </a:r>
            <a:endParaRPr lang="zh-CN" altLang="en-US" sz="32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zh-CN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9588" y="3057525"/>
            <a:ext cx="812482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1692275" y="981075"/>
            <a:ext cx="5256213" cy="641350"/>
          </a:xfrm>
          <a:prstGeom prst="rect">
            <a:avLst/>
          </a:prstGeom>
          <a:gradFill rotWithShape="0">
            <a:gsLst>
              <a:gs pos="0">
                <a:srgbClr val="7BE9EF"/>
              </a:gs>
              <a:gs pos="100000">
                <a:srgbClr val="7BE9EF">
                  <a:gamma/>
                  <a:tint val="33725"/>
                  <a:invGamma/>
                  <a:alpha val="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>
                <a:solidFill>
                  <a:schemeClr val="tx1"/>
                </a:solidFill>
                <a:ea typeface="微软雅黑" pitchFamily="34" charset="-122"/>
              </a:rPr>
              <a:t>提纲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1692275" y="1714488"/>
            <a:ext cx="4694238" cy="558800"/>
            <a:chOff x="1152" y="845"/>
            <a:chExt cx="2937" cy="352"/>
          </a:xfrm>
        </p:grpSpPr>
        <p:grpSp>
          <p:nvGrpSpPr>
            <p:cNvPr id="5" name="Group 4"/>
            <p:cNvGrpSpPr>
              <a:grpSpLocks noChangeAspect="1"/>
            </p:cNvGrpSpPr>
            <p:nvPr/>
          </p:nvGrpSpPr>
          <p:grpSpPr bwMode="auto">
            <a:xfrm>
              <a:off x="1152" y="875"/>
              <a:ext cx="365" cy="322"/>
              <a:chOff x="1110" y="2656"/>
              <a:chExt cx="1549" cy="1351"/>
            </a:xfrm>
          </p:grpSpPr>
          <p:sp>
            <p:nvSpPr>
              <p:cNvPr id="3113" name="AutoShape 5"/>
              <p:cNvSpPr>
                <a:spLocks noChangeAspect="1" noChangeArrowheads="1"/>
              </p:cNvSpPr>
              <p:nvPr/>
            </p:nvSpPr>
            <p:spPr bwMode="gray">
              <a:xfrm>
                <a:off x="1123" y="2677"/>
                <a:ext cx="1538" cy="1330"/>
              </a:xfrm>
              <a:prstGeom prst="hexagon">
                <a:avLst>
                  <a:gd name="adj" fmla="val 28915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3114" name="AutoShape 6"/>
              <p:cNvSpPr>
                <a:spLocks noChangeAspect="1" noChangeArrowheads="1"/>
              </p:cNvSpPr>
              <p:nvPr/>
            </p:nvSpPr>
            <p:spPr bwMode="gray">
              <a:xfrm>
                <a:off x="1110" y="2656"/>
                <a:ext cx="1538" cy="1330"/>
              </a:xfrm>
              <a:prstGeom prst="hexagon">
                <a:avLst>
                  <a:gd name="adj" fmla="val 28915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345095" name="AutoShape 7"/>
              <p:cNvSpPr>
                <a:spLocks noChangeAspect="1" noChangeArrowheads="1"/>
              </p:cNvSpPr>
              <p:nvPr/>
            </p:nvSpPr>
            <p:spPr bwMode="gray">
              <a:xfrm>
                <a:off x="1198" y="2736"/>
                <a:ext cx="1353" cy="1166"/>
              </a:xfrm>
              <a:prstGeom prst="hexagon">
                <a:avLst>
                  <a:gd name="adj" fmla="val 28897"/>
                  <a:gd name="vf" fmla="val 115470"/>
                </a:avLst>
              </a:prstGeom>
              <a:gradFill rotWithShape="1">
                <a:gsLst>
                  <a:gs pos="0">
                    <a:srgbClr val="5F081E"/>
                  </a:gs>
                  <a:gs pos="100000">
                    <a:srgbClr val="CE1141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zh-CN" altLang="en-US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3116" name="Line 8"/>
            <p:cNvSpPr>
              <a:spLocks noChangeAspect="1" noChangeShapeType="1"/>
            </p:cNvSpPr>
            <p:nvPr/>
          </p:nvSpPr>
          <p:spPr bwMode="auto">
            <a:xfrm>
              <a:off x="1444" y="1171"/>
              <a:ext cx="2645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17" name="Text Box 9"/>
            <p:cNvSpPr txBox="1">
              <a:spLocks noChangeAspect="1" noChangeArrowheads="1"/>
            </p:cNvSpPr>
            <p:nvPr/>
          </p:nvSpPr>
          <p:spPr bwMode="auto">
            <a:xfrm>
              <a:off x="1583" y="845"/>
              <a:ext cx="1014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kumimoji="1" lang="zh-CN" altLang="en-US" sz="28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一些概念</a:t>
              </a:r>
              <a:endParaRPr kumimoji="1" lang="zh-CN" altLang="en-US" sz="28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18" name="Text Box 10"/>
            <p:cNvSpPr txBox="1">
              <a:spLocks noChangeAspect="1" noChangeArrowheads="1"/>
            </p:cNvSpPr>
            <p:nvPr/>
          </p:nvSpPr>
          <p:spPr bwMode="gray">
            <a:xfrm>
              <a:off x="1235" y="925"/>
              <a:ext cx="209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zh-CN" sz="200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</p:grpSp>
      <p:grpSp>
        <p:nvGrpSpPr>
          <p:cNvPr id="6" name="Group 12"/>
          <p:cNvGrpSpPr>
            <a:grpSpLocks/>
          </p:cNvGrpSpPr>
          <p:nvPr/>
        </p:nvGrpSpPr>
        <p:grpSpPr bwMode="auto">
          <a:xfrm>
            <a:off x="1691680" y="2348880"/>
            <a:ext cx="4700587" cy="581025"/>
            <a:chOff x="1152" y="1275"/>
            <a:chExt cx="2937" cy="366"/>
          </a:xfrm>
        </p:grpSpPr>
        <p:grpSp>
          <p:nvGrpSpPr>
            <p:cNvPr id="7" name="Group 13"/>
            <p:cNvGrpSpPr>
              <a:grpSpLocks noChangeAspect="1"/>
            </p:cNvGrpSpPr>
            <p:nvPr/>
          </p:nvGrpSpPr>
          <p:grpSpPr bwMode="auto">
            <a:xfrm>
              <a:off x="1152" y="1318"/>
              <a:ext cx="365" cy="323"/>
              <a:chOff x="3174" y="2656"/>
              <a:chExt cx="1549" cy="1351"/>
            </a:xfrm>
          </p:grpSpPr>
          <p:sp>
            <p:nvSpPr>
              <p:cNvPr id="3122" name="AutoShape 14"/>
              <p:cNvSpPr>
                <a:spLocks noChangeAspect="1" noChangeArrowheads="1"/>
              </p:cNvSpPr>
              <p:nvPr/>
            </p:nvSpPr>
            <p:spPr bwMode="gray">
              <a:xfrm>
                <a:off x="3187" y="2677"/>
                <a:ext cx="1537" cy="1330"/>
              </a:xfrm>
              <a:prstGeom prst="hexagon">
                <a:avLst>
                  <a:gd name="adj" fmla="val 28918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3123" name="AutoShape 15"/>
              <p:cNvSpPr>
                <a:spLocks noChangeAspect="1" noChangeArrowheads="1"/>
              </p:cNvSpPr>
              <p:nvPr/>
            </p:nvSpPr>
            <p:spPr bwMode="gray">
              <a:xfrm>
                <a:off x="3174" y="2656"/>
                <a:ext cx="1537" cy="1330"/>
              </a:xfrm>
              <a:prstGeom prst="hexagon">
                <a:avLst>
                  <a:gd name="adj" fmla="val 28918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2" name="AutoShape 16"/>
              <p:cNvSpPr>
                <a:spLocks noChangeAspect="1" noChangeArrowheads="1"/>
              </p:cNvSpPr>
              <p:nvPr/>
            </p:nvSpPr>
            <p:spPr bwMode="gray">
              <a:xfrm>
                <a:off x="3262" y="2735"/>
                <a:ext cx="1352" cy="1167"/>
              </a:xfrm>
              <a:prstGeom prst="hexagon">
                <a:avLst>
                  <a:gd name="adj" fmla="val 28893"/>
                  <a:gd name="vf" fmla="val 115470"/>
                </a:avLst>
              </a:prstGeom>
              <a:gradFill rotWithShape="1">
                <a:gsLst>
                  <a:gs pos="0">
                    <a:srgbClr val="765E00"/>
                  </a:gs>
                  <a:gs pos="100000">
                    <a:srgbClr val="FFCC00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zh-CN" altLang="en-US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3125" name="Line 17"/>
            <p:cNvSpPr>
              <a:spLocks noChangeAspect="1" noChangeShapeType="1"/>
            </p:cNvSpPr>
            <p:nvPr/>
          </p:nvSpPr>
          <p:spPr bwMode="auto">
            <a:xfrm>
              <a:off x="1444" y="1614"/>
              <a:ext cx="2645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26" name="Text Box 18"/>
            <p:cNvSpPr txBox="1">
              <a:spLocks noChangeAspect="1" noChangeArrowheads="1"/>
            </p:cNvSpPr>
            <p:nvPr/>
          </p:nvSpPr>
          <p:spPr bwMode="auto">
            <a:xfrm>
              <a:off x="1594" y="1275"/>
              <a:ext cx="1320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kumimoji="1" lang="en-US" altLang="zh-CN" sz="2800" dirty="0" err="1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Docker</a:t>
              </a:r>
              <a:r>
                <a:rPr kumimoji="1" lang="zh-CN" altLang="en-US" sz="28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介绍</a:t>
              </a:r>
              <a:endParaRPr kumimoji="1" lang="zh-CN" altLang="en-US" sz="28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27" name="Text Box 19"/>
            <p:cNvSpPr txBox="1">
              <a:spLocks noChangeAspect="1" noChangeArrowheads="1"/>
            </p:cNvSpPr>
            <p:nvPr/>
          </p:nvSpPr>
          <p:spPr bwMode="gray">
            <a:xfrm>
              <a:off x="1229" y="1361"/>
              <a:ext cx="209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zh-CN" sz="200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</p:grpSp>
      <p:grpSp>
        <p:nvGrpSpPr>
          <p:cNvPr id="8" name="Group 20"/>
          <p:cNvGrpSpPr>
            <a:grpSpLocks/>
          </p:cNvGrpSpPr>
          <p:nvPr/>
        </p:nvGrpSpPr>
        <p:grpSpPr bwMode="auto">
          <a:xfrm>
            <a:off x="1691680" y="2996952"/>
            <a:ext cx="4749800" cy="603250"/>
            <a:chOff x="1152" y="1702"/>
            <a:chExt cx="2971" cy="380"/>
          </a:xfrm>
        </p:grpSpPr>
        <p:grpSp>
          <p:nvGrpSpPr>
            <p:cNvPr id="9" name="Group 21"/>
            <p:cNvGrpSpPr>
              <a:grpSpLocks noChangeAspect="1"/>
            </p:cNvGrpSpPr>
            <p:nvPr/>
          </p:nvGrpSpPr>
          <p:grpSpPr bwMode="auto">
            <a:xfrm>
              <a:off x="1152" y="1759"/>
              <a:ext cx="365" cy="323"/>
              <a:chOff x="1110" y="2656"/>
              <a:chExt cx="1549" cy="1351"/>
            </a:xfrm>
          </p:grpSpPr>
          <p:sp>
            <p:nvSpPr>
              <p:cNvPr id="3130" name="AutoShape 22"/>
              <p:cNvSpPr>
                <a:spLocks noChangeAspect="1" noChangeArrowheads="1"/>
              </p:cNvSpPr>
              <p:nvPr/>
            </p:nvSpPr>
            <p:spPr bwMode="gray">
              <a:xfrm>
                <a:off x="1123" y="2677"/>
                <a:ext cx="1538" cy="1330"/>
              </a:xfrm>
              <a:prstGeom prst="hexagon">
                <a:avLst>
                  <a:gd name="adj" fmla="val 28915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3131" name="AutoShape 23"/>
              <p:cNvSpPr>
                <a:spLocks noChangeAspect="1" noChangeArrowheads="1"/>
              </p:cNvSpPr>
              <p:nvPr/>
            </p:nvSpPr>
            <p:spPr bwMode="gray">
              <a:xfrm>
                <a:off x="1110" y="2656"/>
                <a:ext cx="1538" cy="1330"/>
              </a:xfrm>
              <a:prstGeom prst="hexagon">
                <a:avLst>
                  <a:gd name="adj" fmla="val 28915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3" name="AutoShape 24"/>
              <p:cNvSpPr>
                <a:spLocks noChangeAspect="1" noChangeArrowheads="1"/>
              </p:cNvSpPr>
              <p:nvPr/>
            </p:nvSpPr>
            <p:spPr bwMode="gray">
              <a:xfrm>
                <a:off x="1198" y="2735"/>
                <a:ext cx="1352" cy="1167"/>
              </a:xfrm>
              <a:prstGeom prst="hexagon">
                <a:avLst>
                  <a:gd name="adj" fmla="val 28893"/>
                  <a:gd name="vf" fmla="val 115470"/>
                </a:avLst>
              </a:prstGeom>
              <a:gradFill rotWithShape="1">
                <a:gsLst>
                  <a:gs pos="0">
                    <a:srgbClr val="5F081E"/>
                  </a:gs>
                  <a:gs pos="100000">
                    <a:srgbClr val="CE1141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zh-CN" altLang="en-US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3133" name="Line 25"/>
            <p:cNvSpPr>
              <a:spLocks noChangeAspect="1" noChangeShapeType="1"/>
            </p:cNvSpPr>
            <p:nvPr/>
          </p:nvSpPr>
          <p:spPr bwMode="auto">
            <a:xfrm>
              <a:off x="1431" y="2045"/>
              <a:ext cx="2692" cy="22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34" name="Text Box 26"/>
            <p:cNvSpPr txBox="1">
              <a:spLocks noChangeAspect="1" noChangeArrowheads="1"/>
            </p:cNvSpPr>
            <p:nvPr/>
          </p:nvSpPr>
          <p:spPr bwMode="auto">
            <a:xfrm>
              <a:off x="1601" y="1702"/>
              <a:ext cx="1479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kumimoji="1" lang="en-US" altLang="zh-CN" sz="28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Daemon</a:t>
              </a:r>
              <a:r>
                <a:rPr kumimoji="1" lang="zh-CN" altLang="en-US" sz="28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管理</a:t>
              </a:r>
            </a:p>
          </p:txBody>
        </p:sp>
        <p:sp>
          <p:nvSpPr>
            <p:cNvPr id="3135" name="Text Box 27"/>
            <p:cNvSpPr txBox="1">
              <a:spLocks noChangeAspect="1" noChangeArrowheads="1"/>
            </p:cNvSpPr>
            <p:nvPr/>
          </p:nvSpPr>
          <p:spPr bwMode="gray">
            <a:xfrm>
              <a:off x="1235" y="1803"/>
              <a:ext cx="209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zh-CN" sz="200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</a:p>
          </p:txBody>
        </p:sp>
      </p:grpSp>
      <p:grpSp>
        <p:nvGrpSpPr>
          <p:cNvPr id="10" name="Group 12"/>
          <p:cNvGrpSpPr>
            <a:grpSpLocks/>
          </p:cNvGrpSpPr>
          <p:nvPr/>
        </p:nvGrpSpPr>
        <p:grpSpPr bwMode="auto">
          <a:xfrm>
            <a:off x="1691680" y="3717032"/>
            <a:ext cx="4700588" cy="581025"/>
            <a:chOff x="1152" y="1275"/>
            <a:chExt cx="2937" cy="366"/>
          </a:xfrm>
        </p:grpSpPr>
        <p:grpSp>
          <p:nvGrpSpPr>
            <p:cNvPr id="11" name="Group 13"/>
            <p:cNvGrpSpPr>
              <a:grpSpLocks noChangeAspect="1"/>
            </p:cNvGrpSpPr>
            <p:nvPr/>
          </p:nvGrpSpPr>
          <p:grpSpPr bwMode="auto">
            <a:xfrm>
              <a:off x="1152" y="1318"/>
              <a:ext cx="365" cy="323"/>
              <a:chOff x="3174" y="2656"/>
              <a:chExt cx="1549" cy="1351"/>
            </a:xfrm>
          </p:grpSpPr>
          <p:sp>
            <p:nvSpPr>
              <p:cNvPr id="40" name="AutoShape 14"/>
              <p:cNvSpPr>
                <a:spLocks noChangeAspect="1" noChangeArrowheads="1"/>
              </p:cNvSpPr>
              <p:nvPr/>
            </p:nvSpPr>
            <p:spPr bwMode="gray">
              <a:xfrm>
                <a:off x="3187" y="2677"/>
                <a:ext cx="1537" cy="1330"/>
              </a:xfrm>
              <a:prstGeom prst="hexagon">
                <a:avLst>
                  <a:gd name="adj" fmla="val 28918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AutoShape 15"/>
              <p:cNvSpPr>
                <a:spLocks noChangeAspect="1" noChangeArrowheads="1"/>
              </p:cNvSpPr>
              <p:nvPr/>
            </p:nvSpPr>
            <p:spPr bwMode="gray">
              <a:xfrm>
                <a:off x="3174" y="2656"/>
                <a:ext cx="1537" cy="1330"/>
              </a:xfrm>
              <a:prstGeom prst="hexagon">
                <a:avLst>
                  <a:gd name="adj" fmla="val 28918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AutoShape 16"/>
              <p:cNvSpPr>
                <a:spLocks noChangeAspect="1" noChangeArrowheads="1"/>
              </p:cNvSpPr>
              <p:nvPr/>
            </p:nvSpPr>
            <p:spPr bwMode="gray">
              <a:xfrm>
                <a:off x="3262" y="2735"/>
                <a:ext cx="1352" cy="1167"/>
              </a:xfrm>
              <a:prstGeom prst="hexagon">
                <a:avLst>
                  <a:gd name="adj" fmla="val 28893"/>
                  <a:gd name="vf" fmla="val 115470"/>
                </a:avLst>
              </a:prstGeom>
              <a:gradFill rotWithShape="1">
                <a:gsLst>
                  <a:gs pos="0">
                    <a:srgbClr val="765E00"/>
                  </a:gs>
                  <a:gs pos="100000">
                    <a:srgbClr val="FFCC00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zh-CN" altLang="en-US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37" name="Line 17"/>
            <p:cNvSpPr>
              <a:spLocks noChangeAspect="1" noChangeShapeType="1"/>
            </p:cNvSpPr>
            <p:nvPr/>
          </p:nvSpPr>
          <p:spPr bwMode="auto">
            <a:xfrm>
              <a:off x="1444" y="1614"/>
              <a:ext cx="2645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Text Box 18"/>
            <p:cNvSpPr txBox="1">
              <a:spLocks noChangeAspect="1" noChangeArrowheads="1"/>
            </p:cNvSpPr>
            <p:nvPr/>
          </p:nvSpPr>
          <p:spPr bwMode="auto">
            <a:xfrm>
              <a:off x="1594" y="1275"/>
              <a:ext cx="1013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spcBef>
                  <a:spcPct val="20000"/>
                </a:spcBef>
              </a:pPr>
              <a:r>
                <a:rPr kumimoji="1" lang="zh-CN" altLang="en-US" sz="28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镜像管理</a:t>
              </a:r>
              <a:endParaRPr kumimoji="1" lang="zh-CN" altLang="en-US" sz="28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Text Box 19"/>
            <p:cNvSpPr txBox="1">
              <a:spLocks noChangeAspect="1" noChangeArrowheads="1"/>
            </p:cNvSpPr>
            <p:nvPr/>
          </p:nvSpPr>
          <p:spPr bwMode="gray">
            <a:xfrm>
              <a:off x="1229" y="1361"/>
              <a:ext cx="209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zh-CN" sz="200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</a:p>
          </p:txBody>
        </p:sp>
      </p:grpSp>
      <p:grpSp>
        <p:nvGrpSpPr>
          <p:cNvPr id="12" name="Group 20"/>
          <p:cNvGrpSpPr>
            <a:grpSpLocks/>
          </p:cNvGrpSpPr>
          <p:nvPr/>
        </p:nvGrpSpPr>
        <p:grpSpPr bwMode="auto">
          <a:xfrm>
            <a:off x="1691680" y="4365104"/>
            <a:ext cx="4749801" cy="603250"/>
            <a:chOff x="1152" y="1702"/>
            <a:chExt cx="2971" cy="380"/>
          </a:xfrm>
        </p:grpSpPr>
        <p:grpSp>
          <p:nvGrpSpPr>
            <p:cNvPr id="13" name="Group 21"/>
            <p:cNvGrpSpPr>
              <a:grpSpLocks noChangeAspect="1"/>
            </p:cNvGrpSpPr>
            <p:nvPr/>
          </p:nvGrpSpPr>
          <p:grpSpPr bwMode="auto">
            <a:xfrm>
              <a:off x="1152" y="1759"/>
              <a:ext cx="365" cy="323"/>
              <a:chOff x="1110" y="2656"/>
              <a:chExt cx="1549" cy="1351"/>
            </a:xfrm>
          </p:grpSpPr>
          <p:sp>
            <p:nvSpPr>
              <p:cNvPr id="48" name="AutoShape 22"/>
              <p:cNvSpPr>
                <a:spLocks noChangeAspect="1" noChangeArrowheads="1"/>
              </p:cNvSpPr>
              <p:nvPr/>
            </p:nvSpPr>
            <p:spPr bwMode="gray">
              <a:xfrm>
                <a:off x="1123" y="2677"/>
                <a:ext cx="1538" cy="1330"/>
              </a:xfrm>
              <a:prstGeom prst="hexagon">
                <a:avLst>
                  <a:gd name="adj" fmla="val 28915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AutoShape 23"/>
              <p:cNvSpPr>
                <a:spLocks noChangeAspect="1" noChangeArrowheads="1"/>
              </p:cNvSpPr>
              <p:nvPr/>
            </p:nvSpPr>
            <p:spPr bwMode="gray">
              <a:xfrm>
                <a:off x="1110" y="2656"/>
                <a:ext cx="1538" cy="1330"/>
              </a:xfrm>
              <a:prstGeom prst="hexagon">
                <a:avLst>
                  <a:gd name="adj" fmla="val 28915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AutoShape 24"/>
              <p:cNvSpPr>
                <a:spLocks noChangeAspect="1" noChangeArrowheads="1"/>
              </p:cNvSpPr>
              <p:nvPr/>
            </p:nvSpPr>
            <p:spPr bwMode="gray">
              <a:xfrm>
                <a:off x="1198" y="2735"/>
                <a:ext cx="1352" cy="1167"/>
              </a:xfrm>
              <a:prstGeom prst="hexagon">
                <a:avLst>
                  <a:gd name="adj" fmla="val 28893"/>
                  <a:gd name="vf" fmla="val 115470"/>
                </a:avLst>
              </a:prstGeom>
              <a:gradFill rotWithShape="1">
                <a:gsLst>
                  <a:gs pos="0">
                    <a:srgbClr val="5F081E"/>
                  </a:gs>
                  <a:gs pos="100000">
                    <a:srgbClr val="CE1141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zh-CN" altLang="en-US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45" name="Line 25"/>
            <p:cNvSpPr>
              <a:spLocks noChangeAspect="1" noChangeShapeType="1"/>
            </p:cNvSpPr>
            <p:nvPr/>
          </p:nvSpPr>
          <p:spPr bwMode="auto">
            <a:xfrm>
              <a:off x="1431" y="2045"/>
              <a:ext cx="2692" cy="22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" name="Text Box 26"/>
            <p:cNvSpPr txBox="1">
              <a:spLocks noChangeAspect="1" noChangeArrowheads="1"/>
            </p:cNvSpPr>
            <p:nvPr/>
          </p:nvSpPr>
          <p:spPr bwMode="auto">
            <a:xfrm>
              <a:off x="1601" y="1702"/>
              <a:ext cx="1014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kumimoji="1" lang="zh-CN" altLang="en-US" sz="28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容器管理</a:t>
              </a:r>
            </a:p>
          </p:txBody>
        </p:sp>
        <p:sp>
          <p:nvSpPr>
            <p:cNvPr id="47" name="Text Box 27"/>
            <p:cNvSpPr txBox="1">
              <a:spLocks noChangeAspect="1" noChangeArrowheads="1"/>
            </p:cNvSpPr>
            <p:nvPr/>
          </p:nvSpPr>
          <p:spPr bwMode="gray">
            <a:xfrm>
              <a:off x="1235" y="1803"/>
              <a:ext cx="210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zh-CN" sz="2000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endParaRPr lang="en-US" altLang="zh-CN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4" name="Group 12"/>
          <p:cNvGrpSpPr>
            <a:grpSpLocks/>
          </p:cNvGrpSpPr>
          <p:nvPr/>
        </p:nvGrpSpPr>
        <p:grpSpPr bwMode="auto">
          <a:xfrm>
            <a:off x="1691680" y="5085184"/>
            <a:ext cx="4700588" cy="581025"/>
            <a:chOff x="1152" y="1275"/>
            <a:chExt cx="2937" cy="366"/>
          </a:xfrm>
        </p:grpSpPr>
        <p:grpSp>
          <p:nvGrpSpPr>
            <p:cNvPr id="15" name="Group 13"/>
            <p:cNvGrpSpPr>
              <a:grpSpLocks noChangeAspect="1"/>
            </p:cNvGrpSpPr>
            <p:nvPr/>
          </p:nvGrpSpPr>
          <p:grpSpPr bwMode="auto">
            <a:xfrm>
              <a:off x="1152" y="1318"/>
              <a:ext cx="365" cy="323"/>
              <a:chOff x="3174" y="2656"/>
              <a:chExt cx="1549" cy="1351"/>
            </a:xfrm>
          </p:grpSpPr>
          <p:sp>
            <p:nvSpPr>
              <p:cNvPr id="56" name="AutoShape 14"/>
              <p:cNvSpPr>
                <a:spLocks noChangeAspect="1" noChangeArrowheads="1"/>
              </p:cNvSpPr>
              <p:nvPr/>
            </p:nvSpPr>
            <p:spPr bwMode="gray">
              <a:xfrm>
                <a:off x="3187" y="2677"/>
                <a:ext cx="1537" cy="1330"/>
              </a:xfrm>
              <a:prstGeom prst="hexagon">
                <a:avLst>
                  <a:gd name="adj" fmla="val 28918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AutoShape 15"/>
              <p:cNvSpPr>
                <a:spLocks noChangeAspect="1" noChangeArrowheads="1"/>
              </p:cNvSpPr>
              <p:nvPr/>
            </p:nvSpPr>
            <p:spPr bwMode="gray">
              <a:xfrm>
                <a:off x="3174" y="2656"/>
                <a:ext cx="1537" cy="1330"/>
              </a:xfrm>
              <a:prstGeom prst="hexagon">
                <a:avLst>
                  <a:gd name="adj" fmla="val 28918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AutoShape 16"/>
              <p:cNvSpPr>
                <a:spLocks noChangeAspect="1" noChangeArrowheads="1"/>
              </p:cNvSpPr>
              <p:nvPr/>
            </p:nvSpPr>
            <p:spPr bwMode="gray">
              <a:xfrm>
                <a:off x="3262" y="2735"/>
                <a:ext cx="1352" cy="1167"/>
              </a:xfrm>
              <a:prstGeom prst="hexagon">
                <a:avLst>
                  <a:gd name="adj" fmla="val 28893"/>
                  <a:gd name="vf" fmla="val 115470"/>
                </a:avLst>
              </a:prstGeom>
              <a:gradFill rotWithShape="1">
                <a:gsLst>
                  <a:gs pos="0">
                    <a:srgbClr val="765E00"/>
                  </a:gs>
                  <a:gs pos="100000">
                    <a:srgbClr val="FFCC00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zh-CN" altLang="en-US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53" name="Line 17"/>
            <p:cNvSpPr>
              <a:spLocks noChangeAspect="1" noChangeShapeType="1"/>
            </p:cNvSpPr>
            <p:nvPr/>
          </p:nvSpPr>
          <p:spPr bwMode="auto">
            <a:xfrm>
              <a:off x="1444" y="1614"/>
              <a:ext cx="2645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" name="Text Box 18"/>
            <p:cNvSpPr txBox="1">
              <a:spLocks noChangeAspect="1" noChangeArrowheads="1"/>
            </p:cNvSpPr>
            <p:nvPr/>
          </p:nvSpPr>
          <p:spPr bwMode="auto">
            <a:xfrm>
              <a:off x="1594" y="1275"/>
              <a:ext cx="1013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spcBef>
                  <a:spcPct val="20000"/>
                </a:spcBef>
              </a:pPr>
              <a:r>
                <a:rPr kumimoji="1" lang="zh-CN" altLang="en-US" sz="2800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网络管理</a:t>
              </a:r>
              <a:endParaRPr kumimoji="1" lang="zh-CN" altLang="en-US" sz="28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5" name="Text Box 19"/>
            <p:cNvSpPr txBox="1">
              <a:spLocks noChangeAspect="1" noChangeArrowheads="1"/>
            </p:cNvSpPr>
            <p:nvPr/>
          </p:nvSpPr>
          <p:spPr bwMode="gray">
            <a:xfrm>
              <a:off x="1229" y="1361"/>
              <a:ext cx="210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zh-CN" sz="200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6</a:t>
              </a:r>
            </a:p>
          </p:txBody>
        </p:sp>
      </p:grpSp>
      <p:grpSp>
        <p:nvGrpSpPr>
          <p:cNvPr id="16" name="Group 20"/>
          <p:cNvGrpSpPr>
            <a:grpSpLocks/>
          </p:cNvGrpSpPr>
          <p:nvPr/>
        </p:nvGrpSpPr>
        <p:grpSpPr bwMode="auto">
          <a:xfrm>
            <a:off x="1763688" y="5733256"/>
            <a:ext cx="4749801" cy="603250"/>
            <a:chOff x="1152" y="1702"/>
            <a:chExt cx="2971" cy="380"/>
          </a:xfrm>
        </p:grpSpPr>
        <p:grpSp>
          <p:nvGrpSpPr>
            <p:cNvPr id="17" name="Group 21"/>
            <p:cNvGrpSpPr>
              <a:grpSpLocks noChangeAspect="1"/>
            </p:cNvGrpSpPr>
            <p:nvPr/>
          </p:nvGrpSpPr>
          <p:grpSpPr bwMode="auto">
            <a:xfrm>
              <a:off x="1152" y="1759"/>
              <a:ext cx="365" cy="323"/>
              <a:chOff x="1110" y="2656"/>
              <a:chExt cx="1549" cy="1351"/>
            </a:xfrm>
          </p:grpSpPr>
          <p:sp>
            <p:nvSpPr>
              <p:cNvPr id="64" name="AutoShape 22"/>
              <p:cNvSpPr>
                <a:spLocks noChangeAspect="1" noChangeArrowheads="1"/>
              </p:cNvSpPr>
              <p:nvPr/>
            </p:nvSpPr>
            <p:spPr bwMode="gray">
              <a:xfrm>
                <a:off x="1123" y="2677"/>
                <a:ext cx="1538" cy="1330"/>
              </a:xfrm>
              <a:prstGeom prst="hexagon">
                <a:avLst>
                  <a:gd name="adj" fmla="val 28915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AutoShape 23"/>
              <p:cNvSpPr>
                <a:spLocks noChangeAspect="1" noChangeArrowheads="1"/>
              </p:cNvSpPr>
              <p:nvPr/>
            </p:nvSpPr>
            <p:spPr bwMode="gray">
              <a:xfrm>
                <a:off x="1110" y="2656"/>
                <a:ext cx="1538" cy="1330"/>
              </a:xfrm>
              <a:prstGeom prst="hexagon">
                <a:avLst>
                  <a:gd name="adj" fmla="val 28915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AutoShape 24"/>
              <p:cNvSpPr>
                <a:spLocks noChangeAspect="1" noChangeArrowheads="1"/>
              </p:cNvSpPr>
              <p:nvPr/>
            </p:nvSpPr>
            <p:spPr bwMode="gray">
              <a:xfrm>
                <a:off x="1198" y="2735"/>
                <a:ext cx="1352" cy="1167"/>
              </a:xfrm>
              <a:prstGeom prst="hexagon">
                <a:avLst>
                  <a:gd name="adj" fmla="val 28893"/>
                  <a:gd name="vf" fmla="val 115470"/>
                </a:avLst>
              </a:prstGeom>
              <a:gradFill rotWithShape="1">
                <a:gsLst>
                  <a:gs pos="0">
                    <a:srgbClr val="5F081E"/>
                  </a:gs>
                  <a:gs pos="100000">
                    <a:srgbClr val="CE1141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defRPr/>
                </a:pPr>
                <a:endParaRPr lang="zh-CN" altLang="en-US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61" name="Line 25"/>
            <p:cNvSpPr>
              <a:spLocks noChangeAspect="1" noChangeShapeType="1"/>
            </p:cNvSpPr>
            <p:nvPr/>
          </p:nvSpPr>
          <p:spPr bwMode="auto">
            <a:xfrm>
              <a:off x="1431" y="2045"/>
              <a:ext cx="2692" cy="22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" name="Text Box 26"/>
            <p:cNvSpPr txBox="1">
              <a:spLocks noChangeAspect="1" noChangeArrowheads="1"/>
            </p:cNvSpPr>
            <p:nvPr/>
          </p:nvSpPr>
          <p:spPr bwMode="auto">
            <a:xfrm>
              <a:off x="1601" y="1702"/>
              <a:ext cx="1014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kumimoji="1" lang="zh-CN" altLang="en-US" sz="28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镜像仓库</a:t>
              </a:r>
            </a:p>
          </p:txBody>
        </p:sp>
        <p:sp>
          <p:nvSpPr>
            <p:cNvPr id="63" name="Text Box 27"/>
            <p:cNvSpPr txBox="1">
              <a:spLocks noChangeAspect="1" noChangeArrowheads="1"/>
            </p:cNvSpPr>
            <p:nvPr/>
          </p:nvSpPr>
          <p:spPr bwMode="gray">
            <a:xfrm>
              <a:off x="1235" y="1803"/>
              <a:ext cx="210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zh-CN" sz="2000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7</a:t>
              </a:r>
              <a:endParaRPr lang="en-US" altLang="zh-CN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zh-CN" sz="3200" b="1" dirty="0" smtClean="0"/>
              <a:t>访问容器</a:t>
            </a:r>
            <a:r>
              <a:rPr lang="en-US" altLang="zh-CN" sz="3200" b="1" dirty="0" smtClean="0"/>
              <a:t>-</a:t>
            </a:r>
            <a:r>
              <a:rPr lang="zh-CN" altLang="zh-CN" sz="3200" b="1" dirty="0" smtClean="0"/>
              <a:t>直接访问</a:t>
            </a:r>
            <a:endParaRPr lang="zh-CN" altLang="en-US" sz="3200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18771" y="1600200"/>
            <a:ext cx="610645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/>
              <a:t>访问容器</a:t>
            </a:r>
            <a:r>
              <a:rPr lang="en-US" altLang="zh-CN" sz="3200" dirty="0" smtClean="0"/>
              <a:t>-</a:t>
            </a:r>
            <a:r>
              <a:rPr lang="zh-CN" altLang="en-US" sz="3200" dirty="0" smtClean="0"/>
              <a:t>端口映射</a:t>
            </a:r>
            <a:endParaRPr lang="zh-CN" altLang="en-US" sz="3200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1037" y="2386806"/>
            <a:ext cx="7781925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标题 1"/>
          <p:cNvSpPr txBox="1">
            <a:spLocks/>
          </p:cNvSpPr>
          <p:nvPr/>
        </p:nvSpPr>
        <p:spPr bwMode="auto">
          <a:xfrm>
            <a:off x="611560" y="1556792"/>
            <a:ext cx="8229600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kern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任意</a:t>
            </a: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IP</a:t>
            </a: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的指定端口</a:t>
            </a:r>
            <a:endParaRPr kumimoji="0" lang="en-US" altLang="zh-CN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kern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注意查看</a:t>
            </a:r>
            <a:r>
              <a:rPr lang="en-US" altLang="zh-CN" kern="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iptables</a:t>
            </a:r>
            <a:r>
              <a:rPr lang="zh-CN" altLang="en-US" kern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规则</a:t>
            </a:r>
            <a:endParaRPr kumimoji="0" lang="zh-CN" altLang="en-US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/>
              <a:t>访问容器</a:t>
            </a:r>
            <a:r>
              <a:rPr lang="en-US" altLang="zh-CN" sz="3200" dirty="0" smtClean="0"/>
              <a:t>-</a:t>
            </a:r>
            <a:r>
              <a:rPr lang="zh-CN" altLang="en-US" sz="3200" dirty="0" smtClean="0"/>
              <a:t>端口映射</a:t>
            </a:r>
            <a:endParaRPr lang="zh-CN" altLang="en-US" sz="3200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524517"/>
            <a:ext cx="8229600" cy="2677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标题 1"/>
          <p:cNvSpPr txBox="1">
            <a:spLocks/>
          </p:cNvSpPr>
          <p:nvPr/>
        </p:nvSpPr>
        <p:spPr bwMode="auto">
          <a:xfrm>
            <a:off x="611560" y="1556792"/>
            <a:ext cx="8229600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指定</a:t>
            </a: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IP</a:t>
            </a: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的指定端口</a:t>
            </a:r>
            <a:endParaRPr kumimoji="0" lang="en-US" altLang="zh-CN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r>
              <a:rPr lang="zh-CN" altLang="en-US" kern="0" dirty="0" smtClean="0">
                <a:solidFill>
                  <a:schemeClr val="tx1"/>
                </a:solidFill>
              </a:rPr>
              <a:t>注意查看</a:t>
            </a:r>
            <a:r>
              <a:rPr lang="en-US" altLang="zh-CN" kern="0" dirty="0" err="1" smtClean="0">
                <a:solidFill>
                  <a:schemeClr val="tx1"/>
                </a:solidFill>
              </a:rPr>
              <a:t>iptables</a:t>
            </a:r>
            <a:r>
              <a:rPr lang="zh-CN" altLang="en-US" kern="0" dirty="0" smtClean="0">
                <a:solidFill>
                  <a:schemeClr val="tx1"/>
                </a:solidFill>
              </a:rPr>
              <a:t>规则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/>
              <a:t>一些概念</a:t>
            </a:r>
            <a:endParaRPr lang="zh-CN" altLang="en-US" sz="3200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err="1" smtClean="0"/>
              <a:t>c</a:t>
            </a:r>
            <a:r>
              <a:rPr lang="en-US" altLang="zh-CN" b="1" dirty="0" err="1" smtClean="0"/>
              <a:t>group</a:t>
            </a:r>
            <a:r>
              <a:rPr lang="en-US" altLang="zh-CN" b="1" dirty="0" smtClean="0"/>
              <a:t> </a:t>
            </a:r>
          </a:p>
          <a:p>
            <a:r>
              <a:rPr lang="en-US" altLang="zh-CN" b="1" dirty="0" smtClean="0"/>
              <a:t>Linux namespace</a:t>
            </a:r>
          </a:p>
          <a:p>
            <a:r>
              <a:rPr lang="zh-CN" altLang="en-US" b="1" dirty="0" smtClean="0"/>
              <a:t>虚拟</a:t>
            </a:r>
            <a:r>
              <a:rPr lang="zh-CN" altLang="en-US" b="1" dirty="0" smtClean="0"/>
              <a:t>化</a:t>
            </a:r>
            <a:endParaRPr lang="en-US" altLang="zh-CN" b="1" dirty="0" smtClean="0"/>
          </a:p>
          <a:p>
            <a:r>
              <a:rPr lang="en-US" altLang="zh-CN" b="1" dirty="0" smtClean="0"/>
              <a:t>Linux</a:t>
            </a:r>
            <a:r>
              <a:rPr lang="zh-CN" altLang="en-US" b="1" dirty="0" smtClean="0"/>
              <a:t>容器</a:t>
            </a:r>
            <a:endParaRPr lang="en-US" altLang="zh-CN" b="1" dirty="0" smtClean="0"/>
          </a:p>
          <a:p>
            <a:r>
              <a:rPr lang="zh-CN" altLang="en-US" b="1" dirty="0" smtClean="0"/>
              <a:t>网桥</a:t>
            </a:r>
            <a:endParaRPr lang="en-US" altLang="zh-CN" b="1" dirty="0" smtClean="0"/>
          </a:p>
          <a:p>
            <a:r>
              <a:rPr lang="en-US" altLang="zh-CN" b="1" dirty="0" err="1" smtClean="0"/>
              <a:t>OpenStack</a:t>
            </a:r>
            <a:endParaRPr lang="en-US" altLang="zh-CN" b="1" dirty="0" smtClean="0"/>
          </a:p>
          <a:p>
            <a:endParaRPr lang="en-US" altLang="zh-CN" b="1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/>
              <a:t>访问容器</a:t>
            </a:r>
            <a:r>
              <a:rPr lang="en-US" altLang="zh-CN" sz="3200" dirty="0" smtClean="0"/>
              <a:t>-</a:t>
            </a:r>
            <a:r>
              <a:rPr lang="zh-CN" altLang="en-US" sz="3200" dirty="0" smtClean="0"/>
              <a:t>端口映射</a:t>
            </a:r>
            <a:endParaRPr lang="zh-CN" altLang="en-US" sz="3200" dirty="0"/>
          </a:p>
        </p:txBody>
      </p:sp>
      <p:sp>
        <p:nvSpPr>
          <p:cNvPr id="7" name="标题 1"/>
          <p:cNvSpPr txBox="1">
            <a:spLocks/>
          </p:cNvSpPr>
          <p:nvPr/>
        </p:nvSpPr>
        <p:spPr bwMode="auto">
          <a:xfrm>
            <a:off x="611560" y="1556792"/>
            <a:ext cx="8229600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指定</a:t>
            </a: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IP</a:t>
            </a: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的任意端口</a:t>
            </a:r>
            <a:endParaRPr kumimoji="0" lang="en-US" altLang="zh-CN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r>
              <a:rPr lang="zh-CN" altLang="en-US" kern="0" dirty="0" smtClean="0">
                <a:solidFill>
                  <a:schemeClr val="tx1"/>
                </a:solidFill>
              </a:rPr>
              <a:t>注意查看</a:t>
            </a:r>
            <a:r>
              <a:rPr lang="en-US" altLang="zh-CN" kern="0" dirty="0" err="1" smtClean="0">
                <a:solidFill>
                  <a:schemeClr val="tx1"/>
                </a:solidFill>
              </a:rPr>
              <a:t>iptables</a:t>
            </a:r>
            <a:r>
              <a:rPr lang="zh-CN" altLang="en-US" kern="0" dirty="0" smtClean="0">
                <a:solidFill>
                  <a:schemeClr val="tx1"/>
                </a:solidFill>
              </a:rPr>
              <a:t>规则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276872"/>
            <a:ext cx="8229600" cy="365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/>
              <a:t>配置</a:t>
            </a:r>
            <a:r>
              <a:rPr lang="en-US" altLang="zh-CN" sz="3200" dirty="0" err="1" smtClean="0"/>
              <a:t>dns</a:t>
            </a:r>
            <a:r>
              <a:rPr lang="zh-CN" altLang="en-US" sz="3200" dirty="0" smtClean="0"/>
              <a:t>等</a:t>
            </a:r>
            <a:endParaRPr lang="zh-CN" altLang="en-US" sz="3200" dirty="0"/>
          </a:p>
        </p:txBody>
      </p:sp>
      <p:sp>
        <p:nvSpPr>
          <p:cNvPr id="7" name="标题 1"/>
          <p:cNvSpPr txBox="1">
            <a:spLocks/>
          </p:cNvSpPr>
          <p:nvPr/>
        </p:nvSpPr>
        <p:spPr bwMode="auto">
          <a:xfrm>
            <a:off x="611560" y="1556792"/>
            <a:ext cx="8229600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412776"/>
            <a:ext cx="8622688" cy="4738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/>
              <a:t>自定义</a:t>
            </a:r>
            <a:r>
              <a:rPr lang="zh-CN" altLang="en-US" sz="3200" dirty="0" smtClean="0"/>
              <a:t>网桥</a:t>
            </a:r>
            <a:endParaRPr lang="zh-CN" altLang="en-US" sz="3200" dirty="0"/>
          </a:p>
        </p:txBody>
      </p:sp>
      <p:sp>
        <p:nvSpPr>
          <p:cNvPr id="7" name="标题 1"/>
          <p:cNvSpPr txBox="1">
            <a:spLocks/>
          </p:cNvSpPr>
          <p:nvPr/>
        </p:nvSpPr>
        <p:spPr bwMode="auto">
          <a:xfrm>
            <a:off x="611560" y="1556792"/>
            <a:ext cx="8229600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 err="1" smtClean="0"/>
              <a:t>brctl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addbr</a:t>
            </a:r>
            <a:r>
              <a:rPr lang="en-US" altLang="zh-CN" dirty="0" smtClean="0"/>
              <a:t> bridge0</a:t>
            </a:r>
          </a:p>
          <a:p>
            <a:r>
              <a:rPr lang="en-US" altLang="zh-CN" dirty="0" err="1" smtClean="0"/>
              <a:t>ip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addr</a:t>
            </a:r>
            <a:r>
              <a:rPr lang="en-US" altLang="zh-CN" dirty="0" smtClean="0"/>
              <a:t> add 172.16.0.1/24 dev bridge0</a:t>
            </a:r>
          </a:p>
          <a:p>
            <a:r>
              <a:rPr lang="en-US" altLang="zh-CN" dirty="0" err="1" smtClean="0"/>
              <a:t>ip</a:t>
            </a:r>
            <a:r>
              <a:rPr lang="en-US" altLang="zh-CN" dirty="0" smtClean="0"/>
              <a:t> link set dev bridge0 up</a:t>
            </a:r>
          </a:p>
          <a:p>
            <a:r>
              <a:rPr lang="en-US" altLang="zh-CN" dirty="0" err="1" smtClean="0"/>
              <a:t>ip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addr</a:t>
            </a:r>
            <a:r>
              <a:rPr lang="en-US" altLang="zh-CN" dirty="0" smtClean="0"/>
              <a:t> show bridge0</a:t>
            </a:r>
          </a:p>
          <a:p>
            <a:r>
              <a:rPr lang="en-US" altLang="zh-CN" dirty="0" smtClean="0"/>
              <a:t>vi /etc/default/</a:t>
            </a:r>
            <a:r>
              <a:rPr lang="en-US" altLang="zh-CN" dirty="0" err="1" smtClean="0"/>
              <a:t>docker</a:t>
            </a:r>
            <a:endParaRPr lang="en-US" altLang="zh-CN" dirty="0" smtClean="0"/>
          </a:p>
          <a:p>
            <a:r>
              <a:rPr lang="en-US" altLang="zh-CN" dirty="0" smtClean="0"/>
              <a:t>service </a:t>
            </a:r>
            <a:r>
              <a:rPr lang="en-US" altLang="zh-CN" dirty="0" err="1" smtClean="0"/>
              <a:t>docker</a:t>
            </a:r>
            <a:r>
              <a:rPr lang="en-US" altLang="zh-CN" dirty="0" smtClean="0"/>
              <a:t> start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/>
              <a:t>网络结构</a:t>
            </a:r>
            <a:endParaRPr lang="zh-CN" altLang="en-US" sz="3200" dirty="0"/>
          </a:p>
        </p:txBody>
      </p:sp>
      <p:sp>
        <p:nvSpPr>
          <p:cNvPr id="7" name="标题 1"/>
          <p:cNvSpPr txBox="1">
            <a:spLocks/>
          </p:cNvSpPr>
          <p:nvPr/>
        </p:nvSpPr>
        <p:spPr bwMode="auto">
          <a:xfrm>
            <a:off x="611560" y="1556792"/>
            <a:ext cx="8229600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网桥</a:t>
            </a:r>
            <a:endParaRPr lang="en-US" altLang="zh-CN" dirty="0" smtClean="0"/>
          </a:p>
          <a:p>
            <a:r>
              <a:rPr lang="zh-CN" altLang="en-US" dirty="0" smtClean="0"/>
              <a:t>接口</a:t>
            </a:r>
            <a:endParaRPr lang="en-US" altLang="zh-CN" dirty="0" smtClean="0"/>
          </a:p>
          <a:p>
            <a:r>
              <a:rPr lang="en-US" altLang="zh-CN" dirty="0" err="1" smtClean="0"/>
              <a:t>ip</a:t>
            </a:r>
            <a:endParaRPr lang="en-US" altLang="zh-CN" dirty="0" smtClean="0"/>
          </a:p>
          <a:p>
            <a:r>
              <a:rPr lang="zh-CN" altLang="en-US" dirty="0" smtClean="0"/>
              <a:t>路由</a:t>
            </a:r>
            <a:endParaRPr lang="en-US" altLang="zh-CN" dirty="0" smtClean="0"/>
          </a:p>
          <a:p>
            <a:r>
              <a:rPr lang="zh-CN" altLang="en-US" dirty="0" smtClean="0"/>
              <a:t>网络拓扑</a:t>
            </a:r>
            <a:endParaRPr lang="en-US" altLang="zh-CN" dirty="0" smtClean="0"/>
          </a:p>
          <a:p>
            <a:r>
              <a:rPr lang="en-US" altLang="zh-CN" dirty="0" err="1" smtClean="0"/>
              <a:t>Iptables</a:t>
            </a:r>
            <a:r>
              <a:rPr lang="zh-CN" altLang="en-US" dirty="0" smtClean="0"/>
              <a:t>规则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/>
              <a:t>手工配置网络</a:t>
            </a:r>
            <a:endParaRPr lang="zh-CN" altLang="en-US" sz="3200" dirty="0"/>
          </a:p>
        </p:txBody>
      </p:sp>
      <p:sp>
        <p:nvSpPr>
          <p:cNvPr id="7" name="标题 1"/>
          <p:cNvSpPr txBox="1">
            <a:spLocks/>
          </p:cNvSpPr>
          <p:nvPr/>
        </p:nvSpPr>
        <p:spPr bwMode="auto">
          <a:xfrm>
            <a:off x="611560" y="1556792"/>
            <a:ext cx="8229600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sz="2800" dirty="0" smtClean="0"/>
              <a:t>Network </a:t>
            </a:r>
            <a:r>
              <a:rPr lang="en-US" altLang="zh-CN" sz="2800" dirty="0" smtClean="0"/>
              <a:t>namespace</a:t>
            </a:r>
          </a:p>
          <a:p>
            <a:pPr>
              <a:buNone/>
            </a:pPr>
            <a:r>
              <a:rPr lang="zh-CN" altLang="en-US" sz="2800" dirty="0" smtClean="0"/>
              <a:t>更好的理解网络</a:t>
            </a:r>
            <a:endParaRPr lang="en-US" altLang="zh-CN" sz="2800" dirty="0" smtClean="0"/>
          </a:p>
          <a:p>
            <a:pPr>
              <a:buNone/>
            </a:pPr>
            <a:endParaRPr lang="en-US" altLang="zh-CN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/>
              <a:t>手工配置网络</a:t>
            </a:r>
            <a:endParaRPr lang="zh-CN" altLang="en-US" sz="3200" dirty="0"/>
          </a:p>
        </p:txBody>
      </p:sp>
      <p:sp>
        <p:nvSpPr>
          <p:cNvPr id="7" name="标题 1"/>
          <p:cNvSpPr txBox="1">
            <a:spLocks/>
          </p:cNvSpPr>
          <p:nvPr/>
        </p:nvSpPr>
        <p:spPr bwMode="auto">
          <a:xfrm>
            <a:off x="611560" y="1556792"/>
            <a:ext cx="8229600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sz="1600" b="1" dirty="0" smtClean="0"/>
              <a:t>root@iZ25ox3a5vlZ:~# </a:t>
            </a:r>
            <a:r>
              <a:rPr lang="en-US" altLang="zh-CN" sz="1600" b="1" dirty="0" err="1" smtClean="0">
                <a:solidFill>
                  <a:srgbClr val="C00000"/>
                </a:solidFill>
              </a:rPr>
              <a:t>docker</a:t>
            </a:r>
            <a:r>
              <a:rPr lang="en-US" altLang="zh-CN" sz="1600" b="1" dirty="0" smtClean="0">
                <a:solidFill>
                  <a:srgbClr val="C00000"/>
                </a:solidFill>
              </a:rPr>
              <a:t> run -</a:t>
            </a:r>
            <a:r>
              <a:rPr lang="en-US" altLang="zh-CN" sz="1600" b="1" dirty="0" err="1" smtClean="0">
                <a:solidFill>
                  <a:srgbClr val="C00000"/>
                </a:solidFill>
              </a:rPr>
              <a:t>idt</a:t>
            </a:r>
            <a:r>
              <a:rPr lang="en-US" altLang="zh-CN" sz="1600" b="1" dirty="0" smtClean="0">
                <a:solidFill>
                  <a:srgbClr val="C00000"/>
                </a:solidFill>
              </a:rPr>
              <a:t> --net=none </a:t>
            </a:r>
            <a:r>
              <a:rPr lang="en-US" altLang="zh-CN" sz="1600" b="1" dirty="0" smtClean="0">
                <a:solidFill>
                  <a:srgbClr val="C00000"/>
                </a:solidFill>
              </a:rPr>
              <a:t>d2a0ecffe6fa</a:t>
            </a:r>
            <a:endParaRPr lang="en-US" altLang="zh-CN" sz="16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altLang="zh-CN" sz="1600" b="1" dirty="0" smtClean="0"/>
          </a:p>
          <a:p>
            <a:pPr>
              <a:buNone/>
            </a:pPr>
            <a:r>
              <a:rPr lang="en-US" altLang="zh-CN" sz="1600" b="1" dirty="0" smtClean="0"/>
              <a:t># </a:t>
            </a:r>
            <a:r>
              <a:rPr lang="zh-CN" altLang="en-US" sz="1600" b="1" dirty="0" smtClean="0"/>
              <a:t>获取进程</a:t>
            </a:r>
            <a:r>
              <a:rPr lang="en-US" altLang="zh-CN" sz="1600" b="1" dirty="0" smtClean="0"/>
              <a:t>ID</a:t>
            </a:r>
            <a:endParaRPr lang="en-US" altLang="zh-CN" sz="1600" b="1" dirty="0" smtClean="0"/>
          </a:p>
          <a:p>
            <a:pPr>
              <a:buNone/>
            </a:pPr>
            <a:r>
              <a:rPr lang="en-US" altLang="zh-CN" sz="1600" b="1" dirty="0" smtClean="0"/>
              <a:t># </a:t>
            </a:r>
            <a:r>
              <a:rPr lang="zh-CN" altLang="en-US" sz="1600" b="1" dirty="0" smtClean="0"/>
              <a:t>创建容器的命名空间</a:t>
            </a:r>
            <a:r>
              <a:rPr lang="en-US" altLang="zh-CN" sz="1600" b="1" dirty="0" smtClean="0"/>
              <a:t> /</a:t>
            </a:r>
            <a:r>
              <a:rPr lang="en-US" altLang="zh-CN" sz="1600" b="1" dirty="0" err="1" smtClean="0"/>
              <a:t>var</a:t>
            </a:r>
            <a:r>
              <a:rPr lang="en-US" altLang="zh-CN" sz="1600" b="1" dirty="0" smtClean="0"/>
              <a:t>/run/</a:t>
            </a:r>
            <a:r>
              <a:rPr lang="en-US" altLang="zh-CN" sz="1600" b="1" dirty="0" err="1" smtClean="0"/>
              <a:t>netns</a:t>
            </a:r>
            <a:r>
              <a:rPr lang="en-US" altLang="zh-CN" sz="1600" b="1" dirty="0" smtClean="0"/>
              <a:t>/</a:t>
            </a:r>
          </a:p>
          <a:p>
            <a:pPr>
              <a:buNone/>
            </a:pPr>
            <a:r>
              <a:rPr lang="en-US" altLang="zh-CN" sz="1600" b="1" dirty="0" smtClean="0"/>
              <a:t># </a:t>
            </a:r>
            <a:r>
              <a:rPr lang="en-US" altLang="zh-CN" sz="1600" b="1" dirty="0" err="1" smtClean="0"/>
              <a:t>ip</a:t>
            </a:r>
            <a:r>
              <a:rPr lang="en-US" altLang="zh-CN" sz="1600" b="1" dirty="0" smtClean="0"/>
              <a:t> </a:t>
            </a:r>
            <a:r>
              <a:rPr lang="en-US" altLang="zh-CN" sz="1600" b="1" dirty="0" err="1" smtClean="0"/>
              <a:t>netns</a:t>
            </a:r>
            <a:r>
              <a:rPr lang="en-US" altLang="zh-CN" sz="1600" b="1" dirty="0" smtClean="0"/>
              <a:t> </a:t>
            </a:r>
            <a:r>
              <a:rPr lang="zh-CN" altLang="en-US" sz="1600" b="1" dirty="0" smtClean="0"/>
              <a:t>命令会操作这个命名空间</a:t>
            </a:r>
            <a:endParaRPr lang="en-US" altLang="zh-CN" sz="1600" b="1" dirty="0" smtClean="0"/>
          </a:p>
          <a:p>
            <a:pPr>
              <a:buNone/>
            </a:pPr>
            <a:endParaRPr lang="en-US" altLang="zh-CN" sz="1600" b="1" dirty="0" smtClean="0"/>
          </a:p>
          <a:p>
            <a:pPr>
              <a:buNone/>
            </a:pPr>
            <a:endParaRPr lang="en-US" altLang="zh-CN" sz="1600" b="1" dirty="0" smtClean="0"/>
          </a:p>
          <a:p>
            <a:pPr>
              <a:buNone/>
            </a:pPr>
            <a:r>
              <a:rPr lang="en-US" altLang="zh-CN" sz="1600" b="1" dirty="0" smtClean="0"/>
              <a:t>root@iZ25ox3a5vlZ:~# </a:t>
            </a:r>
            <a:r>
              <a:rPr lang="en-US" altLang="zh-CN" sz="1600" b="1" dirty="0" err="1" smtClean="0">
                <a:solidFill>
                  <a:srgbClr val="C00000"/>
                </a:solidFill>
              </a:rPr>
              <a:t>docker</a:t>
            </a:r>
            <a:r>
              <a:rPr lang="en-US" altLang="zh-CN" sz="1600" b="1" dirty="0" smtClean="0">
                <a:solidFill>
                  <a:srgbClr val="C00000"/>
                </a:solidFill>
              </a:rPr>
              <a:t> inspect -f '{{.</a:t>
            </a:r>
            <a:r>
              <a:rPr lang="en-US" altLang="zh-CN" sz="1600" b="1" dirty="0" err="1" smtClean="0">
                <a:solidFill>
                  <a:srgbClr val="C00000"/>
                </a:solidFill>
              </a:rPr>
              <a:t>State.Pid</a:t>
            </a:r>
            <a:r>
              <a:rPr lang="en-US" altLang="zh-CN" sz="1600" b="1" dirty="0" smtClean="0">
                <a:solidFill>
                  <a:srgbClr val="C00000"/>
                </a:solidFill>
              </a:rPr>
              <a:t>}}' 4175cbf58371</a:t>
            </a:r>
          </a:p>
          <a:p>
            <a:pPr>
              <a:buNone/>
            </a:pPr>
            <a:r>
              <a:rPr lang="en-US" altLang="zh-CN" sz="1600" b="1" dirty="0" smtClean="0"/>
              <a:t>6549 </a:t>
            </a:r>
          </a:p>
          <a:p>
            <a:pPr>
              <a:buNone/>
            </a:pPr>
            <a:r>
              <a:rPr lang="en-US" altLang="zh-CN" sz="1600" b="1" dirty="0" smtClean="0"/>
              <a:t>root@iZ25ox3a5vlZ:~# </a:t>
            </a:r>
            <a:r>
              <a:rPr lang="en-US" altLang="zh-CN" sz="1600" b="1" dirty="0" err="1" smtClean="0">
                <a:solidFill>
                  <a:srgbClr val="C00000"/>
                </a:solidFill>
              </a:rPr>
              <a:t>pid</a:t>
            </a:r>
            <a:r>
              <a:rPr lang="en-US" altLang="zh-CN" sz="1600" b="1" dirty="0" smtClean="0">
                <a:solidFill>
                  <a:srgbClr val="C00000"/>
                </a:solidFill>
              </a:rPr>
              <a:t>=6549 </a:t>
            </a:r>
            <a:endParaRPr lang="en-US" altLang="zh-CN" sz="16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altLang="zh-CN" sz="1600" b="1" dirty="0" smtClean="0"/>
              <a:t>root@iZ25ox3a5vlZ:~# </a:t>
            </a:r>
            <a:r>
              <a:rPr lang="en-US" altLang="zh-CN" sz="1600" b="1" dirty="0" err="1" smtClean="0">
                <a:solidFill>
                  <a:srgbClr val="C00000"/>
                </a:solidFill>
              </a:rPr>
              <a:t>ln</a:t>
            </a:r>
            <a:r>
              <a:rPr lang="en-US" altLang="zh-CN" sz="1600" b="1" dirty="0" smtClean="0">
                <a:solidFill>
                  <a:srgbClr val="C00000"/>
                </a:solidFill>
              </a:rPr>
              <a:t> -s /proc/$</a:t>
            </a:r>
            <a:r>
              <a:rPr lang="en-US" altLang="zh-CN" sz="1600" b="1" dirty="0" err="1" smtClean="0">
                <a:solidFill>
                  <a:srgbClr val="C00000"/>
                </a:solidFill>
              </a:rPr>
              <a:t>pid</a:t>
            </a:r>
            <a:r>
              <a:rPr lang="en-US" altLang="zh-CN" sz="1600" b="1" dirty="0" smtClean="0">
                <a:solidFill>
                  <a:srgbClr val="C00000"/>
                </a:solidFill>
              </a:rPr>
              <a:t>/ns/net /</a:t>
            </a:r>
            <a:r>
              <a:rPr lang="en-US" altLang="zh-CN" sz="1600" b="1" dirty="0" err="1" smtClean="0">
                <a:solidFill>
                  <a:srgbClr val="C00000"/>
                </a:solidFill>
              </a:rPr>
              <a:t>var</a:t>
            </a:r>
            <a:r>
              <a:rPr lang="en-US" altLang="zh-CN" sz="1600" b="1" dirty="0" smtClean="0">
                <a:solidFill>
                  <a:srgbClr val="C00000"/>
                </a:solidFill>
              </a:rPr>
              <a:t>/run/</a:t>
            </a:r>
            <a:r>
              <a:rPr lang="en-US" altLang="zh-CN" sz="1600" b="1" dirty="0" err="1" smtClean="0">
                <a:solidFill>
                  <a:srgbClr val="C00000"/>
                </a:solidFill>
              </a:rPr>
              <a:t>netns</a:t>
            </a:r>
            <a:r>
              <a:rPr lang="en-US" altLang="zh-CN" sz="1600" b="1" dirty="0" smtClean="0">
                <a:solidFill>
                  <a:srgbClr val="C00000"/>
                </a:solidFill>
              </a:rPr>
              <a:t>/$</a:t>
            </a:r>
            <a:r>
              <a:rPr lang="en-US" altLang="zh-CN" sz="1600" b="1" dirty="0" err="1" smtClean="0">
                <a:solidFill>
                  <a:srgbClr val="C00000"/>
                </a:solidFill>
              </a:rPr>
              <a:t>pid</a:t>
            </a:r>
            <a:r>
              <a:rPr lang="en-US" altLang="zh-CN" sz="1600" b="1" dirty="0" smtClean="0">
                <a:solidFill>
                  <a:srgbClr val="C00000"/>
                </a:solidFill>
              </a:rPr>
              <a:t> </a:t>
            </a:r>
            <a:endParaRPr lang="en-US" altLang="zh-CN" sz="1600" b="1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/>
              <a:t>手工配置网络</a:t>
            </a:r>
            <a:endParaRPr lang="zh-CN" altLang="en-US" sz="3200" dirty="0"/>
          </a:p>
        </p:txBody>
      </p:sp>
      <p:sp>
        <p:nvSpPr>
          <p:cNvPr id="7" name="标题 1"/>
          <p:cNvSpPr txBox="1">
            <a:spLocks/>
          </p:cNvSpPr>
          <p:nvPr/>
        </p:nvSpPr>
        <p:spPr bwMode="auto">
          <a:xfrm>
            <a:off x="611560" y="1556792"/>
            <a:ext cx="8229600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sz="1600" b="1" dirty="0" smtClean="0"/>
              <a:t># </a:t>
            </a:r>
            <a:r>
              <a:rPr lang="zh-CN" altLang="en-US" sz="1600" b="1" dirty="0" smtClean="0"/>
              <a:t>检查网桥的</a:t>
            </a:r>
            <a:r>
              <a:rPr lang="en-US" altLang="zh-CN" sz="1600" b="1" dirty="0" err="1" smtClean="0"/>
              <a:t>ip</a:t>
            </a:r>
            <a:r>
              <a:rPr lang="zh-CN" altLang="en-US" sz="1600" b="1" dirty="0" smtClean="0"/>
              <a:t>地址和子网掩码</a:t>
            </a:r>
            <a:endParaRPr lang="en-US" altLang="zh-CN" sz="1600" b="1" dirty="0" smtClean="0"/>
          </a:p>
          <a:p>
            <a:pPr>
              <a:buNone/>
            </a:pPr>
            <a:endParaRPr lang="en-US" altLang="zh-CN" sz="1600" b="1" dirty="0" smtClean="0"/>
          </a:p>
          <a:p>
            <a:pPr>
              <a:buNone/>
            </a:pPr>
            <a:r>
              <a:rPr lang="en-US" altLang="zh-CN" sz="1600" b="1" dirty="0" smtClean="0"/>
              <a:t>root@iZ25ox3a5vlZ:~# </a:t>
            </a:r>
            <a:r>
              <a:rPr lang="en-US" altLang="zh-CN" sz="1600" b="1" dirty="0" err="1" smtClean="0">
                <a:solidFill>
                  <a:srgbClr val="C00000"/>
                </a:solidFill>
              </a:rPr>
              <a:t>ip</a:t>
            </a:r>
            <a:r>
              <a:rPr lang="en-US" altLang="zh-CN" sz="1600" b="1" dirty="0" smtClean="0">
                <a:solidFill>
                  <a:srgbClr val="C00000"/>
                </a:solidFill>
              </a:rPr>
              <a:t> </a:t>
            </a:r>
            <a:r>
              <a:rPr lang="en-US" altLang="zh-CN" sz="1600" b="1" dirty="0" err="1" smtClean="0">
                <a:solidFill>
                  <a:srgbClr val="C00000"/>
                </a:solidFill>
              </a:rPr>
              <a:t>addr</a:t>
            </a:r>
            <a:r>
              <a:rPr lang="en-US" altLang="zh-CN" sz="1600" b="1" dirty="0" smtClean="0">
                <a:solidFill>
                  <a:srgbClr val="C00000"/>
                </a:solidFill>
              </a:rPr>
              <a:t> show docker0 </a:t>
            </a:r>
            <a:endParaRPr lang="en-US" altLang="zh-CN" sz="16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altLang="zh-CN" sz="1600" b="1" dirty="0" smtClean="0"/>
          </a:p>
          <a:p>
            <a:pPr>
              <a:buNone/>
            </a:pPr>
            <a:r>
              <a:rPr lang="en-US" altLang="zh-CN" sz="1600" b="1" dirty="0" smtClean="0"/>
              <a:t># </a:t>
            </a:r>
            <a:r>
              <a:rPr lang="zh-CN" altLang="en-US" sz="1600" b="1" dirty="0" smtClean="0"/>
              <a:t>创建一对接口</a:t>
            </a:r>
            <a:r>
              <a:rPr lang="en-US" altLang="zh-CN" sz="1600" b="1" dirty="0" smtClean="0"/>
              <a:t>A</a:t>
            </a:r>
            <a:r>
              <a:rPr lang="zh-CN" altLang="en-US" sz="1600" b="1" dirty="0" smtClean="0"/>
              <a:t>和</a:t>
            </a:r>
            <a:r>
              <a:rPr lang="en-US" altLang="zh-CN" sz="1600" b="1" dirty="0" smtClean="0"/>
              <a:t>B</a:t>
            </a:r>
            <a:r>
              <a:rPr lang="zh-CN" altLang="en-US" sz="1600" b="1" dirty="0" smtClean="0"/>
              <a:t>，接口必须成对存在</a:t>
            </a:r>
            <a:endParaRPr lang="en-US" altLang="zh-CN" sz="1600" b="1" dirty="0" smtClean="0"/>
          </a:p>
          <a:p>
            <a:pPr>
              <a:buNone/>
            </a:pPr>
            <a:r>
              <a:rPr lang="en-US" altLang="zh-CN" sz="1600" b="1" dirty="0" smtClean="0"/>
              <a:t># </a:t>
            </a:r>
            <a:r>
              <a:rPr lang="zh-CN" altLang="en-US" sz="1600" b="1" dirty="0" smtClean="0"/>
              <a:t>绑定</a:t>
            </a:r>
            <a:r>
              <a:rPr lang="en-US" altLang="zh-CN" sz="1600" b="1" dirty="0" smtClean="0"/>
              <a:t>A</a:t>
            </a:r>
            <a:r>
              <a:rPr lang="zh-CN" altLang="en-US" sz="1600" b="1" dirty="0" smtClean="0"/>
              <a:t>的这端到网桥，并启动</a:t>
            </a:r>
            <a:endParaRPr lang="en-US" altLang="zh-CN" sz="1600" b="1" dirty="0" smtClean="0"/>
          </a:p>
          <a:p>
            <a:pPr>
              <a:buNone/>
            </a:pPr>
            <a:endParaRPr lang="en-US" altLang="zh-CN" sz="1600" b="1" dirty="0" smtClean="0"/>
          </a:p>
          <a:p>
            <a:pPr>
              <a:buNone/>
            </a:pPr>
            <a:r>
              <a:rPr lang="en-US" altLang="zh-CN" sz="1600" b="1" dirty="0" smtClean="0"/>
              <a:t>root@iZ25ox3a5vlZ:~# </a:t>
            </a:r>
            <a:r>
              <a:rPr lang="en-US" altLang="zh-CN" sz="1600" b="1" dirty="0" err="1" smtClean="0">
                <a:solidFill>
                  <a:srgbClr val="C00000"/>
                </a:solidFill>
              </a:rPr>
              <a:t>ip</a:t>
            </a:r>
            <a:r>
              <a:rPr lang="en-US" altLang="zh-CN" sz="1600" b="1" dirty="0" smtClean="0">
                <a:solidFill>
                  <a:srgbClr val="C00000"/>
                </a:solidFill>
              </a:rPr>
              <a:t> link add A type </a:t>
            </a:r>
            <a:r>
              <a:rPr lang="en-US" altLang="zh-CN" sz="1600" b="1" dirty="0" err="1" smtClean="0">
                <a:solidFill>
                  <a:srgbClr val="C00000"/>
                </a:solidFill>
              </a:rPr>
              <a:t>veth</a:t>
            </a:r>
            <a:r>
              <a:rPr lang="en-US" altLang="zh-CN" sz="1600" b="1" dirty="0" smtClean="0">
                <a:solidFill>
                  <a:srgbClr val="C00000"/>
                </a:solidFill>
              </a:rPr>
              <a:t> peer name B </a:t>
            </a:r>
            <a:endParaRPr lang="en-US" altLang="zh-CN" sz="16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altLang="zh-CN" sz="1600" b="1" dirty="0" smtClean="0"/>
              <a:t>root@iZ25ox3a5vlZ:~# </a:t>
            </a:r>
            <a:r>
              <a:rPr lang="en-US" altLang="zh-CN" sz="1600" b="1" dirty="0" err="1" smtClean="0">
                <a:solidFill>
                  <a:srgbClr val="C00000"/>
                </a:solidFill>
              </a:rPr>
              <a:t>brctl</a:t>
            </a:r>
            <a:r>
              <a:rPr lang="en-US" altLang="zh-CN" sz="1600" b="1" dirty="0" smtClean="0">
                <a:solidFill>
                  <a:srgbClr val="C00000"/>
                </a:solidFill>
              </a:rPr>
              <a:t> </a:t>
            </a:r>
            <a:r>
              <a:rPr lang="en-US" altLang="zh-CN" sz="1600" b="1" dirty="0" err="1" smtClean="0">
                <a:solidFill>
                  <a:srgbClr val="C00000"/>
                </a:solidFill>
              </a:rPr>
              <a:t>addif</a:t>
            </a:r>
            <a:r>
              <a:rPr lang="en-US" altLang="zh-CN" sz="1600" b="1" dirty="0" smtClean="0">
                <a:solidFill>
                  <a:srgbClr val="C00000"/>
                </a:solidFill>
              </a:rPr>
              <a:t> docker0 A </a:t>
            </a:r>
            <a:endParaRPr lang="en-US" altLang="zh-CN" sz="16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altLang="zh-CN" sz="1600" b="1" dirty="0" smtClean="0"/>
              <a:t>root@iZ25ox3a5vlZ:~# </a:t>
            </a:r>
            <a:r>
              <a:rPr lang="en-US" altLang="zh-CN" sz="1600" b="1" dirty="0" err="1" smtClean="0">
                <a:solidFill>
                  <a:srgbClr val="C00000"/>
                </a:solidFill>
              </a:rPr>
              <a:t>ip</a:t>
            </a:r>
            <a:r>
              <a:rPr lang="en-US" altLang="zh-CN" sz="1600" b="1" dirty="0" smtClean="0">
                <a:solidFill>
                  <a:srgbClr val="C00000"/>
                </a:solidFill>
              </a:rPr>
              <a:t> link set A up</a:t>
            </a:r>
            <a:endParaRPr lang="en-US" altLang="zh-CN" sz="1600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/>
              <a:t>手工配置网络</a:t>
            </a:r>
            <a:endParaRPr lang="zh-CN" altLang="en-US" sz="3200" dirty="0"/>
          </a:p>
        </p:txBody>
      </p:sp>
      <p:sp>
        <p:nvSpPr>
          <p:cNvPr id="7" name="标题 1"/>
          <p:cNvSpPr txBox="1">
            <a:spLocks/>
          </p:cNvSpPr>
          <p:nvPr/>
        </p:nvSpPr>
        <p:spPr bwMode="auto">
          <a:xfrm>
            <a:off x="611560" y="1556792"/>
            <a:ext cx="8229600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sz="1600" b="1" dirty="0" smtClean="0"/>
              <a:t># Place B inside the container's network namespace,# rename to eth0, and activate it with a free </a:t>
            </a:r>
            <a:r>
              <a:rPr lang="en-US" altLang="zh-CN" sz="1600" b="1" dirty="0" smtClean="0"/>
              <a:t>IP</a:t>
            </a:r>
          </a:p>
          <a:p>
            <a:pPr>
              <a:buNone/>
            </a:pPr>
            <a:r>
              <a:rPr lang="en-US" altLang="zh-CN" sz="1600" b="1" dirty="0" smtClean="0"/>
              <a:t># </a:t>
            </a:r>
            <a:r>
              <a:rPr lang="zh-CN" altLang="en-US" sz="1600" b="1" dirty="0" smtClean="0"/>
              <a:t>把设备</a:t>
            </a:r>
            <a:r>
              <a:rPr lang="en-US" altLang="zh-CN" sz="1600" b="1" dirty="0" smtClean="0"/>
              <a:t>B</a:t>
            </a:r>
            <a:r>
              <a:rPr lang="zh-CN" altLang="en-US" sz="1600" b="1" dirty="0" smtClean="0"/>
              <a:t>投入到容器的网络命名空间 ，改名为</a:t>
            </a:r>
            <a:r>
              <a:rPr lang="en-US" altLang="zh-CN" sz="1600" b="1" dirty="0" smtClean="0"/>
              <a:t>eth0,</a:t>
            </a:r>
            <a:r>
              <a:rPr lang="zh-CN" altLang="en-US" sz="1600" b="1" dirty="0" smtClean="0"/>
              <a:t>并激活</a:t>
            </a:r>
            <a:endParaRPr lang="en-US" altLang="zh-CN" sz="1600" b="1" dirty="0" smtClean="0"/>
          </a:p>
          <a:p>
            <a:pPr>
              <a:buNone/>
            </a:pPr>
            <a:endParaRPr lang="en-US" altLang="zh-CN" sz="1600" b="1" dirty="0" smtClean="0"/>
          </a:p>
          <a:p>
            <a:pPr>
              <a:buNone/>
            </a:pPr>
            <a:r>
              <a:rPr lang="en-US" altLang="zh-CN" sz="1600" b="1" dirty="0" smtClean="0"/>
              <a:t>root@iZ25ox3a5vlZ</a:t>
            </a:r>
            <a:r>
              <a:rPr lang="en-US" altLang="zh-CN" sz="1600" b="1" dirty="0" smtClean="0"/>
              <a:t>:~# </a:t>
            </a:r>
            <a:r>
              <a:rPr lang="en-US" altLang="zh-CN" sz="1600" b="1" dirty="0" err="1" smtClean="0">
                <a:solidFill>
                  <a:srgbClr val="C00000"/>
                </a:solidFill>
              </a:rPr>
              <a:t>ip</a:t>
            </a:r>
            <a:r>
              <a:rPr lang="en-US" altLang="zh-CN" sz="1600" b="1" dirty="0" smtClean="0">
                <a:solidFill>
                  <a:srgbClr val="C00000"/>
                </a:solidFill>
              </a:rPr>
              <a:t> link set B </a:t>
            </a:r>
            <a:r>
              <a:rPr lang="en-US" altLang="zh-CN" sz="1600" b="1" dirty="0" err="1" smtClean="0">
                <a:solidFill>
                  <a:srgbClr val="C00000"/>
                </a:solidFill>
              </a:rPr>
              <a:t>netns</a:t>
            </a:r>
            <a:r>
              <a:rPr lang="en-US" altLang="zh-CN" sz="1600" b="1" dirty="0" smtClean="0">
                <a:solidFill>
                  <a:srgbClr val="C00000"/>
                </a:solidFill>
              </a:rPr>
              <a:t> $</a:t>
            </a:r>
            <a:r>
              <a:rPr lang="en-US" altLang="zh-CN" sz="1600" b="1" dirty="0" err="1" smtClean="0">
                <a:solidFill>
                  <a:srgbClr val="C00000"/>
                </a:solidFill>
              </a:rPr>
              <a:t>pid</a:t>
            </a:r>
            <a:endParaRPr lang="en-US" altLang="zh-CN" sz="16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altLang="zh-CN" sz="1600" b="1" dirty="0" smtClean="0"/>
              <a:t>root@iZ25ox3a5vlZ:~# </a:t>
            </a:r>
            <a:r>
              <a:rPr lang="en-US" altLang="zh-CN" sz="1600" b="1" dirty="0" err="1" smtClean="0">
                <a:solidFill>
                  <a:srgbClr val="C00000"/>
                </a:solidFill>
              </a:rPr>
              <a:t>ip</a:t>
            </a:r>
            <a:r>
              <a:rPr lang="en-US" altLang="zh-CN" sz="1600" b="1" dirty="0" smtClean="0">
                <a:solidFill>
                  <a:srgbClr val="C00000"/>
                </a:solidFill>
              </a:rPr>
              <a:t> </a:t>
            </a:r>
            <a:r>
              <a:rPr lang="en-US" altLang="zh-CN" sz="1600" b="1" dirty="0" err="1" smtClean="0">
                <a:solidFill>
                  <a:srgbClr val="C00000"/>
                </a:solidFill>
              </a:rPr>
              <a:t>netns</a:t>
            </a:r>
            <a:r>
              <a:rPr lang="en-US" altLang="zh-CN" sz="1600" b="1" dirty="0" smtClean="0">
                <a:solidFill>
                  <a:srgbClr val="C00000"/>
                </a:solidFill>
              </a:rPr>
              <a:t> exec $</a:t>
            </a:r>
            <a:r>
              <a:rPr lang="en-US" altLang="zh-CN" sz="1600" b="1" dirty="0" err="1" smtClean="0">
                <a:solidFill>
                  <a:srgbClr val="C00000"/>
                </a:solidFill>
              </a:rPr>
              <a:t>pid</a:t>
            </a:r>
            <a:r>
              <a:rPr lang="en-US" altLang="zh-CN" sz="1600" b="1" dirty="0" smtClean="0">
                <a:solidFill>
                  <a:srgbClr val="C00000"/>
                </a:solidFill>
              </a:rPr>
              <a:t> </a:t>
            </a:r>
            <a:r>
              <a:rPr lang="en-US" altLang="zh-CN" sz="1600" b="1" dirty="0" err="1" smtClean="0">
                <a:solidFill>
                  <a:srgbClr val="C00000"/>
                </a:solidFill>
              </a:rPr>
              <a:t>ip</a:t>
            </a:r>
            <a:r>
              <a:rPr lang="en-US" altLang="zh-CN" sz="1600" b="1" dirty="0" smtClean="0">
                <a:solidFill>
                  <a:srgbClr val="C00000"/>
                </a:solidFill>
              </a:rPr>
              <a:t> link set dev B name eth0 </a:t>
            </a:r>
            <a:endParaRPr lang="en-US" altLang="zh-CN" sz="16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altLang="zh-CN" sz="1600" b="1" dirty="0" smtClean="0">
                <a:solidFill>
                  <a:srgbClr val="C00000"/>
                </a:solidFill>
              </a:rPr>
              <a:t># </a:t>
            </a:r>
            <a:r>
              <a:rPr lang="zh-CN" altLang="en-US" sz="1600" b="1" dirty="0" smtClean="0">
                <a:solidFill>
                  <a:srgbClr val="C00000"/>
                </a:solidFill>
              </a:rPr>
              <a:t>下面可以在宿主机上或者容器内操作</a:t>
            </a:r>
            <a:endParaRPr lang="en-US" altLang="zh-CN" sz="16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altLang="zh-CN" sz="1600" b="1" dirty="0" smtClean="0">
                <a:solidFill>
                  <a:srgbClr val="C00000"/>
                </a:solidFill>
              </a:rPr>
              <a:t># </a:t>
            </a:r>
            <a:r>
              <a:rPr lang="zh-CN" altLang="en-US" sz="1600" b="1" dirty="0" smtClean="0">
                <a:solidFill>
                  <a:srgbClr val="C00000"/>
                </a:solidFill>
              </a:rPr>
              <a:t>或者进入命名空间</a:t>
            </a:r>
            <a:r>
              <a:rPr lang="en-US" altLang="zh-CN" sz="1600" b="1" dirty="0" smtClean="0">
                <a:solidFill>
                  <a:srgbClr val="C00000"/>
                </a:solidFill>
              </a:rPr>
              <a:t> </a:t>
            </a:r>
            <a:r>
              <a:rPr lang="en-US" altLang="zh-CN" sz="1600" b="1" dirty="0" smtClean="0">
                <a:solidFill>
                  <a:srgbClr val="C00000"/>
                </a:solidFill>
              </a:rPr>
              <a:t> </a:t>
            </a:r>
            <a:r>
              <a:rPr lang="en-US" altLang="zh-CN" sz="1600" b="1" dirty="0" err="1" smtClean="0">
                <a:solidFill>
                  <a:srgbClr val="C00000"/>
                </a:solidFill>
              </a:rPr>
              <a:t>ip</a:t>
            </a:r>
            <a:r>
              <a:rPr lang="en-US" altLang="zh-CN" sz="1600" b="1" dirty="0" smtClean="0">
                <a:solidFill>
                  <a:srgbClr val="C00000"/>
                </a:solidFill>
              </a:rPr>
              <a:t> </a:t>
            </a:r>
            <a:r>
              <a:rPr lang="en-US" altLang="zh-CN" sz="1600" b="1" dirty="0" err="1" smtClean="0">
                <a:solidFill>
                  <a:srgbClr val="C00000"/>
                </a:solidFill>
              </a:rPr>
              <a:t>netns</a:t>
            </a:r>
            <a:r>
              <a:rPr lang="en-US" altLang="zh-CN" sz="1600" b="1" dirty="0" smtClean="0">
                <a:solidFill>
                  <a:srgbClr val="C00000"/>
                </a:solidFill>
              </a:rPr>
              <a:t> exec $</a:t>
            </a:r>
            <a:r>
              <a:rPr lang="en-US" altLang="zh-CN" sz="1600" b="1" dirty="0" err="1" smtClean="0">
                <a:solidFill>
                  <a:srgbClr val="C00000"/>
                </a:solidFill>
              </a:rPr>
              <a:t>pid</a:t>
            </a:r>
            <a:r>
              <a:rPr lang="en-US" altLang="zh-CN" sz="1600" b="1" dirty="0" smtClean="0">
                <a:solidFill>
                  <a:srgbClr val="C00000"/>
                </a:solidFill>
              </a:rPr>
              <a:t> </a:t>
            </a:r>
            <a:r>
              <a:rPr lang="en-US" altLang="zh-CN" sz="1600" b="1" dirty="0" smtClean="0">
                <a:solidFill>
                  <a:srgbClr val="C00000"/>
                </a:solidFill>
              </a:rPr>
              <a:t>bash</a:t>
            </a:r>
          </a:p>
          <a:p>
            <a:pPr>
              <a:buNone/>
            </a:pPr>
            <a:r>
              <a:rPr lang="en-US" altLang="zh-CN" sz="1600" b="1" dirty="0" smtClean="0">
                <a:solidFill>
                  <a:srgbClr val="C00000"/>
                </a:solidFill>
              </a:rPr>
              <a:t># </a:t>
            </a:r>
            <a:r>
              <a:rPr lang="zh-CN" altLang="en-US" sz="1600" b="1" dirty="0" smtClean="0">
                <a:solidFill>
                  <a:srgbClr val="C00000"/>
                </a:solidFill>
              </a:rPr>
              <a:t>三种方式均可</a:t>
            </a:r>
            <a:endParaRPr lang="en-US" altLang="zh-CN" sz="16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altLang="zh-CN" sz="1600" b="1" dirty="0" smtClean="0"/>
              <a:t>root@iZ25ox3a5vlZ</a:t>
            </a:r>
            <a:r>
              <a:rPr lang="en-US" altLang="zh-CN" sz="1600" b="1" dirty="0" smtClean="0"/>
              <a:t>:~# </a:t>
            </a:r>
            <a:r>
              <a:rPr lang="en-US" altLang="zh-CN" sz="1600" b="1" dirty="0" err="1" smtClean="0">
                <a:solidFill>
                  <a:srgbClr val="C00000"/>
                </a:solidFill>
              </a:rPr>
              <a:t>ip</a:t>
            </a:r>
            <a:r>
              <a:rPr lang="en-US" altLang="zh-CN" sz="1600" b="1" dirty="0" smtClean="0">
                <a:solidFill>
                  <a:srgbClr val="C00000"/>
                </a:solidFill>
              </a:rPr>
              <a:t> </a:t>
            </a:r>
            <a:r>
              <a:rPr lang="en-US" altLang="zh-CN" sz="1600" b="1" dirty="0" err="1" smtClean="0">
                <a:solidFill>
                  <a:srgbClr val="C00000"/>
                </a:solidFill>
              </a:rPr>
              <a:t>netns</a:t>
            </a:r>
            <a:r>
              <a:rPr lang="en-US" altLang="zh-CN" sz="1600" b="1" dirty="0" smtClean="0">
                <a:solidFill>
                  <a:srgbClr val="C00000"/>
                </a:solidFill>
              </a:rPr>
              <a:t> exec $</a:t>
            </a:r>
            <a:r>
              <a:rPr lang="en-US" altLang="zh-CN" sz="1600" b="1" dirty="0" err="1" smtClean="0">
                <a:solidFill>
                  <a:srgbClr val="C00000"/>
                </a:solidFill>
              </a:rPr>
              <a:t>pid</a:t>
            </a:r>
            <a:r>
              <a:rPr lang="en-US" altLang="zh-CN" sz="1600" b="1" dirty="0" smtClean="0">
                <a:solidFill>
                  <a:srgbClr val="C00000"/>
                </a:solidFill>
              </a:rPr>
              <a:t> </a:t>
            </a:r>
            <a:r>
              <a:rPr lang="en-US" altLang="zh-CN" sz="1600" b="1" dirty="0" err="1" smtClean="0">
                <a:solidFill>
                  <a:srgbClr val="C00000"/>
                </a:solidFill>
              </a:rPr>
              <a:t>ip</a:t>
            </a:r>
            <a:r>
              <a:rPr lang="en-US" altLang="zh-CN" sz="1600" b="1" dirty="0" smtClean="0">
                <a:solidFill>
                  <a:srgbClr val="C00000"/>
                </a:solidFill>
              </a:rPr>
              <a:t> link set eth0 up </a:t>
            </a:r>
            <a:endParaRPr lang="en-US" altLang="zh-CN" sz="16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altLang="zh-CN" sz="1600" b="1" dirty="0" smtClean="0"/>
              <a:t>root@iZ25ox3a5vlZ:~# </a:t>
            </a:r>
            <a:r>
              <a:rPr lang="en-US" altLang="zh-CN" sz="1600" b="1" dirty="0" err="1" smtClean="0">
                <a:solidFill>
                  <a:srgbClr val="C00000"/>
                </a:solidFill>
              </a:rPr>
              <a:t>ip</a:t>
            </a:r>
            <a:r>
              <a:rPr lang="en-US" altLang="zh-CN" sz="1600" b="1" dirty="0" smtClean="0">
                <a:solidFill>
                  <a:srgbClr val="C00000"/>
                </a:solidFill>
              </a:rPr>
              <a:t> </a:t>
            </a:r>
            <a:r>
              <a:rPr lang="en-US" altLang="zh-CN" sz="1600" b="1" dirty="0" err="1" smtClean="0">
                <a:solidFill>
                  <a:srgbClr val="C00000"/>
                </a:solidFill>
              </a:rPr>
              <a:t>netns</a:t>
            </a:r>
            <a:r>
              <a:rPr lang="en-US" altLang="zh-CN" sz="1600" b="1" dirty="0" smtClean="0">
                <a:solidFill>
                  <a:srgbClr val="C00000"/>
                </a:solidFill>
              </a:rPr>
              <a:t> exec $</a:t>
            </a:r>
            <a:r>
              <a:rPr lang="en-US" altLang="zh-CN" sz="1600" b="1" dirty="0" err="1" smtClean="0">
                <a:solidFill>
                  <a:srgbClr val="C00000"/>
                </a:solidFill>
              </a:rPr>
              <a:t>pid</a:t>
            </a:r>
            <a:r>
              <a:rPr lang="en-US" altLang="zh-CN" sz="1600" b="1" dirty="0" smtClean="0">
                <a:solidFill>
                  <a:srgbClr val="C00000"/>
                </a:solidFill>
              </a:rPr>
              <a:t> </a:t>
            </a:r>
            <a:r>
              <a:rPr lang="en-US" altLang="zh-CN" sz="1600" b="1" dirty="0" err="1" smtClean="0">
                <a:solidFill>
                  <a:srgbClr val="C00000"/>
                </a:solidFill>
              </a:rPr>
              <a:t>ip</a:t>
            </a:r>
            <a:r>
              <a:rPr lang="en-US" altLang="zh-CN" sz="1600" b="1" dirty="0" smtClean="0">
                <a:solidFill>
                  <a:srgbClr val="C00000"/>
                </a:solidFill>
              </a:rPr>
              <a:t> </a:t>
            </a:r>
            <a:r>
              <a:rPr lang="en-US" altLang="zh-CN" sz="1600" b="1" dirty="0" err="1" smtClean="0">
                <a:solidFill>
                  <a:srgbClr val="C00000"/>
                </a:solidFill>
              </a:rPr>
              <a:t>addr</a:t>
            </a:r>
            <a:r>
              <a:rPr lang="en-US" altLang="zh-CN" sz="1600" b="1" dirty="0" smtClean="0">
                <a:solidFill>
                  <a:srgbClr val="C00000"/>
                </a:solidFill>
              </a:rPr>
              <a:t> add 172.17.42.99/16 dev eth0 </a:t>
            </a:r>
            <a:endParaRPr lang="en-US" altLang="zh-CN" sz="16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altLang="zh-CN" sz="1600" b="1" dirty="0" smtClean="0"/>
              <a:t>root@iZ25ox3a5vlZ:~# </a:t>
            </a:r>
            <a:r>
              <a:rPr lang="en-US" altLang="zh-CN" sz="1600" b="1" dirty="0" err="1" smtClean="0">
                <a:solidFill>
                  <a:srgbClr val="C00000"/>
                </a:solidFill>
              </a:rPr>
              <a:t>ip</a:t>
            </a:r>
            <a:r>
              <a:rPr lang="en-US" altLang="zh-CN" sz="1600" b="1" dirty="0" smtClean="0">
                <a:solidFill>
                  <a:srgbClr val="C00000"/>
                </a:solidFill>
              </a:rPr>
              <a:t> </a:t>
            </a:r>
            <a:r>
              <a:rPr lang="en-US" altLang="zh-CN" sz="1600" b="1" dirty="0" err="1" smtClean="0">
                <a:solidFill>
                  <a:srgbClr val="C00000"/>
                </a:solidFill>
              </a:rPr>
              <a:t>netns</a:t>
            </a:r>
            <a:r>
              <a:rPr lang="en-US" altLang="zh-CN" sz="1600" b="1" dirty="0" smtClean="0">
                <a:solidFill>
                  <a:srgbClr val="C00000"/>
                </a:solidFill>
              </a:rPr>
              <a:t> exec $</a:t>
            </a:r>
            <a:r>
              <a:rPr lang="en-US" altLang="zh-CN" sz="1600" b="1" dirty="0" err="1" smtClean="0">
                <a:solidFill>
                  <a:srgbClr val="C00000"/>
                </a:solidFill>
              </a:rPr>
              <a:t>pid</a:t>
            </a:r>
            <a:r>
              <a:rPr lang="en-US" altLang="zh-CN" sz="1600" b="1" dirty="0" smtClean="0">
                <a:solidFill>
                  <a:srgbClr val="C00000"/>
                </a:solidFill>
              </a:rPr>
              <a:t> </a:t>
            </a:r>
            <a:r>
              <a:rPr lang="en-US" altLang="zh-CN" sz="1600" b="1" dirty="0" err="1" smtClean="0">
                <a:solidFill>
                  <a:srgbClr val="C00000"/>
                </a:solidFill>
              </a:rPr>
              <a:t>ip</a:t>
            </a:r>
            <a:r>
              <a:rPr lang="en-US" altLang="zh-CN" sz="1600" b="1" dirty="0" smtClean="0">
                <a:solidFill>
                  <a:srgbClr val="C00000"/>
                </a:solidFill>
              </a:rPr>
              <a:t> route add default via </a:t>
            </a:r>
            <a:r>
              <a:rPr lang="en-US" altLang="zh-CN" sz="1600" b="1" dirty="0" smtClean="0">
                <a:solidFill>
                  <a:srgbClr val="C00000"/>
                </a:solidFill>
              </a:rPr>
              <a:t>172.17.42.1</a:t>
            </a:r>
          </a:p>
          <a:p>
            <a:pPr>
              <a:buNone/>
            </a:pPr>
            <a:r>
              <a:rPr lang="en-US" altLang="zh-CN" sz="1600" b="1" dirty="0" smtClean="0"/>
              <a:t>root@12c192cefd18:~# </a:t>
            </a:r>
            <a:r>
              <a:rPr lang="en-US" altLang="zh-CN" sz="1600" b="1" dirty="0" smtClean="0">
                <a:solidFill>
                  <a:srgbClr val="C00000"/>
                </a:solidFill>
              </a:rPr>
              <a:t>ping </a:t>
            </a:r>
            <a:r>
              <a:rPr lang="en-US" altLang="zh-CN" sz="1600" b="1" dirty="0" smtClean="0">
                <a:solidFill>
                  <a:srgbClr val="C00000"/>
                </a:solidFill>
              </a:rPr>
              <a:t>8.8.8.8   # </a:t>
            </a:r>
            <a:r>
              <a:rPr lang="zh-CN" altLang="en-US" sz="1600" b="1" dirty="0" smtClean="0">
                <a:solidFill>
                  <a:srgbClr val="C00000"/>
                </a:solidFill>
              </a:rPr>
              <a:t>容器内</a:t>
            </a:r>
            <a:endParaRPr lang="en-US" altLang="zh-CN" sz="1600" b="1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/>
              <a:t>镜像仓库</a:t>
            </a:r>
            <a:endParaRPr lang="zh-CN" altLang="en-US" sz="3200" dirty="0"/>
          </a:p>
        </p:txBody>
      </p:sp>
      <p:sp>
        <p:nvSpPr>
          <p:cNvPr id="7" name="标题 1"/>
          <p:cNvSpPr txBox="1">
            <a:spLocks/>
          </p:cNvSpPr>
          <p:nvPr/>
        </p:nvSpPr>
        <p:spPr bwMode="auto">
          <a:xfrm>
            <a:off x="611560" y="1556792"/>
            <a:ext cx="8229600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err="1" smtClean="0"/>
              <a:t>Docker</a:t>
            </a:r>
            <a:r>
              <a:rPr lang="en-US" altLang="zh-CN" sz="2800" dirty="0" smtClean="0"/>
              <a:t> hub</a:t>
            </a:r>
          </a:p>
          <a:p>
            <a:r>
              <a:rPr lang="zh-CN" altLang="en-US" sz="2800" dirty="0" smtClean="0"/>
              <a:t>如何上传镜像  </a:t>
            </a:r>
            <a:endParaRPr lang="en-US" altLang="zh-CN" sz="2800" dirty="0" smtClean="0"/>
          </a:p>
          <a:p>
            <a:r>
              <a:rPr lang="zh-CN" altLang="en-US" sz="2800" dirty="0" smtClean="0"/>
              <a:t>不介绍了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/>
              <a:t>后续</a:t>
            </a:r>
            <a:endParaRPr lang="zh-CN" altLang="en-US" sz="3200" dirty="0"/>
          </a:p>
        </p:txBody>
      </p:sp>
      <p:sp>
        <p:nvSpPr>
          <p:cNvPr id="7" name="标题 1"/>
          <p:cNvSpPr txBox="1">
            <a:spLocks/>
          </p:cNvSpPr>
          <p:nvPr/>
        </p:nvSpPr>
        <p:spPr bwMode="auto">
          <a:xfrm>
            <a:off x="611560" y="1556792"/>
            <a:ext cx="8229600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安装</a:t>
            </a:r>
            <a:endParaRPr lang="en-US" altLang="zh-CN" sz="2800" dirty="0" smtClean="0"/>
          </a:p>
          <a:p>
            <a:r>
              <a:rPr lang="en-US" altLang="zh-CN" sz="2800" dirty="0" err="1" smtClean="0"/>
              <a:t>lxc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err="1" smtClean="0"/>
              <a:t>cgroup</a:t>
            </a:r>
            <a:endParaRPr lang="zh-CN" altLang="en-US" sz="3200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b="1" dirty="0" err="1" smtClean="0"/>
              <a:t>ulimit</a:t>
            </a:r>
            <a:r>
              <a:rPr lang="en-US" altLang="zh-CN" sz="2800" b="1" dirty="0" smtClean="0"/>
              <a:t>   PAM</a:t>
            </a:r>
          </a:p>
          <a:p>
            <a:pPr>
              <a:buNone/>
            </a:pPr>
            <a:r>
              <a:rPr lang="en-US" altLang="zh-CN" sz="1600" b="1" dirty="0" smtClean="0"/>
              <a:t>       </a:t>
            </a:r>
            <a:r>
              <a:rPr lang="en-US" altLang="zh-CN" sz="1600" b="1" dirty="0" err="1" smtClean="0"/>
              <a:t>posix</a:t>
            </a:r>
            <a:r>
              <a:rPr lang="en-US" altLang="zh-CN" sz="1600" b="1" dirty="0" smtClean="0"/>
              <a:t> </a:t>
            </a:r>
            <a:r>
              <a:rPr lang="zh-CN" altLang="en-US" sz="1600" b="1" dirty="0" smtClean="0"/>
              <a:t>限制的对象是用户，如果没有用户，这套机制无法实现</a:t>
            </a:r>
            <a:endParaRPr lang="en-US" altLang="zh-CN" sz="1600" b="1" dirty="0" smtClean="0"/>
          </a:p>
          <a:p>
            <a:pPr>
              <a:buNone/>
            </a:pPr>
            <a:r>
              <a:rPr lang="en-US" altLang="zh-CN" sz="1600" b="1" dirty="0" smtClean="0"/>
              <a:t>       </a:t>
            </a:r>
            <a:r>
              <a:rPr lang="en-US" altLang="zh-CN" sz="1600" b="1" dirty="0" err="1" smtClean="0"/>
              <a:t>cpu</a:t>
            </a:r>
            <a:r>
              <a:rPr lang="en-US" altLang="zh-CN" sz="1600" b="1" dirty="0" smtClean="0"/>
              <a:t> /memory</a:t>
            </a:r>
          </a:p>
          <a:p>
            <a:pPr>
              <a:buNone/>
            </a:pPr>
            <a:r>
              <a:rPr lang="en-US" altLang="zh-CN" sz="1600" b="1" dirty="0" smtClean="0"/>
              <a:t>       </a:t>
            </a:r>
            <a:r>
              <a:rPr lang="zh-CN" altLang="en-US" sz="1600" b="1" dirty="0" smtClean="0"/>
              <a:t>只能控制虚拟内存，不能</a:t>
            </a:r>
            <a:r>
              <a:rPr lang="zh-CN" altLang="en-US" sz="1600" b="1" dirty="0" smtClean="0"/>
              <a:t>控制</a:t>
            </a:r>
            <a:r>
              <a:rPr lang="zh-CN" altLang="en-US" sz="1600" b="1" dirty="0" smtClean="0"/>
              <a:t>物理</a:t>
            </a:r>
            <a:r>
              <a:rPr lang="zh-CN" altLang="en-US" sz="1600" b="1" dirty="0" smtClean="0"/>
              <a:t>内存</a:t>
            </a:r>
            <a:endParaRPr lang="en-US" altLang="zh-CN" sz="1600" b="1" dirty="0" smtClean="0"/>
          </a:p>
          <a:p>
            <a:pPr>
              <a:buNone/>
            </a:pPr>
            <a:r>
              <a:rPr lang="en-US" altLang="zh-CN" sz="1600" b="1" dirty="0" smtClean="0"/>
              <a:t>       </a:t>
            </a:r>
            <a:r>
              <a:rPr lang="zh-CN" altLang="en-US" sz="1600" b="1" dirty="0" smtClean="0"/>
              <a:t>不能控制</a:t>
            </a:r>
            <a:r>
              <a:rPr lang="en-US" altLang="zh-CN" sz="1600" b="1" dirty="0" smtClean="0"/>
              <a:t>IO</a:t>
            </a:r>
          </a:p>
          <a:p>
            <a:pPr>
              <a:buNone/>
            </a:pPr>
            <a:endParaRPr lang="en-US" altLang="zh-CN" sz="1600" b="1" dirty="0" smtClean="0"/>
          </a:p>
          <a:p>
            <a:r>
              <a:rPr lang="en-US" altLang="zh-CN" b="1" dirty="0" err="1" smtClean="0"/>
              <a:t>cgroup</a:t>
            </a:r>
            <a:r>
              <a:rPr lang="en-US" altLang="zh-CN" b="1" dirty="0" smtClean="0"/>
              <a:t> </a:t>
            </a:r>
            <a:endParaRPr lang="en-US" altLang="zh-CN" b="1" dirty="0" smtClean="0"/>
          </a:p>
          <a:p>
            <a:pPr>
              <a:buNone/>
            </a:pPr>
            <a:endParaRPr lang="en-US" altLang="zh-CN" b="1" dirty="0" smtClean="0"/>
          </a:p>
          <a:p>
            <a:pPr>
              <a:buNone/>
            </a:pPr>
            <a:r>
              <a:rPr lang="en-US" altLang="zh-CN" sz="1800" b="1" dirty="0" smtClean="0"/>
              <a:t>       control </a:t>
            </a:r>
            <a:r>
              <a:rPr lang="en-US" altLang="zh-CN" sz="1800" b="1" dirty="0" smtClean="0"/>
              <a:t>groups</a:t>
            </a:r>
            <a:endParaRPr lang="en-US" altLang="zh-CN" sz="1800" b="1" dirty="0" smtClean="0"/>
          </a:p>
          <a:p>
            <a:pPr>
              <a:buNone/>
            </a:pPr>
            <a:r>
              <a:rPr lang="en-US" altLang="zh-CN" b="1" dirty="0" smtClean="0"/>
              <a:t>    </a:t>
            </a:r>
            <a:r>
              <a:rPr lang="en-US" altLang="zh-CN" sz="1800" b="1" dirty="0" err="1" smtClean="0"/>
              <a:t>cpu</a:t>
            </a:r>
            <a:r>
              <a:rPr lang="en-US" altLang="zh-CN" sz="1800" b="1" dirty="0" smtClean="0"/>
              <a:t>/memory/</a:t>
            </a:r>
            <a:r>
              <a:rPr lang="en-US" altLang="zh-CN" sz="1800" b="1" dirty="0" err="1" smtClean="0"/>
              <a:t>blkio</a:t>
            </a:r>
            <a:endParaRPr lang="en-US" altLang="zh-CN" sz="1800" b="1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2852738"/>
            <a:ext cx="8229600" cy="74930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altLang="zh-CN" sz="4800" dirty="0" smtClean="0">
                <a:ea typeface="幼圆" pitchFamily="49" charset="-122"/>
              </a:rPr>
              <a:t>Q&amp;A</a:t>
            </a:r>
            <a:endParaRPr lang="zh-CN" altLang="en-US" sz="4800" dirty="0">
              <a:ea typeface="幼圆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2852738"/>
            <a:ext cx="8229600" cy="749300"/>
          </a:xfrm>
        </p:spPr>
        <p:txBody>
          <a:bodyPr/>
          <a:lstStyle/>
          <a:p>
            <a:pPr algn="ctr">
              <a:buFontTx/>
              <a:buNone/>
            </a:pPr>
            <a:r>
              <a:rPr lang="zh-CN" altLang="en-US" sz="4800">
                <a:ea typeface="幼圆" pitchFamily="49" charset="-122"/>
              </a:rPr>
              <a:t>谢谢大家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dirty="0" err="1" smtClean="0"/>
              <a:t>linux</a:t>
            </a:r>
            <a:r>
              <a:rPr lang="en-US" altLang="zh-CN" sz="3200" b="1" dirty="0" smtClean="0"/>
              <a:t> namespace</a:t>
            </a:r>
            <a:endParaRPr lang="zh-CN" altLang="zh-CN" sz="3200" b="1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 smtClean="0"/>
              <a:t>命名</a:t>
            </a:r>
            <a:r>
              <a:rPr lang="zh-CN" altLang="en-US" sz="2000" dirty="0" smtClean="0"/>
              <a:t>空间</a:t>
            </a:r>
            <a:r>
              <a:rPr lang="zh-CN" altLang="en-US" sz="2000" dirty="0" smtClean="0"/>
              <a:t>是 </a:t>
            </a:r>
            <a:r>
              <a:rPr lang="en-US" altLang="zh-CN" sz="2000" dirty="0" smtClean="0"/>
              <a:t>Linux </a:t>
            </a:r>
            <a:r>
              <a:rPr lang="zh-CN" altLang="en-US" sz="2000" dirty="0" smtClean="0"/>
              <a:t>内核一个强大的特性。每个容器都有自己单独</a:t>
            </a:r>
            <a:r>
              <a:rPr lang="zh-CN" altLang="en-US" sz="2000" dirty="0" smtClean="0"/>
              <a:t>的</a:t>
            </a:r>
            <a:r>
              <a:rPr lang="zh-CN" altLang="en-US" sz="2000" dirty="0" smtClean="0"/>
              <a:t>命名</a:t>
            </a:r>
            <a:r>
              <a:rPr lang="zh-CN" altLang="en-US" sz="2000" dirty="0" smtClean="0"/>
              <a:t>空间</a:t>
            </a:r>
            <a:r>
              <a:rPr lang="zh-CN" altLang="en-US" sz="2000" dirty="0" smtClean="0"/>
              <a:t>，运行在其中的应用都像是在独立的操作系统中运行一样</a:t>
            </a:r>
            <a:r>
              <a:rPr lang="zh-CN" altLang="en-US" sz="2000" dirty="0" smtClean="0"/>
              <a:t>。</a:t>
            </a:r>
            <a:r>
              <a:rPr lang="zh-CN" altLang="en-US" sz="2000" dirty="0" smtClean="0"/>
              <a:t>命名</a:t>
            </a:r>
            <a:r>
              <a:rPr lang="zh-CN" altLang="en-US" sz="2000" dirty="0" smtClean="0"/>
              <a:t>空间</a:t>
            </a:r>
            <a:r>
              <a:rPr lang="zh-CN" altLang="en-US" sz="2000" dirty="0" smtClean="0"/>
              <a:t>保证了容器之间彼此互不影响。</a:t>
            </a:r>
            <a:r>
              <a:rPr lang="en-US" altLang="zh-CN" sz="2000" b="1" dirty="0" smtClean="0"/>
              <a:t>      </a:t>
            </a:r>
            <a:endParaRPr lang="zh-CN" altLang="zh-CN" sz="2000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dirty="0" err="1" smtClean="0"/>
              <a:t>linux</a:t>
            </a:r>
            <a:r>
              <a:rPr lang="en-US" altLang="zh-CN" sz="3200" b="1" dirty="0" smtClean="0"/>
              <a:t> namespace</a:t>
            </a:r>
            <a:endParaRPr lang="zh-CN" altLang="zh-CN" sz="3200" b="1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>
              <a:buNone/>
            </a:pPr>
            <a:r>
              <a:rPr lang="en-US" altLang="zh-CN" sz="2000" dirty="0" smtClean="0"/>
              <a:t>http://</a:t>
            </a:r>
            <a:r>
              <a:rPr lang="en-US" altLang="zh-CN" sz="2000" dirty="0" smtClean="0"/>
              <a:t>dockerpool.com/static/books/docker_practice/underly/namespace.html     </a:t>
            </a:r>
            <a:endParaRPr lang="zh-CN" altLang="zh-CN" sz="2000" dirty="0" smtClean="0"/>
          </a:p>
          <a:p>
            <a:r>
              <a:rPr lang="en-US" altLang="zh-CN" sz="2000" b="1" dirty="0" err="1" smtClean="0">
                <a:solidFill>
                  <a:srgbClr val="C00000"/>
                </a:solidFill>
              </a:rPr>
              <a:t>pid</a:t>
            </a:r>
            <a:r>
              <a:rPr lang="en-US" altLang="zh-CN" sz="2000" b="1" dirty="0" smtClean="0">
                <a:solidFill>
                  <a:srgbClr val="C00000"/>
                </a:solidFill>
              </a:rPr>
              <a:t> </a:t>
            </a:r>
            <a:r>
              <a:rPr lang="zh-CN" altLang="en-US" sz="2000" b="1" dirty="0" smtClean="0">
                <a:solidFill>
                  <a:srgbClr val="C00000"/>
                </a:solidFill>
              </a:rPr>
              <a:t>命名空间</a:t>
            </a:r>
          </a:p>
          <a:p>
            <a:pPr>
              <a:buNone/>
            </a:pPr>
            <a:r>
              <a:rPr lang="zh-CN" altLang="en-US" sz="2000" dirty="0" smtClean="0"/>
              <a:t>     </a:t>
            </a:r>
            <a:r>
              <a:rPr lang="en-US" altLang="zh-CN" sz="2000" dirty="0" err="1" smtClean="0"/>
              <a:t>pid</a:t>
            </a:r>
            <a:endParaRPr lang="en-US" altLang="zh-CN" sz="2000" dirty="0" smtClean="0"/>
          </a:p>
          <a:p>
            <a:r>
              <a:rPr lang="zh-CN" altLang="en-US" sz="2000" b="1" dirty="0" smtClean="0">
                <a:solidFill>
                  <a:srgbClr val="C00000"/>
                </a:solidFill>
              </a:rPr>
              <a:t>网络命名</a:t>
            </a:r>
            <a:r>
              <a:rPr lang="zh-CN" altLang="en-US" sz="2000" b="1" dirty="0" smtClean="0">
                <a:solidFill>
                  <a:srgbClr val="C00000"/>
                </a:solidFill>
              </a:rPr>
              <a:t>空间</a:t>
            </a:r>
            <a:endParaRPr lang="zh-CN" altLang="en-US" sz="20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zh-CN" altLang="en-US" sz="2000" dirty="0" smtClean="0"/>
              <a:t>     网络</a:t>
            </a:r>
            <a:r>
              <a:rPr lang="zh-CN" altLang="en-US" sz="2000" dirty="0" smtClean="0"/>
              <a:t>设备</a:t>
            </a:r>
            <a:r>
              <a:rPr lang="en-US" altLang="zh-CN" sz="2000" dirty="0" smtClean="0"/>
              <a:t>, IP </a:t>
            </a:r>
            <a:r>
              <a:rPr lang="zh-CN" altLang="en-US" sz="2000" dirty="0" smtClean="0"/>
              <a:t>地址</a:t>
            </a:r>
            <a:r>
              <a:rPr lang="en-US" altLang="zh-CN" sz="2000" dirty="0" smtClean="0"/>
              <a:t>, </a:t>
            </a:r>
            <a:r>
              <a:rPr lang="zh-CN" altLang="en-US" sz="2000" dirty="0" smtClean="0"/>
              <a:t>路由表</a:t>
            </a:r>
            <a:r>
              <a:rPr lang="en-US" altLang="zh-CN" sz="2000" dirty="0" smtClean="0"/>
              <a:t>, /proc/net </a:t>
            </a:r>
            <a:r>
              <a:rPr lang="zh-CN" altLang="en-US" sz="2000" dirty="0" smtClean="0"/>
              <a:t>目录</a:t>
            </a:r>
          </a:p>
          <a:p>
            <a:r>
              <a:rPr lang="en-US" altLang="zh-CN" sz="2000" b="1" dirty="0" err="1" smtClean="0">
                <a:solidFill>
                  <a:srgbClr val="C00000"/>
                </a:solidFill>
              </a:rPr>
              <a:t>ipc</a:t>
            </a:r>
            <a:r>
              <a:rPr lang="en-US" altLang="zh-CN" sz="2000" b="1" dirty="0" smtClean="0">
                <a:solidFill>
                  <a:srgbClr val="C00000"/>
                </a:solidFill>
              </a:rPr>
              <a:t> </a:t>
            </a:r>
            <a:r>
              <a:rPr lang="zh-CN" altLang="en-US" sz="2000" b="1" dirty="0" smtClean="0">
                <a:solidFill>
                  <a:srgbClr val="C00000"/>
                </a:solidFill>
              </a:rPr>
              <a:t>命名空间</a:t>
            </a:r>
          </a:p>
          <a:p>
            <a:pPr>
              <a:buNone/>
            </a:pPr>
            <a:r>
              <a:rPr lang="zh-CN" altLang="en-US" sz="2000" dirty="0" smtClean="0"/>
              <a:t> </a:t>
            </a:r>
            <a:r>
              <a:rPr lang="zh-CN" altLang="en-US" sz="2000" dirty="0" smtClean="0"/>
              <a:t>   进程间通信</a:t>
            </a:r>
            <a:endParaRPr lang="zh-CN" altLang="en-US" sz="2000" dirty="0" smtClean="0"/>
          </a:p>
          <a:p>
            <a:r>
              <a:rPr lang="en-US" altLang="zh-CN" sz="2000" b="1" dirty="0" err="1" smtClean="0">
                <a:solidFill>
                  <a:srgbClr val="C00000"/>
                </a:solidFill>
              </a:rPr>
              <a:t>mnt</a:t>
            </a:r>
            <a:r>
              <a:rPr lang="en-US" altLang="zh-CN" sz="2000" b="1" dirty="0" smtClean="0">
                <a:solidFill>
                  <a:srgbClr val="C00000"/>
                </a:solidFill>
              </a:rPr>
              <a:t> </a:t>
            </a:r>
            <a:r>
              <a:rPr lang="zh-CN" altLang="en-US" sz="2000" b="1" dirty="0" smtClean="0">
                <a:solidFill>
                  <a:srgbClr val="C00000"/>
                </a:solidFill>
              </a:rPr>
              <a:t>命名</a:t>
            </a:r>
            <a:r>
              <a:rPr lang="zh-CN" altLang="en-US" sz="2000" b="1" dirty="0" smtClean="0">
                <a:solidFill>
                  <a:srgbClr val="C00000"/>
                </a:solidFill>
              </a:rPr>
              <a:t>空间</a:t>
            </a:r>
            <a:endParaRPr lang="zh-CN" altLang="en-US" sz="20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zh-CN" altLang="en-US" sz="2000" dirty="0" smtClean="0"/>
              <a:t>    进程</a:t>
            </a:r>
            <a:r>
              <a:rPr lang="zh-CN" altLang="en-US" sz="2000" dirty="0" smtClean="0"/>
              <a:t>看到的文件结构</a:t>
            </a:r>
          </a:p>
          <a:p>
            <a:r>
              <a:rPr lang="en-US" altLang="zh-CN" sz="2000" b="1" dirty="0" err="1" smtClean="0">
                <a:solidFill>
                  <a:srgbClr val="C00000"/>
                </a:solidFill>
              </a:rPr>
              <a:t>uts</a:t>
            </a:r>
            <a:r>
              <a:rPr lang="en-US" altLang="zh-CN" sz="2000" b="1" dirty="0" smtClean="0">
                <a:solidFill>
                  <a:srgbClr val="C00000"/>
                </a:solidFill>
              </a:rPr>
              <a:t> </a:t>
            </a:r>
            <a:r>
              <a:rPr lang="zh-CN" altLang="en-US" sz="2000" b="1" dirty="0" smtClean="0">
                <a:solidFill>
                  <a:srgbClr val="C00000"/>
                </a:solidFill>
              </a:rPr>
              <a:t>命名</a:t>
            </a:r>
            <a:r>
              <a:rPr lang="zh-CN" altLang="en-US" sz="2000" b="1" dirty="0" smtClean="0">
                <a:solidFill>
                  <a:srgbClr val="C00000"/>
                </a:solidFill>
              </a:rPr>
              <a:t>空间</a:t>
            </a:r>
            <a:endParaRPr lang="zh-CN" altLang="en-US" sz="20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zh-CN" altLang="en-US" sz="2000" dirty="0" smtClean="0"/>
              <a:t>     独立的 </a:t>
            </a:r>
            <a:r>
              <a:rPr lang="en-US" altLang="zh-CN" sz="2000" dirty="0" smtClean="0"/>
              <a:t>hostname </a:t>
            </a:r>
            <a:r>
              <a:rPr lang="zh-CN" altLang="en-US" sz="2000" dirty="0" smtClean="0"/>
              <a:t>和 </a:t>
            </a:r>
            <a:r>
              <a:rPr lang="en-US" altLang="zh-CN" sz="2000" dirty="0" smtClean="0"/>
              <a:t>domain name</a:t>
            </a:r>
          </a:p>
          <a:p>
            <a:r>
              <a:rPr lang="en-US" altLang="zh-CN" sz="2000" b="1" dirty="0" smtClean="0">
                <a:solidFill>
                  <a:srgbClr val="C00000"/>
                </a:solidFill>
              </a:rPr>
              <a:t>user </a:t>
            </a:r>
            <a:r>
              <a:rPr lang="zh-CN" altLang="en-US" sz="2000" b="1" dirty="0" smtClean="0">
                <a:solidFill>
                  <a:srgbClr val="C00000"/>
                </a:solidFill>
              </a:rPr>
              <a:t>命名</a:t>
            </a:r>
            <a:r>
              <a:rPr lang="zh-CN" altLang="en-US" sz="2000" b="1" dirty="0" smtClean="0">
                <a:solidFill>
                  <a:srgbClr val="C00000"/>
                </a:solidFill>
              </a:rPr>
              <a:t>空间</a:t>
            </a:r>
            <a:endParaRPr lang="en-US" altLang="zh-CN" sz="20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zh-CN" altLang="en-US" sz="2000" dirty="0" smtClean="0"/>
              <a:t>     用户</a:t>
            </a:r>
            <a:r>
              <a:rPr lang="zh-CN" altLang="en-US" sz="2000" dirty="0" smtClean="0"/>
              <a:t>和组 </a:t>
            </a:r>
            <a:r>
              <a:rPr lang="en-US" altLang="zh-CN" sz="2000" dirty="0" smtClean="0"/>
              <a:t>id</a:t>
            </a:r>
            <a:endParaRPr lang="zh-CN" alt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/>
              <a:t>虚拟化技术</a:t>
            </a:r>
            <a:endParaRPr lang="zh-CN" altLang="en-US" sz="3200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/>
          <a:lstStyle/>
          <a:p>
            <a:r>
              <a:rPr lang="en-US" altLang="zh-CN" dirty="0" err="1" smtClean="0"/>
              <a:t>VMWare</a:t>
            </a:r>
            <a:r>
              <a:rPr lang="en-US" altLang="zh-CN" dirty="0" smtClean="0"/>
              <a:t> </a:t>
            </a:r>
            <a:endParaRPr lang="zh-CN" altLang="en-US" dirty="0" smtClean="0"/>
          </a:p>
          <a:p>
            <a:pPr>
              <a:buNone/>
            </a:pPr>
            <a:endParaRPr lang="en-US" altLang="zh-CN" dirty="0" smtClean="0"/>
          </a:p>
          <a:p>
            <a:r>
              <a:rPr lang="en-US" altLang="zh-CN" dirty="0" err="1" smtClean="0"/>
              <a:t>Xen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</a:t>
            </a:r>
            <a:r>
              <a:rPr lang="zh-CN" altLang="en-US" dirty="0" smtClean="0"/>
              <a:t>半虚拟化，全虚拟</a:t>
            </a:r>
            <a:r>
              <a:rPr lang="zh-CN" altLang="en-US" dirty="0" smtClean="0"/>
              <a:t>化</a:t>
            </a:r>
            <a:endParaRPr lang="en-US" altLang="zh-CN" dirty="0" smtClean="0"/>
          </a:p>
          <a:p>
            <a:r>
              <a:rPr lang="en-US" altLang="zh-CN" dirty="0" smtClean="0"/>
              <a:t>KVM</a:t>
            </a:r>
          </a:p>
          <a:p>
            <a:pPr>
              <a:buNone/>
            </a:pPr>
            <a:r>
              <a:rPr lang="en-US" altLang="zh-CN" dirty="0" smtClean="0"/>
              <a:t>   </a:t>
            </a:r>
            <a:r>
              <a:rPr lang="zh-CN" altLang="en-US" dirty="0" smtClean="0"/>
              <a:t>基于</a:t>
            </a:r>
            <a:r>
              <a:rPr lang="en-US" altLang="zh-CN" dirty="0" err="1" smtClean="0"/>
              <a:t>linux</a:t>
            </a:r>
            <a:endParaRPr lang="en-US" altLang="zh-CN" dirty="0" smtClean="0"/>
          </a:p>
          <a:p>
            <a:r>
              <a:rPr lang="en-US" altLang="zh-CN" dirty="0" smtClean="0"/>
              <a:t>Hyper-V</a:t>
            </a:r>
          </a:p>
          <a:p>
            <a:pPr>
              <a:buNone/>
            </a:pPr>
            <a:r>
              <a:rPr lang="en-US" altLang="zh-CN" dirty="0" smtClean="0"/>
              <a:t>   </a:t>
            </a:r>
            <a:r>
              <a:rPr lang="zh-CN" altLang="en-US" dirty="0" smtClean="0"/>
              <a:t>微软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dirty="0" err="1" smtClean="0"/>
              <a:t>linux</a:t>
            </a:r>
            <a:r>
              <a:rPr lang="en-US" altLang="zh-CN" sz="3200" b="1" dirty="0" smtClean="0"/>
              <a:t>	</a:t>
            </a:r>
            <a:r>
              <a:rPr lang="zh-CN" altLang="zh-CN" sz="3200" b="1" dirty="0" smtClean="0"/>
              <a:t>容器</a:t>
            </a:r>
            <a:r>
              <a:rPr lang="en-US" altLang="zh-CN" sz="3200" b="1" dirty="0" smtClean="0"/>
              <a:t>(</a:t>
            </a:r>
            <a:r>
              <a:rPr lang="en-US" altLang="zh-CN" sz="3200" b="1" dirty="0" err="1" smtClean="0"/>
              <a:t>lxc</a:t>
            </a:r>
            <a:r>
              <a:rPr lang="en-US" altLang="zh-CN" sz="3200" b="1" dirty="0" smtClean="0"/>
              <a:t>)</a:t>
            </a:r>
            <a:endParaRPr lang="zh-CN" altLang="zh-CN" sz="3200" b="1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Linux Container</a:t>
            </a:r>
          </a:p>
          <a:p>
            <a:pPr>
              <a:buNone/>
            </a:pPr>
            <a:r>
              <a:rPr lang="en-US" altLang="zh-CN" dirty="0" smtClean="0"/>
              <a:t>    </a:t>
            </a:r>
            <a:r>
              <a:rPr lang="zh-CN" altLang="en-US" dirty="0" smtClean="0"/>
              <a:t>基于</a:t>
            </a:r>
            <a:r>
              <a:rPr lang="en-US" altLang="zh-CN" dirty="0" err="1" smtClean="0"/>
              <a:t>cgroup</a:t>
            </a:r>
            <a:r>
              <a:rPr lang="zh-CN" altLang="en-US" dirty="0" smtClean="0"/>
              <a:t>， </a:t>
            </a:r>
            <a:r>
              <a:rPr lang="en-US" altLang="zh-CN" dirty="0" err="1" smtClean="0"/>
              <a:t>linux</a:t>
            </a:r>
            <a:r>
              <a:rPr lang="en-US" altLang="zh-CN" dirty="0" smtClean="0"/>
              <a:t> namespace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non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3366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11146</TotalTime>
  <Words>774</Words>
  <Application>Microsoft Office PowerPoint</Application>
  <PresentationFormat>全屏显示(4:3)</PresentationFormat>
  <Paragraphs>260</Paragraphs>
  <Slides>51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52" baseType="lpstr">
      <vt:lpstr>默认设计模板</vt:lpstr>
      <vt:lpstr>docker使用介绍</vt:lpstr>
      <vt:lpstr>幻灯片 2</vt:lpstr>
      <vt:lpstr>幻灯片 3</vt:lpstr>
      <vt:lpstr>一些概念</vt:lpstr>
      <vt:lpstr>cgroup</vt:lpstr>
      <vt:lpstr>linux namespace</vt:lpstr>
      <vt:lpstr>linux namespace</vt:lpstr>
      <vt:lpstr>虚拟化技术</vt:lpstr>
      <vt:lpstr>linux 容器(lxc)</vt:lpstr>
      <vt:lpstr>虚拟机和容器</vt:lpstr>
      <vt:lpstr>Linux 网桥</vt:lpstr>
      <vt:lpstr>OpenStack</vt:lpstr>
      <vt:lpstr>OpenStack</vt:lpstr>
      <vt:lpstr>幻灯片 14</vt:lpstr>
      <vt:lpstr>Docker历史</vt:lpstr>
      <vt:lpstr>Docker架构</vt:lpstr>
      <vt:lpstr>Docker 采用了 C/S架构，包括客户端和服务端。  Docker daemon 作为服务端接受来自客户的请求，并处理这些请求（创建、运行、分发容器）。  客户端和服务端既可以运行在一个机器上，也可通过 socket 或者 RESTful API 来进行通信。  Docker daemon 一般在宿主主机后台运行，等待接收来自客户端的消息。   Docker 客户端则为用户提供一系列可执行命令，用户用这些命令实现跟 Docker daemon 交互。</vt:lpstr>
      <vt:lpstr>幻灯片 18</vt:lpstr>
      <vt:lpstr>实验环境</vt:lpstr>
      <vt:lpstr>Daemon管理</vt:lpstr>
      <vt:lpstr>幻灯片 21</vt:lpstr>
      <vt:lpstr>搜索镜像</vt:lpstr>
      <vt:lpstr>获取镜像</vt:lpstr>
      <vt:lpstr>查看镜像</vt:lpstr>
      <vt:lpstr>删除镜像</vt:lpstr>
      <vt:lpstr>镜像位置</vt:lpstr>
      <vt:lpstr>幻灯片 27</vt:lpstr>
      <vt:lpstr>运行容器</vt:lpstr>
      <vt:lpstr>启动已停止的容器</vt:lpstr>
      <vt:lpstr>进入容器</vt:lpstr>
      <vt:lpstr>删除容器</vt:lpstr>
      <vt:lpstr>导出容器镜像</vt:lpstr>
      <vt:lpstr>导入容器镜像</vt:lpstr>
      <vt:lpstr>容器命名</vt:lpstr>
      <vt:lpstr>查看容器详细信息</vt:lpstr>
      <vt:lpstr>幻灯片 36</vt:lpstr>
      <vt:lpstr>访问容器-直接访问</vt:lpstr>
      <vt:lpstr>访问容器-端口映射</vt:lpstr>
      <vt:lpstr>访问容器-端口映射</vt:lpstr>
      <vt:lpstr>访问容器-端口映射</vt:lpstr>
      <vt:lpstr>配置dns等</vt:lpstr>
      <vt:lpstr>自定义网桥</vt:lpstr>
      <vt:lpstr>网络结构</vt:lpstr>
      <vt:lpstr>手工配置网络</vt:lpstr>
      <vt:lpstr>手工配置网络</vt:lpstr>
      <vt:lpstr>手工配置网络</vt:lpstr>
      <vt:lpstr>手工配置网络</vt:lpstr>
      <vt:lpstr>镜像仓库</vt:lpstr>
      <vt:lpstr>后续</vt:lpstr>
      <vt:lpstr>幻灯片 50</vt:lpstr>
      <vt:lpstr>幻灯片 51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iSCSI协议介绍</dc:title>
  <dc:creator>User</dc:creator>
  <cp:lastModifiedBy>SUNZIXIANG</cp:lastModifiedBy>
  <cp:revision>418</cp:revision>
  <dcterms:created xsi:type="dcterms:W3CDTF">2012-12-26T11:04:01Z</dcterms:created>
  <dcterms:modified xsi:type="dcterms:W3CDTF">2015-07-31T05:47:29Z</dcterms:modified>
</cp:coreProperties>
</file>