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84" r:id="rId4"/>
    <p:sldId id="330" r:id="rId5"/>
    <p:sldId id="385" r:id="rId6"/>
    <p:sldId id="386" r:id="rId7"/>
    <p:sldId id="387" r:id="rId8"/>
    <p:sldId id="368" r:id="rId9"/>
    <p:sldId id="388" r:id="rId10"/>
    <p:sldId id="390" r:id="rId11"/>
    <p:sldId id="356" r:id="rId12"/>
    <p:sldId id="389" r:id="rId13"/>
    <p:sldId id="391" r:id="rId14"/>
    <p:sldId id="354" r:id="rId15"/>
    <p:sldId id="392" r:id="rId16"/>
    <p:sldId id="331" r:id="rId17"/>
    <p:sldId id="393" r:id="rId18"/>
    <p:sldId id="324" r:id="rId19"/>
    <p:sldId id="353" r:id="rId2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CFD00"/>
    <a:srgbClr val="9CCFFF"/>
    <a:srgbClr val="FFFFCE"/>
    <a:srgbClr val="9C0031"/>
    <a:srgbClr val="FF3300"/>
    <a:srgbClr val="7BE9E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90" autoAdjust="0"/>
  </p:normalViewPr>
  <p:slideViewPr>
    <p:cSldViewPr>
      <p:cViewPr>
        <p:scale>
          <a:sx n="70" d="100"/>
          <a:sy n="70" d="100"/>
        </p:scale>
        <p:origin x="-2166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A549870-A6BC-43E4-9F04-8B0A48834D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A3D7E-640F-47A1-8E3A-AB8F1FAD02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B07B3-C4C7-41B4-B1BA-376C0DB6AF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2E682-4966-427E-8D3C-1B4393802F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B463B-40F7-42E7-B457-D4623DF4CD1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1723D-1111-430D-8E10-3B54CDE01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50B1C-BEC2-41F7-A4BB-23A751A50F4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83254-3BF7-439C-99AF-228508E0E8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9A03D-2AEE-436C-9DAF-E641FB68AD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D65AF-47B4-4B14-BE3A-1E1326FB7A3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5A575-8F51-4F24-8FDC-B291948D25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EC8BA-9EB8-487F-B3DD-B69D971102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BAC0318-FCBB-4E1D-B593-B40E2296B3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下网桥简介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52" y="4500570"/>
            <a:ext cx="6400800" cy="1752600"/>
          </a:xfrm>
        </p:spPr>
        <p:txBody>
          <a:bodyPr/>
          <a:lstStyle/>
          <a:p>
            <a:r>
              <a:rPr lang="zh-CN" altLang="en-US" sz="2400" dirty="0" smtClean="0">
                <a:latin typeface="宋体" pitchFamily="2" charset="-122"/>
              </a:rPr>
              <a:t>孙自翔 </a:t>
            </a:r>
            <a:r>
              <a:rPr lang="en-US" altLang="zh-CN" sz="2400" dirty="0" smtClean="0">
                <a:latin typeface="宋体" pitchFamily="2" charset="-122"/>
              </a:rPr>
              <a:t>2014.03</a:t>
            </a:r>
            <a:endParaRPr lang="en-US" altLang="zh-CN" sz="2400" dirty="0">
              <a:latin typeface="宋体" pitchFamily="2" charset="-122"/>
            </a:endParaRPr>
          </a:p>
        </p:txBody>
      </p:sp>
      <p:pic>
        <p:nvPicPr>
          <p:cNvPr id="5" name="图片 4" descr="netease_clou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182" y="3286124"/>
            <a:ext cx="1514475" cy="923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Linux</a:t>
            </a:r>
            <a:r>
              <a:rPr lang="zh-CN" altLang="en-US" sz="3200" dirty="0" smtClean="0"/>
              <a:t>下</a:t>
            </a:r>
            <a:r>
              <a:rPr lang="en-US" altLang="zh-CN" sz="3200" dirty="0" smtClean="0"/>
              <a:t>bridge</a:t>
            </a:r>
            <a:r>
              <a:rPr lang="zh-CN" altLang="en-US" sz="3200" dirty="0" smtClean="0"/>
              <a:t>的依赖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/>
          <a:lstStyle/>
          <a:p>
            <a:pPr lvl="0"/>
            <a:r>
              <a:rPr lang="zh-CN" altLang="en-US" sz="2400" dirty="0" smtClean="0"/>
              <a:t>内核模块</a:t>
            </a:r>
            <a:endParaRPr lang="en-US" altLang="zh-CN" sz="2400" dirty="0" smtClean="0"/>
          </a:p>
          <a:p>
            <a:pPr lvl="0"/>
            <a:endParaRPr lang="en-US" altLang="zh-CN" sz="2400" dirty="0" smtClean="0"/>
          </a:p>
          <a:p>
            <a:pPr lvl="0"/>
            <a:endParaRPr lang="en-US" altLang="zh-CN" sz="2400" dirty="0" smtClean="0"/>
          </a:p>
          <a:p>
            <a:pPr lvl="0"/>
            <a:endParaRPr lang="en-US" altLang="zh-CN" sz="2400" dirty="0" smtClean="0"/>
          </a:p>
          <a:p>
            <a:pPr lvl="0"/>
            <a:endParaRPr lang="en-US" altLang="zh-CN" sz="2400" dirty="0" smtClean="0"/>
          </a:p>
          <a:p>
            <a:pPr lvl="0"/>
            <a:endParaRPr lang="en-US" altLang="zh-CN" sz="2400" dirty="0" smtClean="0"/>
          </a:p>
          <a:p>
            <a:pPr lvl="0"/>
            <a:r>
              <a:rPr lang="zh-CN" altLang="en-US" sz="2400" dirty="0" smtClean="0"/>
              <a:t>用户空间工具</a:t>
            </a:r>
            <a:endParaRPr lang="zh-CN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bridge</a:t>
            </a:r>
            <a:r>
              <a:rPr lang="zh-CN" altLang="en-US" sz="3200" dirty="0" smtClean="0"/>
              <a:t>的创建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/>
          <a:lstStyle/>
          <a:p>
            <a:pPr lvl="0"/>
            <a:r>
              <a:rPr lang="zh-CN" altLang="en-US" sz="2800" dirty="0" smtClean="0"/>
              <a:t>非持久化</a:t>
            </a:r>
            <a:endParaRPr lang="en-US" altLang="zh-CN" sz="2800" dirty="0" smtClean="0"/>
          </a:p>
          <a:p>
            <a:pPr lvl="0"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创建过程中的注意事项</a:t>
            </a:r>
            <a:endParaRPr lang="en-US" altLang="zh-CN" sz="2000" dirty="0" smtClean="0"/>
          </a:p>
          <a:p>
            <a:pPr lvl="0"/>
            <a:endParaRPr lang="en-US" altLang="zh-CN" sz="2400" dirty="0" smtClean="0"/>
          </a:p>
          <a:p>
            <a:pPr lvl="0"/>
            <a:endParaRPr lang="en-US" altLang="zh-CN" sz="2400" dirty="0" smtClean="0"/>
          </a:p>
          <a:p>
            <a:pPr lvl="0"/>
            <a:endParaRPr lang="en-US" altLang="zh-CN" sz="2400" dirty="0" smtClean="0"/>
          </a:p>
          <a:p>
            <a:pPr lvl="0"/>
            <a:endParaRPr lang="en-US" altLang="zh-CN" sz="2400" dirty="0" smtClean="0"/>
          </a:p>
          <a:p>
            <a:pPr lvl="0"/>
            <a:endParaRPr lang="en-US" altLang="zh-CN" sz="2800" dirty="0" smtClean="0"/>
          </a:p>
          <a:p>
            <a:pPr lvl="0"/>
            <a:r>
              <a:rPr lang="zh-CN" altLang="en-US" sz="2800" dirty="0" smtClean="0"/>
              <a:t>持久化</a:t>
            </a:r>
            <a:endParaRPr lang="zh-CN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bridge</a:t>
            </a:r>
            <a:r>
              <a:rPr lang="zh-CN" altLang="en-US" sz="3200" dirty="0" smtClean="0"/>
              <a:t>的各种参数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4061048"/>
          </a:xfrm>
        </p:spPr>
        <p:txBody>
          <a:bodyPr/>
          <a:lstStyle/>
          <a:p>
            <a:pPr lvl="0"/>
            <a:r>
              <a:rPr lang="en-US" altLang="zh-CN" sz="2400" dirty="0" err="1" smtClean="0"/>
              <a:t>bridge_stp</a:t>
            </a:r>
            <a:endParaRPr lang="en-US" altLang="zh-CN" sz="2400" dirty="0" smtClean="0"/>
          </a:p>
          <a:p>
            <a:pPr lvl="0"/>
            <a:endParaRPr lang="en-US" altLang="zh-CN" sz="2400" dirty="0" smtClean="0"/>
          </a:p>
          <a:p>
            <a:pPr lvl="0">
              <a:buNone/>
            </a:pPr>
            <a:r>
              <a:rPr lang="zh-CN" altLang="en-US" sz="2400" dirty="0" smtClean="0"/>
              <a:t>其他参数设置</a:t>
            </a:r>
            <a:endParaRPr lang="en-US" altLang="zh-CN" sz="2400" dirty="0" smtClean="0"/>
          </a:p>
          <a:p>
            <a:r>
              <a:rPr lang="en-US" altLang="zh-CN" sz="2000" dirty="0" err="1" smtClean="0"/>
              <a:t>setageing</a:t>
            </a:r>
            <a:r>
              <a:rPr lang="en-US" altLang="zh-CN" sz="2000" dirty="0" smtClean="0"/>
              <a:t>       &lt;bridge&gt; &lt;time&gt;         set ageing time</a:t>
            </a:r>
            <a:endParaRPr lang="zh-CN" altLang="zh-CN" sz="2000" dirty="0" smtClean="0"/>
          </a:p>
          <a:p>
            <a:r>
              <a:rPr lang="en-US" altLang="zh-CN" sz="2000" dirty="0" err="1" smtClean="0"/>
              <a:t>setbridgeprio</a:t>
            </a:r>
            <a:r>
              <a:rPr lang="en-US" altLang="zh-CN" sz="2000" dirty="0" smtClean="0"/>
              <a:t>   &lt;bridge&gt; &lt;</a:t>
            </a:r>
            <a:r>
              <a:rPr lang="en-US" altLang="zh-CN" sz="2000" dirty="0" err="1" smtClean="0"/>
              <a:t>prio</a:t>
            </a:r>
            <a:r>
              <a:rPr lang="en-US" altLang="zh-CN" sz="2000" dirty="0" smtClean="0"/>
              <a:t>&gt;         set bridge priority</a:t>
            </a:r>
            <a:endParaRPr lang="zh-CN" altLang="zh-CN" sz="2000" dirty="0" smtClean="0"/>
          </a:p>
          <a:p>
            <a:r>
              <a:rPr lang="en-US" altLang="zh-CN" sz="2000" dirty="0" err="1" smtClean="0"/>
              <a:t>setfd</a:t>
            </a:r>
            <a:r>
              <a:rPr lang="en-US" altLang="zh-CN" sz="2000" dirty="0" smtClean="0"/>
              <a:t>           &lt;bridge&gt; &lt;time&gt;         set bridge forward delay</a:t>
            </a:r>
            <a:endParaRPr lang="zh-CN" altLang="zh-CN" sz="2000" dirty="0" smtClean="0"/>
          </a:p>
          <a:p>
            <a:r>
              <a:rPr lang="en-US" altLang="zh-CN" sz="2000" dirty="0" err="1" smtClean="0"/>
              <a:t>sethello</a:t>
            </a:r>
            <a:r>
              <a:rPr lang="en-US" altLang="zh-CN" sz="2000" dirty="0" smtClean="0"/>
              <a:t>        &lt;bridge&gt; &lt;time&gt;         set hello time</a:t>
            </a:r>
            <a:endParaRPr lang="zh-CN" altLang="zh-CN" sz="2000" dirty="0" smtClean="0"/>
          </a:p>
          <a:p>
            <a:r>
              <a:rPr lang="en-US" altLang="zh-CN" sz="2000" dirty="0" err="1" smtClean="0"/>
              <a:t>setmaxage</a:t>
            </a:r>
            <a:r>
              <a:rPr lang="en-US" altLang="zh-CN" sz="2000" dirty="0" smtClean="0"/>
              <a:t>       &lt;bridge&gt; &lt;time&gt;         set max message age</a:t>
            </a:r>
            <a:endParaRPr lang="zh-CN" altLang="zh-CN" sz="2000" dirty="0" smtClean="0"/>
          </a:p>
          <a:p>
            <a:r>
              <a:rPr lang="en-US" altLang="zh-CN" sz="2000" dirty="0" err="1" smtClean="0"/>
              <a:t>setpathcost</a:t>
            </a:r>
            <a:r>
              <a:rPr lang="en-US" altLang="zh-CN" sz="2000" dirty="0" smtClean="0"/>
              <a:t>     &lt;bridge&gt; &lt;port&gt; &lt;cost&gt;  set path cost</a:t>
            </a:r>
            <a:endParaRPr lang="zh-CN" altLang="zh-CN" sz="2000" dirty="0" smtClean="0"/>
          </a:p>
          <a:p>
            <a:r>
              <a:rPr lang="en-US" altLang="zh-CN" sz="2000" dirty="0" err="1" smtClean="0"/>
              <a:t>setportprio</a:t>
            </a:r>
            <a:r>
              <a:rPr lang="en-US" altLang="zh-CN" sz="2000" dirty="0" smtClean="0"/>
              <a:t>     &lt;bridge&gt; &lt;port&gt; &lt;</a:t>
            </a:r>
            <a:r>
              <a:rPr lang="en-US" altLang="zh-CN" sz="2000" dirty="0" err="1" smtClean="0"/>
              <a:t>prio</a:t>
            </a:r>
            <a:r>
              <a:rPr lang="en-US" altLang="zh-CN" sz="2000" dirty="0" smtClean="0"/>
              <a:t>&gt;  set port priority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191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各种网络设备回顾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691680" y="2348880"/>
            <a:ext cx="4700587" cy="581025"/>
            <a:chOff x="1152" y="1275"/>
            <a:chExt cx="2937" cy="366"/>
          </a:xfrm>
        </p:grpSpPr>
        <p:grpSp>
          <p:nvGrpSpPr>
            <p:cNvPr id="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35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云计算环境的网络结构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691680" y="2996952"/>
            <a:ext cx="4749801" cy="603250"/>
            <a:chOff x="1152" y="1702"/>
            <a:chExt cx="2971" cy="380"/>
          </a:xfrm>
        </p:grpSpPr>
        <p:grpSp>
          <p:nvGrpSpPr>
            <p:cNvPr id="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83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下的</a:t>
              </a:r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bridge</a:t>
              </a:r>
              <a:endParaRPr kumimoji="1"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1680" y="3717032"/>
            <a:ext cx="5468815" cy="581025"/>
            <a:chOff x="1152" y="1275"/>
            <a:chExt cx="3417" cy="366"/>
          </a:xfrm>
        </p:grpSpPr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40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97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en-US" altLang="zh-CN" sz="2800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vmware</a:t>
              </a:r>
              <a:r>
                <a:rPr kumimoji="1" lang="zh-CN" altLang="en-US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的三种网络连接方式</a:t>
              </a:r>
              <a:endParaRPr kumimoji="1"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763688" y="4509120"/>
            <a:ext cx="5211831" cy="603250"/>
            <a:chOff x="1152" y="1702"/>
            <a:chExt cx="3260" cy="380"/>
          </a:xfrm>
        </p:grpSpPr>
        <p:grpSp>
          <p:nvGrpSpPr>
            <p:cNvPr id="13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48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5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281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云计算环境下常见网络故障</a:t>
              </a:r>
            </a:p>
          </p:txBody>
        </p:sp>
        <p:sp>
          <p:nvSpPr>
            <p:cNvPr id="47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kumimoji="1" lang="en-US" altLang="zh-CN" sz="32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的三种网络连接方式</a:t>
            </a:r>
            <a:endParaRPr kumimoji="1" lang="zh-CN" alt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3989040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/>
              <a:t>bridged(</a:t>
            </a:r>
            <a:r>
              <a:rPr lang="zh-CN" altLang="en-US" sz="2400" dirty="0" smtClean="0"/>
              <a:t>桥接模式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NAT(</a:t>
            </a:r>
            <a:r>
              <a:rPr lang="zh-CN" altLang="en-US" sz="2400" dirty="0" smtClean="0"/>
              <a:t>网络地址转换模式 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host-only(</a:t>
            </a:r>
            <a:r>
              <a:rPr lang="zh-CN" altLang="en-US" sz="2400" dirty="0" smtClean="0"/>
              <a:t>主机模式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191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各种网络设备回顾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691680" y="2348880"/>
            <a:ext cx="4700587" cy="581025"/>
            <a:chOff x="1152" y="1275"/>
            <a:chExt cx="2937" cy="366"/>
          </a:xfrm>
        </p:grpSpPr>
        <p:grpSp>
          <p:nvGrpSpPr>
            <p:cNvPr id="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35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云计算环境的网络结构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691680" y="2996952"/>
            <a:ext cx="4749801" cy="603250"/>
            <a:chOff x="1152" y="1702"/>
            <a:chExt cx="2971" cy="380"/>
          </a:xfrm>
        </p:grpSpPr>
        <p:grpSp>
          <p:nvGrpSpPr>
            <p:cNvPr id="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83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下的</a:t>
              </a:r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bridge</a:t>
              </a:r>
              <a:endParaRPr kumimoji="1"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1680" y="3717032"/>
            <a:ext cx="5468815" cy="581025"/>
            <a:chOff x="1152" y="1275"/>
            <a:chExt cx="3417" cy="366"/>
          </a:xfrm>
        </p:grpSpPr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40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97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vmware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的三种网络连接方式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763688" y="4509120"/>
            <a:ext cx="5211831" cy="603250"/>
            <a:chOff x="1152" y="1702"/>
            <a:chExt cx="3260" cy="380"/>
          </a:xfrm>
        </p:grpSpPr>
        <p:grpSp>
          <p:nvGrpSpPr>
            <p:cNvPr id="13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48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5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281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云计算环境下常见网络故障</a:t>
              </a:r>
            </a:p>
          </p:txBody>
        </p:sp>
        <p:sp>
          <p:nvSpPr>
            <p:cNvPr id="47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常见网络故障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b="1" dirty="0" smtClean="0"/>
              <a:t>浮动</a:t>
            </a:r>
            <a:r>
              <a:rPr lang="en-US" altLang="zh-CN" sz="2800" b="1" dirty="0" smtClean="0"/>
              <a:t>IP ping</a:t>
            </a:r>
            <a:r>
              <a:rPr lang="zh-CN" altLang="zh-CN" sz="2800" b="1" dirty="0" smtClean="0"/>
              <a:t>不通</a:t>
            </a:r>
            <a:endParaRPr lang="en-US" altLang="zh-CN" sz="2800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sz="2800" b="1" dirty="0" smtClean="0"/>
          </a:p>
          <a:p>
            <a:r>
              <a:rPr lang="zh-CN" altLang="en-US" sz="2800" b="1" dirty="0" smtClean="0"/>
              <a:t>无法获取固定</a:t>
            </a:r>
            <a:r>
              <a:rPr lang="en-US" altLang="zh-CN" sz="2800" b="1" dirty="0" smtClean="0"/>
              <a:t>IP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/>
              <a:t>iptables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浮动</a:t>
            </a:r>
            <a:r>
              <a:rPr lang="en-US" altLang="zh-CN" sz="2800" b="1" dirty="0" smtClean="0"/>
              <a:t>IP</a:t>
            </a:r>
            <a:r>
              <a:rPr lang="zh-CN" altLang="en-US" sz="2800" b="1" dirty="0" smtClean="0"/>
              <a:t>走向</a:t>
            </a:r>
            <a:endParaRPr lang="en-US" altLang="zh-CN" sz="2800" b="1" dirty="0" smtClean="0"/>
          </a:p>
          <a:p>
            <a:r>
              <a:rPr lang="zh-CN" altLang="en-US" sz="2800" b="1" smtClean="0"/>
              <a:t>安全组规则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pPr>
              <a:buNone/>
            </a:pPr>
            <a:r>
              <a:rPr lang="en-US" altLang="zh-CN" b="1" dirty="0" smtClean="0"/>
              <a:t>SNAT</a:t>
            </a:r>
          </a:p>
          <a:p>
            <a:pPr>
              <a:buNone/>
            </a:pPr>
            <a:r>
              <a:rPr lang="en-US" altLang="zh-CN" b="1" dirty="0" smtClean="0"/>
              <a:t>DNAT</a:t>
            </a:r>
          </a:p>
          <a:p>
            <a:pPr>
              <a:buNone/>
            </a:pPr>
            <a:r>
              <a:rPr lang="en-US" altLang="zh-CN" b="1" dirty="0" smtClean="0"/>
              <a:t>REDIRECT</a:t>
            </a:r>
          </a:p>
          <a:p>
            <a:pPr>
              <a:buNone/>
            </a:pPr>
            <a:r>
              <a:rPr lang="en-US" altLang="zh-CN" b="1" dirty="0" smtClean="0"/>
              <a:t>LOG</a:t>
            </a:r>
          </a:p>
          <a:p>
            <a:pPr>
              <a:buNone/>
            </a:pPr>
            <a:r>
              <a:rPr lang="en-US" altLang="zh-CN" b="1" dirty="0" smtClean="0"/>
              <a:t>……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852738"/>
            <a:ext cx="8229600" cy="749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zh-CN" sz="4800" dirty="0" smtClean="0">
                <a:ea typeface="幼圆" pitchFamily="49" charset="-122"/>
              </a:rPr>
              <a:t>Q&amp;A</a:t>
            </a:r>
            <a:endParaRPr lang="zh-CN" altLang="en-US" sz="4800" dirty="0"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852738"/>
            <a:ext cx="8229600" cy="749300"/>
          </a:xfrm>
        </p:spPr>
        <p:txBody>
          <a:bodyPr/>
          <a:lstStyle/>
          <a:p>
            <a:pPr algn="ctr">
              <a:buFontTx/>
              <a:buNone/>
            </a:pPr>
            <a:r>
              <a:rPr lang="zh-CN" altLang="en-US" sz="4800">
                <a:ea typeface="幼圆" pitchFamily="49" charset="-122"/>
              </a:rPr>
              <a:t>谢谢大家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3111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3112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191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各种网络设备回顾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3120" name="Group 12"/>
          <p:cNvGrpSpPr>
            <a:grpSpLocks/>
          </p:cNvGrpSpPr>
          <p:nvPr/>
        </p:nvGrpSpPr>
        <p:grpSpPr bwMode="auto">
          <a:xfrm>
            <a:off x="1691680" y="2348880"/>
            <a:ext cx="4700587" cy="581025"/>
            <a:chOff x="1152" y="1275"/>
            <a:chExt cx="2937" cy="366"/>
          </a:xfrm>
        </p:grpSpPr>
        <p:grpSp>
          <p:nvGrpSpPr>
            <p:cNvPr id="312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35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云计算环境的网络结构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3128" name="Group 20"/>
          <p:cNvGrpSpPr>
            <a:grpSpLocks/>
          </p:cNvGrpSpPr>
          <p:nvPr/>
        </p:nvGrpSpPr>
        <p:grpSpPr bwMode="auto">
          <a:xfrm>
            <a:off x="1691680" y="2996952"/>
            <a:ext cx="4749801" cy="603250"/>
            <a:chOff x="1152" y="1702"/>
            <a:chExt cx="2971" cy="380"/>
          </a:xfrm>
        </p:grpSpPr>
        <p:grpSp>
          <p:nvGrpSpPr>
            <p:cNvPr id="312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83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下的</a:t>
              </a:r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bridge</a:t>
              </a:r>
              <a:endParaRPr kumimoji="1"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35" name="Group 12"/>
          <p:cNvGrpSpPr>
            <a:grpSpLocks/>
          </p:cNvGrpSpPr>
          <p:nvPr/>
        </p:nvGrpSpPr>
        <p:grpSpPr bwMode="auto">
          <a:xfrm>
            <a:off x="1691680" y="3717032"/>
            <a:ext cx="5468815" cy="581025"/>
            <a:chOff x="1152" y="1275"/>
            <a:chExt cx="3417" cy="366"/>
          </a:xfrm>
        </p:grpSpPr>
        <p:grpSp>
          <p:nvGrpSpPr>
            <p:cNvPr id="36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40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97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vmware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的三种网络连接方式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1691680" y="4365104"/>
            <a:ext cx="5211831" cy="603250"/>
            <a:chOff x="1152" y="1702"/>
            <a:chExt cx="3260" cy="380"/>
          </a:xfrm>
        </p:grpSpPr>
        <p:grpSp>
          <p:nvGrpSpPr>
            <p:cNvPr id="44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48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5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281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云计算环境下常见网络故障</a:t>
              </a:r>
            </a:p>
          </p:txBody>
        </p:sp>
        <p:sp>
          <p:nvSpPr>
            <p:cNvPr id="47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191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各种网络设备回顾</a:t>
              </a:r>
              <a:endParaRPr kumimoji="1"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691680" y="2348880"/>
            <a:ext cx="4700587" cy="581025"/>
            <a:chOff x="1152" y="1275"/>
            <a:chExt cx="2937" cy="366"/>
          </a:xfrm>
        </p:grpSpPr>
        <p:grpSp>
          <p:nvGrpSpPr>
            <p:cNvPr id="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35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云计算环境的网络结构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691680" y="2996952"/>
            <a:ext cx="4749801" cy="603250"/>
            <a:chOff x="1152" y="1702"/>
            <a:chExt cx="2971" cy="380"/>
          </a:xfrm>
        </p:grpSpPr>
        <p:grpSp>
          <p:nvGrpSpPr>
            <p:cNvPr id="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83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下的</a:t>
              </a:r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bridge</a:t>
              </a:r>
              <a:endParaRPr kumimoji="1"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1680" y="3717032"/>
            <a:ext cx="5468815" cy="581025"/>
            <a:chOff x="1152" y="1275"/>
            <a:chExt cx="3417" cy="366"/>
          </a:xfrm>
        </p:grpSpPr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40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97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vmware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的三种网络连接方式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691680" y="4337918"/>
            <a:ext cx="5211831" cy="603250"/>
            <a:chOff x="1152" y="1702"/>
            <a:chExt cx="3260" cy="380"/>
          </a:xfrm>
        </p:grpSpPr>
        <p:grpSp>
          <p:nvGrpSpPr>
            <p:cNvPr id="13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48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5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281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云计算环境下常见网络故障</a:t>
              </a:r>
            </a:p>
          </p:txBody>
        </p:sp>
        <p:sp>
          <p:nvSpPr>
            <p:cNvPr id="47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域、冲突域和广播域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/>
          <a:lstStyle/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hub</a:t>
            </a:r>
            <a:r>
              <a:rPr lang="zh-CN" altLang="en-US" sz="3200" dirty="0" smtClean="0"/>
              <a:t>和中继器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/>
          <a:lstStyle/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交换机和网桥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/>
          <a:lstStyle/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191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各种网络设备回顾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691680" y="2348880"/>
            <a:ext cx="4700587" cy="581025"/>
            <a:chOff x="1152" y="1275"/>
            <a:chExt cx="2937" cy="366"/>
          </a:xfrm>
        </p:grpSpPr>
        <p:grpSp>
          <p:nvGrpSpPr>
            <p:cNvPr id="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35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云计算环境的网络结构</a:t>
              </a:r>
              <a:endParaRPr kumimoji="1"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691680" y="2996952"/>
            <a:ext cx="4749801" cy="603250"/>
            <a:chOff x="1152" y="1702"/>
            <a:chExt cx="2971" cy="380"/>
          </a:xfrm>
        </p:grpSpPr>
        <p:grpSp>
          <p:nvGrpSpPr>
            <p:cNvPr id="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83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下的</a:t>
              </a:r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bridge</a:t>
              </a:r>
              <a:endParaRPr kumimoji="1"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1680" y="3717032"/>
            <a:ext cx="5468815" cy="581025"/>
            <a:chOff x="1152" y="1275"/>
            <a:chExt cx="3417" cy="366"/>
          </a:xfrm>
        </p:grpSpPr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40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97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vmware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的三种网络连接方式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763688" y="4509120"/>
            <a:ext cx="5211831" cy="603250"/>
            <a:chOff x="1152" y="1702"/>
            <a:chExt cx="3260" cy="380"/>
          </a:xfrm>
        </p:grpSpPr>
        <p:grpSp>
          <p:nvGrpSpPr>
            <p:cNvPr id="13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48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5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281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云计算环境下常见网络故障</a:t>
              </a:r>
            </a:p>
          </p:txBody>
        </p:sp>
        <p:sp>
          <p:nvSpPr>
            <p:cNvPr id="47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云计算网络结构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sb-player" descr="http://www.mirantis.com/wp-content/uploads/2012/07/vlanmanager-2-hosts-2-tenant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860444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191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各种网络设备回顾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691680" y="2348880"/>
            <a:ext cx="4700587" cy="581025"/>
            <a:chOff x="1152" y="1275"/>
            <a:chExt cx="2937" cy="366"/>
          </a:xfrm>
        </p:grpSpPr>
        <p:grpSp>
          <p:nvGrpSpPr>
            <p:cNvPr id="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35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云计算环境的网络结构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691680" y="2996952"/>
            <a:ext cx="4749801" cy="603250"/>
            <a:chOff x="1152" y="1702"/>
            <a:chExt cx="2971" cy="380"/>
          </a:xfrm>
        </p:grpSpPr>
        <p:grpSp>
          <p:nvGrpSpPr>
            <p:cNvPr id="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83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kumimoji="1" lang="zh-CN" altLang="en-US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下的</a:t>
              </a:r>
              <a:r>
                <a:rPr kumimoji="1" lang="en-US" altLang="zh-CN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bridge</a:t>
              </a:r>
              <a:endParaRPr kumimoji="1"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1680" y="3717032"/>
            <a:ext cx="5468815" cy="581025"/>
            <a:chOff x="1152" y="1275"/>
            <a:chExt cx="3417" cy="366"/>
          </a:xfrm>
        </p:grpSpPr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40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97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vmware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的三种网络连接方式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763688" y="4509120"/>
            <a:ext cx="5211831" cy="603250"/>
            <a:chOff x="1152" y="1702"/>
            <a:chExt cx="3260" cy="380"/>
          </a:xfrm>
        </p:grpSpPr>
        <p:grpSp>
          <p:nvGrpSpPr>
            <p:cNvPr id="13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48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5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281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云计算环境下常见网络故障</a:t>
              </a:r>
            </a:p>
          </p:txBody>
        </p:sp>
        <p:sp>
          <p:nvSpPr>
            <p:cNvPr id="47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375</Words>
  <Application>Microsoft Office PowerPoint</Application>
  <PresentationFormat>全屏显示(4:3)</PresentationFormat>
  <Paragraphs>128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默认设计模板</vt:lpstr>
      <vt:lpstr>Linux下网桥简介</vt:lpstr>
      <vt:lpstr>幻灯片 2</vt:lpstr>
      <vt:lpstr>幻灯片 3</vt:lpstr>
      <vt:lpstr>域、冲突域和广播域</vt:lpstr>
      <vt:lpstr>hub和中继器</vt:lpstr>
      <vt:lpstr>交换机和网桥</vt:lpstr>
      <vt:lpstr>幻灯片 7</vt:lpstr>
      <vt:lpstr>云计算网络结构</vt:lpstr>
      <vt:lpstr>幻灯片 9</vt:lpstr>
      <vt:lpstr>Linux下bridge的依赖</vt:lpstr>
      <vt:lpstr>bridge的创建</vt:lpstr>
      <vt:lpstr>bridge的各种参数</vt:lpstr>
      <vt:lpstr>幻灯片 13</vt:lpstr>
      <vt:lpstr>vmware的三种网络连接方式</vt:lpstr>
      <vt:lpstr>幻灯片 15</vt:lpstr>
      <vt:lpstr>常见网络故障</vt:lpstr>
      <vt:lpstr>iptables</vt:lpstr>
      <vt:lpstr>幻灯片 18</vt:lpstr>
      <vt:lpstr>幻灯片 19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iSCSI协议介绍</dc:title>
  <dc:creator>User</dc:creator>
  <cp:lastModifiedBy>hzsunzixiang</cp:lastModifiedBy>
  <cp:revision>142</cp:revision>
  <dcterms:created xsi:type="dcterms:W3CDTF">2012-12-26T11:04:01Z</dcterms:created>
  <dcterms:modified xsi:type="dcterms:W3CDTF">2014-03-27T11:38:17Z</dcterms:modified>
</cp:coreProperties>
</file>