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66" r:id="rId4"/>
    <p:sldId id="330" r:id="rId5"/>
    <p:sldId id="367" r:id="rId6"/>
    <p:sldId id="368" r:id="rId7"/>
    <p:sldId id="356" r:id="rId8"/>
    <p:sldId id="354" r:id="rId9"/>
    <p:sldId id="331" r:id="rId10"/>
    <p:sldId id="369" r:id="rId11"/>
    <p:sldId id="370" r:id="rId12"/>
    <p:sldId id="372" r:id="rId13"/>
    <p:sldId id="333" r:id="rId14"/>
    <p:sldId id="383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24" r:id="rId26"/>
    <p:sldId id="353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D00"/>
    <a:srgbClr val="9CCFFF"/>
    <a:srgbClr val="FFFFCE"/>
    <a:srgbClr val="9C0031"/>
    <a:srgbClr val="FF3300"/>
    <a:srgbClr val="7BE9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90" autoAdjust="0"/>
  </p:normalViewPr>
  <p:slideViewPr>
    <p:cSldViewPr>
      <p:cViewPr>
        <p:scale>
          <a:sx n="70" d="100"/>
          <a:sy n="70" d="100"/>
        </p:scale>
        <p:origin x="-2178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549870-A6BC-43E4-9F04-8B0A48834D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A3D7E-640F-47A1-8E3A-AB8F1FAD02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07B3-C4C7-41B4-B1BA-376C0DB6AF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2E682-4966-427E-8D3C-1B4393802F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463B-40F7-42E7-B457-D4623DF4CD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1723D-1111-430D-8E10-3B54CDE01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0B1C-BEC2-41F7-A4BB-23A751A50F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3254-3BF7-439C-99AF-228508E0E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03D-2AEE-436C-9DAF-E641FB6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65AF-47B4-4B14-BE3A-1E1326FB7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A575-8F51-4F24-8FDC-B291948D25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C8BA-9EB8-487F-B3DD-B69D971102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BAC0318-FCBB-4E1D-B593-B40E2296B3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95424.htm" TargetMode="External"/><Relationship Id="rId2" Type="http://schemas.openxmlformats.org/officeDocument/2006/relationships/hyperlink" Target="http://baike.baidu.com/view/5430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4500570"/>
            <a:ext cx="6400800" cy="1752600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孙自翔 </a:t>
            </a:r>
            <a:r>
              <a:rPr lang="en-US" altLang="zh-CN" sz="2400" dirty="0" smtClean="0">
                <a:latin typeface="宋体" pitchFamily="2" charset="-122"/>
              </a:rPr>
              <a:t>2014.03</a:t>
            </a:r>
            <a:endParaRPr lang="en-US" altLang="zh-CN" sz="2400" dirty="0">
              <a:latin typeface="宋体" pitchFamily="2" charset="-122"/>
            </a:endParaRPr>
          </a:p>
        </p:txBody>
      </p:sp>
      <p:pic>
        <p:nvPicPr>
          <p:cNvPr id="5" name="图片 4" descr="netease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3286124"/>
            <a:ext cx="15144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trunk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access</a:t>
            </a:r>
            <a:r>
              <a:rPr lang="zh-CN" altLang="zh-CN" b="1" dirty="0" smtClean="0"/>
              <a:t>链路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 dirty="0" smtClean="0"/>
              <a:t>(trunk)</a:t>
            </a:r>
            <a:r>
              <a:rPr lang="zh-CN" altLang="zh-CN" sz="2400" dirty="0" smtClean="0"/>
              <a:t>中继链路可以承载多个</a:t>
            </a:r>
            <a:r>
              <a:rPr lang="en-US" altLang="zh-CN" sz="2400" dirty="0" smtClean="0"/>
              <a:t>VLAN</a:t>
            </a:r>
            <a:r>
              <a:rPr lang="zh-CN" altLang="zh-CN" sz="2400" dirty="0" smtClean="0"/>
              <a:t>。即可以让连接在不同交换机上的同一</a:t>
            </a:r>
            <a:r>
              <a:rPr lang="en-US" altLang="zh-CN" sz="2400" dirty="0" err="1" smtClean="0"/>
              <a:t>vlan</a:t>
            </a:r>
            <a:r>
              <a:rPr lang="zh-CN" altLang="zh-CN" sz="2400" dirty="0" smtClean="0"/>
              <a:t>互通。</a:t>
            </a:r>
            <a:endParaRPr lang="en-US" altLang="zh-CN" sz="2400" dirty="0" smtClean="0"/>
          </a:p>
          <a:p>
            <a:pPr lvl="0"/>
            <a:endParaRPr lang="zh-CN" altLang="zh-CN" sz="2400" dirty="0" smtClean="0"/>
          </a:p>
          <a:p>
            <a:pPr lvl="0"/>
            <a:endParaRPr lang="zh-CN" altLang="zh-CN" sz="2400" dirty="0" smtClean="0"/>
          </a:p>
          <a:p>
            <a:pPr lvl="0"/>
            <a:r>
              <a:rPr lang="zh-CN" altLang="zh-CN" sz="2400" dirty="0" smtClean="0"/>
              <a:t>接入链路是隶属于同一交换机的</a:t>
            </a:r>
            <a:r>
              <a:rPr lang="en-US" altLang="zh-CN" sz="2400" dirty="0" smtClean="0"/>
              <a:t>VLAN</a:t>
            </a:r>
            <a:r>
              <a:rPr lang="zh-CN" altLang="zh-CN" sz="2400" dirty="0" smtClean="0"/>
              <a:t>成员。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trunk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access</a:t>
            </a:r>
            <a:r>
              <a:rPr lang="zh-CN" altLang="zh-CN" b="1" dirty="0" smtClean="0"/>
              <a:t>链路</a:t>
            </a:r>
            <a:endParaRPr lang="zh-CN" altLang="en-US" dirty="0"/>
          </a:p>
        </p:txBody>
      </p:sp>
      <p:pic>
        <p:nvPicPr>
          <p:cNvPr id="4" name="图片 3" descr="vlans-tagging-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27280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802.1q</a:t>
            </a:r>
            <a:r>
              <a:rPr lang="zh-CN" altLang="zh-CN" dirty="0" smtClean="0"/>
              <a:t>协议封包格式</a:t>
            </a:r>
            <a:endParaRPr lang="zh-CN" altLang="en-US" dirty="0"/>
          </a:p>
        </p:txBody>
      </p:sp>
      <p:pic>
        <p:nvPicPr>
          <p:cNvPr id="1054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36904" cy="368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Vlan</a:t>
            </a:r>
            <a:r>
              <a:rPr lang="zh-CN" altLang="en-US" dirty="0" smtClean="0"/>
              <a:t>标签格式</a:t>
            </a:r>
            <a:endParaRPr lang="zh-CN" altLang="en-US" dirty="0"/>
          </a:p>
        </p:txBody>
      </p:sp>
      <p:pic>
        <p:nvPicPr>
          <p:cNvPr id="1054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6402355" cy="189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标签协议识别符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lvl="0"/>
            <a:r>
              <a:rPr lang="zh-CN" altLang="zh-CN" b="1" dirty="0" smtClean="0"/>
              <a:t>标签协议识别符</a:t>
            </a:r>
            <a:r>
              <a:rPr lang="en-US" altLang="zh-CN" dirty="0" smtClean="0"/>
              <a:t>(Tag </a:t>
            </a:r>
            <a:r>
              <a:rPr lang="en-US" altLang="zh-CN" dirty="0" err="1" smtClean="0"/>
              <a:t>Protocal</a:t>
            </a:r>
            <a:r>
              <a:rPr lang="en-US" altLang="zh-CN" dirty="0" smtClean="0"/>
              <a:t> Identifier, TPID</a:t>
            </a:r>
            <a:r>
              <a:rPr lang="en-US" altLang="zh-CN" dirty="0" smtClean="0"/>
              <a:t>)</a:t>
            </a:r>
          </a:p>
          <a:p>
            <a:pPr lvl="0">
              <a:buNone/>
            </a:pP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</a:t>
            </a:r>
            <a:r>
              <a:rPr lang="zh-CN" altLang="zh-CN" dirty="0" smtClean="0"/>
              <a:t>一</a:t>
            </a:r>
            <a:r>
              <a:rPr lang="zh-CN" altLang="zh-CN" dirty="0" smtClean="0"/>
              <a:t>组</a:t>
            </a:r>
            <a:r>
              <a:rPr lang="en-US" altLang="zh-CN" dirty="0" smtClean="0"/>
              <a:t>16 bits</a:t>
            </a:r>
            <a:r>
              <a:rPr lang="zh-CN" altLang="zh-CN" dirty="0" smtClean="0"/>
              <a:t>的域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其</a:t>
            </a:r>
            <a:r>
              <a:rPr lang="zh-CN" altLang="zh-CN" dirty="0" smtClean="0"/>
              <a:t>数值被</a:t>
            </a:r>
            <a:r>
              <a:rPr lang="zh-CN" altLang="zh-CN" dirty="0" smtClean="0"/>
              <a:t>设定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0x8100,</a:t>
            </a:r>
            <a:r>
              <a:rPr lang="zh-CN" altLang="zh-CN" dirty="0" smtClean="0"/>
              <a:t>用来</a:t>
            </a:r>
            <a:r>
              <a:rPr lang="zh-CN" altLang="zh-CN" dirty="0" smtClean="0"/>
              <a:t>辨别某个</a:t>
            </a:r>
            <a:r>
              <a:rPr lang="en-US" altLang="zh-CN" dirty="0" smtClean="0"/>
              <a:t>IEEE 802.1Q</a:t>
            </a:r>
            <a:r>
              <a:rPr lang="zh-CN" altLang="zh-CN" dirty="0" smtClean="0"/>
              <a:t>的</a:t>
            </a:r>
            <a:r>
              <a:rPr lang="zh-CN" altLang="zh-CN" dirty="0" smtClean="0"/>
              <a:t>帧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159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CN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标签协议识别符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(Tag Protocal Identifier, TPID): 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一组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16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位元的域其数值被设定在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0x8100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以用来辨别某个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IEEE 802.1Q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的帧为已被标签的，而这个域所被标定位置与乙太形式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长度在未标签帧的域相同，这是为了用来区别未标签的帧。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21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以太网相关知识复习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700213" y="229075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709738" y="2911463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简单实验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2275" y="3587738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38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9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104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41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2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01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的创建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3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实验场景</a:t>
            </a:r>
            <a:endParaRPr lang="zh-CN" altLang="en-US" dirty="0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025" name="Object 1"/>
          <p:cNvGraphicFramePr>
            <a:graphicFrameLocks noChangeAspect="1"/>
          </p:cNvGraphicFramePr>
          <p:nvPr/>
        </p:nvGraphicFramePr>
        <p:xfrm>
          <a:off x="1043608" y="1314847"/>
          <a:ext cx="6925935" cy="5543153"/>
        </p:xfrm>
        <a:graphic>
          <a:graphicData uri="http://schemas.openxmlformats.org/presentationml/2006/ole">
            <p:oleObj spid="_x0000_s129025" name="Visio" r:id="rId3" imgW="7240838" imgH="57947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实验场景（简化）</a:t>
            </a:r>
            <a:endParaRPr lang="zh-CN" altLang="en-US" dirty="0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539552" y="1340768"/>
          <a:ext cx="7927662" cy="4968552"/>
        </p:xfrm>
        <a:graphic>
          <a:graphicData uri="http://schemas.openxmlformats.org/presentationml/2006/ole">
            <p:oleObj spid="_x0000_s148483" name="Visio" r:id="rId3" imgW="7240838" imgH="454083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实验场景</a:t>
            </a:r>
            <a:r>
              <a:rPr lang="zh-CN" altLang="zh-CN" dirty="0" smtClean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dirty="0" smtClean="0"/>
              <a:t>每个节点上有两个虚拟机，分别为</a:t>
            </a:r>
            <a:r>
              <a:rPr lang="en-US" altLang="zh-CN" sz="2400" dirty="0" smtClean="0"/>
              <a:t>vlan11-1,vlan11-2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vlan13-1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vlan13-2 </a:t>
            </a:r>
          </a:p>
          <a:p>
            <a:pPr lvl="0"/>
            <a:endParaRPr lang="zh-CN" altLang="zh-CN" sz="2400" dirty="0" smtClean="0"/>
          </a:p>
          <a:p>
            <a:pPr lvl="0"/>
            <a:r>
              <a:rPr lang="zh-CN" altLang="zh-CN" sz="2400" dirty="0" smtClean="0"/>
              <a:t>每个虚拟机接的是网桥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交换机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access</a:t>
            </a:r>
            <a:r>
              <a:rPr lang="zh-CN" altLang="zh-CN" sz="2400" dirty="0" smtClean="0"/>
              <a:t>口，同一个网桥下的虚拟机之间通信时没有</a:t>
            </a:r>
            <a:r>
              <a:rPr lang="en-US" altLang="zh-CN" sz="2400" dirty="0" smtClean="0"/>
              <a:t>tag</a:t>
            </a:r>
            <a:r>
              <a:rPr lang="zh-CN" altLang="zh-CN" sz="2400" dirty="0" smtClean="0"/>
              <a:t>的。</a:t>
            </a:r>
            <a:endParaRPr lang="en-US" altLang="zh-CN" sz="2400" dirty="0" smtClean="0"/>
          </a:p>
          <a:p>
            <a:pPr lvl="0"/>
            <a:endParaRPr lang="zh-CN" altLang="zh-CN" sz="2400" dirty="0" smtClean="0"/>
          </a:p>
          <a:p>
            <a:pPr lvl="0"/>
            <a:r>
              <a:rPr lang="en-US" altLang="zh-CN" sz="2400" dirty="0" smtClean="0"/>
              <a:t>Linux</a:t>
            </a:r>
            <a:r>
              <a:rPr lang="zh-CN" altLang="zh-CN" sz="2400" dirty="0" smtClean="0"/>
              <a:t>下的</a:t>
            </a:r>
            <a:r>
              <a:rPr lang="en-US" altLang="zh-CN" sz="2400" dirty="0" err="1" smtClean="0"/>
              <a:t>vlan</a:t>
            </a:r>
            <a:r>
              <a:rPr lang="zh-CN" altLang="zh-CN" sz="2400" dirty="0" smtClean="0"/>
              <a:t>设备</a:t>
            </a:r>
            <a:r>
              <a:rPr lang="en-US" altLang="zh-CN" sz="2400" dirty="0" smtClean="0"/>
              <a:t>eth1.201</a:t>
            </a:r>
            <a:r>
              <a:rPr lang="zh-CN" altLang="zh-CN" sz="2400" dirty="0" smtClean="0"/>
              <a:t>相当于网桥的</a:t>
            </a:r>
            <a:r>
              <a:rPr lang="en-US" altLang="zh-CN" sz="2400" dirty="0" smtClean="0"/>
              <a:t>trunk</a:t>
            </a:r>
            <a:r>
              <a:rPr lang="zh-CN" altLang="zh-CN" sz="2400" dirty="0" smtClean="0"/>
              <a:t>口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经过</a:t>
            </a:r>
            <a:r>
              <a:rPr lang="en-US" altLang="zh-CN" sz="2400" dirty="0" smtClean="0"/>
              <a:t>trunk</a:t>
            </a:r>
            <a:r>
              <a:rPr lang="zh-CN" altLang="zh-CN" sz="2400" dirty="0" smtClean="0"/>
              <a:t>口的物理接口是有</a:t>
            </a:r>
            <a:r>
              <a:rPr lang="en-US" altLang="zh-CN" sz="2400" dirty="0" smtClean="0"/>
              <a:t>tag</a:t>
            </a:r>
            <a:r>
              <a:rPr lang="zh-CN" altLang="zh-CN" sz="2400" dirty="0" smtClean="0"/>
              <a:t>的。</a:t>
            </a:r>
          </a:p>
          <a:p>
            <a:pPr lvl="0">
              <a:buNone/>
            </a:pP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tcpdump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nn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vvv</a:t>
            </a:r>
            <a:r>
              <a:rPr lang="en-US" altLang="zh-CN" sz="2400" dirty="0" smtClean="0"/>
              <a:t> -e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br100 -c 1  </a:t>
            </a:r>
            <a:r>
              <a:rPr lang="en-US" altLang="zh-CN" sz="2400" dirty="0" err="1" smtClean="0"/>
              <a:t>icmp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tcpdump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nn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vvv</a:t>
            </a:r>
            <a:r>
              <a:rPr lang="en-US" altLang="zh-CN" sz="2400" dirty="0" smtClean="0"/>
              <a:t> -e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eth1.201 -c 1  </a:t>
            </a:r>
            <a:r>
              <a:rPr lang="en-US" altLang="zh-CN" sz="2400" dirty="0" err="1" smtClean="0"/>
              <a:t>icmp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tcpdump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nn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vvv</a:t>
            </a:r>
            <a:r>
              <a:rPr lang="en-US" altLang="zh-CN" sz="2400" dirty="0" smtClean="0"/>
              <a:t> -e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eth1 -c 1  </a:t>
            </a:r>
            <a:r>
              <a:rPr lang="en-US" altLang="zh-CN" sz="2400" dirty="0" err="1" smtClean="0"/>
              <a:t>icmp</a:t>
            </a:r>
            <a:endParaRPr lang="zh-CN" altLang="zh-CN" sz="2400" dirty="0" smtClean="0"/>
          </a:p>
          <a:p>
            <a:pPr lvl="0">
              <a:buNone/>
            </a:pP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3111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3112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21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以太网相关知识复习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120" name="Group 12"/>
          <p:cNvGrpSpPr>
            <a:grpSpLocks/>
          </p:cNvGrpSpPr>
          <p:nvPr/>
        </p:nvGrpSpPr>
        <p:grpSpPr bwMode="auto">
          <a:xfrm>
            <a:off x="1700213" y="2290750"/>
            <a:ext cx="4700587" cy="581025"/>
            <a:chOff x="1152" y="1275"/>
            <a:chExt cx="2937" cy="366"/>
          </a:xfrm>
        </p:grpSpPr>
        <p:grpSp>
          <p:nvGrpSpPr>
            <p:cNvPr id="312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128" name="Group 20"/>
          <p:cNvGrpSpPr>
            <a:grpSpLocks/>
          </p:cNvGrpSpPr>
          <p:nvPr/>
        </p:nvGrpSpPr>
        <p:grpSpPr bwMode="auto">
          <a:xfrm>
            <a:off x="1709738" y="2911463"/>
            <a:ext cx="4749801" cy="603250"/>
            <a:chOff x="1152" y="1702"/>
            <a:chExt cx="2971" cy="380"/>
          </a:xfrm>
        </p:grpSpPr>
        <p:grpSp>
          <p:nvGrpSpPr>
            <p:cNvPr id="312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简单实验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36" name="Group 12"/>
          <p:cNvGrpSpPr>
            <a:grpSpLocks/>
          </p:cNvGrpSpPr>
          <p:nvPr/>
        </p:nvGrpSpPr>
        <p:grpSpPr bwMode="auto">
          <a:xfrm>
            <a:off x="1692275" y="3587738"/>
            <a:ext cx="4700588" cy="581025"/>
            <a:chOff x="1152" y="1275"/>
            <a:chExt cx="2937" cy="366"/>
          </a:xfrm>
        </p:grpSpPr>
        <p:grpSp>
          <p:nvGrpSpPr>
            <p:cNvPr id="313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38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9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104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41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2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01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的创建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3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21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以太网相关知识复习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700213" y="229075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709738" y="2911463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简单实验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2275" y="3587738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38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9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104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41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2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01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kumimoji="1" lang="en-US" altLang="zh-CN" sz="2800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的创建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3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vlan</a:t>
            </a:r>
            <a:r>
              <a:rPr lang="zh-CN" altLang="en-US" dirty="0" smtClean="0"/>
              <a:t>标签格式</a:t>
            </a:r>
            <a:endParaRPr lang="zh-CN" altLang="zh-CN" dirty="0" smtClean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21088"/>
            <a:ext cx="7710331" cy="197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600201"/>
            <a:ext cx="8229600" cy="26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nbs@10-120-120-11:~$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sudo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tcpdump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-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nn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-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vvv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-e -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eth1 -c 1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icmp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-w -|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hexdump</a:t>
            </a:r>
            <a:endParaRPr lang="zh-CN" altLang="zh-CN" sz="24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VLAN</a:t>
            </a:r>
            <a:r>
              <a:rPr lang="zh-CN" altLang="zh-CN" dirty="0" smtClean="0"/>
              <a:t>标签的</a:t>
            </a:r>
            <a:r>
              <a:rPr lang="en-US" altLang="zh-CN" dirty="0" smtClean="0"/>
              <a:t>tagged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detagged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tcpdump</a:t>
            </a:r>
            <a:r>
              <a:rPr lang="en-US" altLang="zh-CN" b="1" dirty="0" smtClean="0"/>
              <a:t> -</a:t>
            </a:r>
            <a:r>
              <a:rPr lang="en-US" altLang="zh-CN" b="1" dirty="0" err="1" smtClean="0"/>
              <a:t>nn</a:t>
            </a:r>
            <a:r>
              <a:rPr lang="en-US" altLang="zh-CN" b="1" dirty="0" smtClean="0"/>
              <a:t> -</a:t>
            </a:r>
            <a:r>
              <a:rPr lang="en-US" altLang="zh-CN" b="1" dirty="0" err="1" smtClean="0"/>
              <a:t>vvv</a:t>
            </a:r>
            <a:r>
              <a:rPr lang="en-US" altLang="zh-CN" b="1" dirty="0" smtClean="0"/>
              <a:t> -e -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br100 -c 1  </a:t>
            </a:r>
            <a:r>
              <a:rPr lang="en-US" altLang="zh-CN" b="1" dirty="0" err="1" smtClean="0"/>
              <a:t>icmp</a:t>
            </a:r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tcpdump</a:t>
            </a:r>
            <a:r>
              <a:rPr lang="en-US" altLang="zh-CN" b="1" dirty="0" smtClean="0"/>
              <a:t> -</a:t>
            </a:r>
            <a:r>
              <a:rPr lang="en-US" altLang="zh-CN" b="1" dirty="0" err="1" smtClean="0"/>
              <a:t>nn</a:t>
            </a:r>
            <a:r>
              <a:rPr lang="en-US" altLang="zh-CN" b="1" dirty="0" smtClean="0"/>
              <a:t> -</a:t>
            </a:r>
            <a:r>
              <a:rPr lang="en-US" altLang="zh-CN" b="1" dirty="0" err="1" smtClean="0"/>
              <a:t>vvv</a:t>
            </a:r>
            <a:r>
              <a:rPr lang="en-US" altLang="zh-CN" b="1" dirty="0" smtClean="0"/>
              <a:t> -e -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eth1.201 -c 1  </a:t>
            </a:r>
            <a:r>
              <a:rPr lang="en-US" altLang="zh-CN" b="1" dirty="0" err="1" smtClean="0"/>
              <a:t>icmp</a:t>
            </a:r>
            <a:endParaRPr lang="zh-CN" altLang="zh-CN" dirty="0" smtClean="0"/>
          </a:p>
          <a:p>
            <a:r>
              <a:rPr lang="en-US" altLang="zh-CN" b="1" dirty="0" err="1" smtClean="0"/>
              <a:t>sudo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tcpdump</a:t>
            </a:r>
            <a:r>
              <a:rPr lang="en-US" altLang="zh-CN" b="1" dirty="0" smtClean="0"/>
              <a:t> -</a:t>
            </a:r>
            <a:r>
              <a:rPr lang="en-US" altLang="zh-CN" b="1" dirty="0" err="1" smtClean="0"/>
              <a:t>nn</a:t>
            </a:r>
            <a:r>
              <a:rPr lang="en-US" altLang="zh-CN" b="1" dirty="0" smtClean="0"/>
              <a:t> -</a:t>
            </a:r>
            <a:r>
              <a:rPr lang="en-US" altLang="zh-CN" b="1" dirty="0" err="1" smtClean="0"/>
              <a:t>vvv</a:t>
            </a:r>
            <a:r>
              <a:rPr lang="en-US" altLang="zh-CN" b="1" dirty="0" smtClean="0"/>
              <a:t> -e -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eth1 -c 1  </a:t>
            </a:r>
            <a:r>
              <a:rPr lang="en-US" altLang="zh-CN" b="1" dirty="0" err="1" smtClean="0"/>
              <a:t>icmp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err="1" smtClean="0"/>
              <a:t>vlan</a:t>
            </a:r>
            <a:r>
              <a:rPr lang="zh-CN" altLang="en-US" dirty="0" smtClean="0"/>
              <a:t>设备创建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实验环境说明</a:t>
            </a:r>
            <a:endParaRPr lang="en-US" altLang="zh-CN" b="1" dirty="0" smtClean="0"/>
          </a:p>
          <a:p>
            <a:r>
              <a:rPr lang="zh-CN" altLang="en-US" b="1" dirty="0" smtClean="0"/>
              <a:t>需要的模块和包</a:t>
            </a:r>
            <a:endParaRPr lang="en-US" altLang="zh-CN" b="1" dirty="0" smtClean="0"/>
          </a:p>
          <a:p>
            <a:r>
              <a:rPr lang="en-US" altLang="zh-CN" b="1" dirty="0" err="1" smtClean="0"/>
              <a:t>vconfig</a:t>
            </a:r>
            <a:endParaRPr lang="en-US" altLang="zh-CN" b="1" dirty="0" smtClean="0"/>
          </a:p>
          <a:p>
            <a:r>
              <a:rPr lang="en-US" altLang="zh-CN" b="1" dirty="0" err="1" smtClean="0"/>
              <a:t>i</a:t>
            </a:r>
            <a:r>
              <a:rPr lang="en-US" altLang="zh-CN" b="1" dirty="0" err="1" smtClean="0"/>
              <a:t>p</a:t>
            </a:r>
            <a:endParaRPr lang="en-US" altLang="zh-CN" b="1" dirty="0" smtClean="0"/>
          </a:p>
          <a:p>
            <a:r>
              <a:rPr lang="zh-CN" altLang="en-US" b="1" dirty="0" smtClean="0"/>
              <a:t>持久化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后续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下的网桥设备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4800" dirty="0" smtClean="0">
                <a:ea typeface="幼圆" pitchFamily="49" charset="-122"/>
              </a:rPr>
              <a:t>Q&amp;A</a:t>
            </a:r>
            <a:endParaRPr lang="zh-CN" altLang="en-US" sz="4800" dirty="0"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800">
                <a:ea typeface="幼圆" pitchFamily="49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21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以太网相关知识复习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700213" y="229075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709738" y="2911463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简单实验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2275" y="3587738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38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9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104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41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2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01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的创建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3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共享以太网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dirty="0" smtClean="0"/>
              <a:t>CSMA/CD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Carrier Sense Multiple Access/Collision Detect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带冲突检测的载波侦听多路访问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hlinkClick r:id="rId2"/>
              </a:rPr>
              <a:t>http://baike.baidu.com/view/54303.htm</a:t>
            </a:r>
            <a:endParaRPr lang="en-US" altLang="zh-CN" sz="2400" dirty="0" smtClean="0"/>
          </a:p>
          <a:p>
            <a:r>
              <a:rPr lang="zh-CN" altLang="en-US" dirty="0" smtClean="0"/>
              <a:t>交换式以太网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400" dirty="0" smtClean="0"/>
              <a:t>隔离冲突域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hlinkClick r:id="rId3"/>
              </a:rPr>
              <a:t>http://baike.baidu.com/view/195424.htm</a:t>
            </a:r>
            <a:endParaRPr lang="en-US" altLang="zh-CN" sz="2400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21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以太网相关知识复习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700213" y="229075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709738" y="2911463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简单实验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2275" y="3587738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38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9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104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41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2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01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的创建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3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4" name="内容占位符 3" descr="vlans-concept-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12879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lvl="0"/>
            <a:r>
              <a:rPr lang="zh-CN" altLang="zh-CN" sz="2400" dirty="0" smtClean="0"/>
              <a:t>有效控制网络广播域</a:t>
            </a:r>
          </a:p>
          <a:p>
            <a:r>
              <a:rPr lang="zh-CN" altLang="zh-CN" sz="2400" dirty="0" smtClean="0"/>
              <a:t>每个广播域都是一个独立的网络，所以</a:t>
            </a:r>
            <a:r>
              <a:rPr lang="en-US" altLang="zh-CN" sz="2400" dirty="0" smtClean="0"/>
              <a:t>VLAN</a:t>
            </a:r>
            <a:r>
              <a:rPr lang="zh-CN" altLang="zh-CN" sz="2400" dirty="0" smtClean="0"/>
              <a:t>可以减少网络部署成本。使用</a:t>
            </a:r>
            <a:r>
              <a:rPr lang="en-US" altLang="zh-CN" sz="2400" dirty="0" smtClean="0"/>
              <a:t>VLAN </a:t>
            </a:r>
            <a:r>
              <a:rPr lang="zh-CN" altLang="zh-CN" sz="2400" dirty="0" smtClean="0"/>
              <a:t>可以在不增加交换机的同时，把现存的网络分割成若干个独立的网络，而且网络之间互相不能访问。</a:t>
            </a:r>
          </a:p>
          <a:p>
            <a:pPr lvl="0"/>
            <a:r>
              <a:rPr lang="zh-CN" altLang="zh-CN" sz="2400" dirty="0" smtClean="0"/>
              <a:t>有效的网络监控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流量管理</a:t>
            </a:r>
          </a:p>
          <a:p>
            <a:pPr lvl="0"/>
            <a:r>
              <a:rPr lang="zh-CN" altLang="zh-CN" sz="2400" dirty="0" smtClean="0"/>
              <a:t>提高网络的安全性，如限制网络中的计算机相互访问权限。</a:t>
            </a:r>
          </a:p>
          <a:p>
            <a:pPr lvl="0"/>
            <a:r>
              <a:rPr lang="zh-CN" altLang="zh-CN" sz="2400" dirty="0" smtClean="0"/>
              <a:t>实现不同地域部门内的局域网通信</a:t>
            </a:r>
          </a:p>
          <a:p>
            <a:pPr lvl="2"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VLAN</a:t>
            </a:r>
            <a:r>
              <a:rPr lang="zh-CN" altLang="zh-CN" b="1" dirty="0" smtClean="0"/>
              <a:t>实现方式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257800"/>
          </a:xfrm>
        </p:spPr>
        <p:txBody>
          <a:bodyPr/>
          <a:lstStyle/>
          <a:p>
            <a:pPr>
              <a:buNone/>
            </a:pPr>
            <a:r>
              <a:rPr lang="zh-CN" altLang="zh-CN" sz="2400" dirty="0" smtClean="0"/>
              <a:t>基于交换式的以太网要实现虚</a:t>
            </a:r>
            <a:r>
              <a:rPr lang="en-US" altLang="zh-CN" sz="2400" dirty="0" smtClean="0"/>
              <a:t>VLAN</a:t>
            </a:r>
            <a:r>
              <a:rPr lang="zh-CN" altLang="zh-CN" sz="2400" dirty="0" smtClean="0"/>
              <a:t>主要有三种途径</a:t>
            </a:r>
          </a:p>
          <a:p>
            <a:pPr lvl="0"/>
            <a:r>
              <a:rPr lang="zh-CN" altLang="zh-CN" dirty="0" smtClean="0"/>
              <a:t>基于端口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zh-CN" altLang="zh-CN" dirty="0" smtClean="0"/>
              <a:t>基于</a:t>
            </a:r>
            <a:r>
              <a:rPr lang="en-US" altLang="zh-CN" dirty="0" smtClean="0"/>
              <a:t>MAC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(</a:t>
            </a:r>
            <a:r>
              <a:rPr lang="zh-CN" altLang="zh-CN" dirty="0" smtClean="0"/>
              <a:t>网卡的硬件地址</a:t>
            </a:r>
            <a:r>
              <a:rPr lang="en-US" altLang="zh-CN" dirty="0" smtClean="0"/>
              <a:t>)</a:t>
            </a:r>
          </a:p>
          <a:p>
            <a:pPr lvl="0"/>
            <a:endParaRPr lang="zh-CN" altLang="zh-CN" dirty="0" smtClean="0"/>
          </a:p>
          <a:p>
            <a:pPr lvl="0"/>
            <a:r>
              <a:rPr lang="zh-CN" altLang="zh-CN" dirty="0" smtClean="0"/>
              <a:t>基于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802.1Q tag-based </a:t>
            </a:r>
            <a:r>
              <a:rPr lang="zh-CN" altLang="zh-CN" b="1" dirty="0" smtClean="0">
                <a:solidFill>
                  <a:srgbClr val="FF0000"/>
                </a:solidFill>
              </a:rPr>
              <a:t>（本文重点介绍）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vlan</a:t>
            </a:r>
            <a:r>
              <a:rPr lang="zh-CN" altLang="en-US" dirty="0" smtClean="0"/>
              <a:t>需要的软硬设施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以太网帧格式符合</a:t>
            </a:r>
            <a:r>
              <a:rPr lang="en-US" altLang="zh-CN" dirty="0" smtClean="0"/>
              <a:t>802.1Q</a:t>
            </a:r>
            <a:r>
              <a:rPr lang="zh-CN" altLang="zh-CN" dirty="0" smtClean="0"/>
              <a:t>协议定义的格式</a:t>
            </a:r>
            <a:r>
              <a:rPr lang="en-US" altLang="zh-CN" dirty="0" smtClean="0"/>
              <a:t>.</a:t>
            </a:r>
          </a:p>
          <a:p>
            <a:pPr lvl="0"/>
            <a:endParaRPr lang="zh-CN" altLang="zh-CN" dirty="0" smtClean="0"/>
          </a:p>
          <a:p>
            <a:pPr lvl="0"/>
            <a:r>
              <a:rPr lang="zh-CN" altLang="zh-CN" dirty="0" smtClean="0"/>
              <a:t>支持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的二层交换机</a:t>
            </a:r>
            <a:r>
              <a:rPr lang="en-US" altLang="zh-CN" dirty="0" smtClean="0"/>
              <a:t>.</a:t>
            </a:r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/>
              <a:t>NIC (Network Interface Card)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609</Words>
  <Application>Microsoft Office PowerPoint</Application>
  <PresentationFormat>全屏显示(4:3)</PresentationFormat>
  <Paragraphs>122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默认设计模板</vt:lpstr>
      <vt:lpstr>Visio</vt:lpstr>
      <vt:lpstr>Linux下vlan实践</vt:lpstr>
      <vt:lpstr>幻灯片 2</vt:lpstr>
      <vt:lpstr>幻灯片 3</vt:lpstr>
      <vt:lpstr>以太网</vt:lpstr>
      <vt:lpstr>幻灯片 5</vt:lpstr>
      <vt:lpstr>VLAN概述</vt:lpstr>
      <vt:lpstr>VLAN特性</vt:lpstr>
      <vt:lpstr>VLAN实现方式</vt:lpstr>
      <vt:lpstr>vlan需要的软硬设施</vt:lpstr>
      <vt:lpstr>trunk和access链路</vt:lpstr>
      <vt:lpstr>trunk和access链路</vt:lpstr>
      <vt:lpstr>802.1q协议封包格式</vt:lpstr>
      <vt:lpstr>Vlan标签格式</vt:lpstr>
      <vt:lpstr>标签协议识别符</vt:lpstr>
      <vt:lpstr>幻灯片 15</vt:lpstr>
      <vt:lpstr>实验场景</vt:lpstr>
      <vt:lpstr>实验场景（简化）</vt:lpstr>
      <vt:lpstr>实验场景说明</vt:lpstr>
      <vt:lpstr>演示</vt:lpstr>
      <vt:lpstr>幻灯片 20</vt:lpstr>
      <vt:lpstr>vlan标签格式</vt:lpstr>
      <vt:lpstr>VLAN标签的tagged和detagged</vt:lpstr>
      <vt:lpstr>vlan设备创建</vt:lpstr>
      <vt:lpstr>后续</vt:lpstr>
      <vt:lpstr>幻灯片 25</vt:lpstr>
      <vt:lpstr>幻灯片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iSCSI协议介绍</dc:title>
  <dc:creator>User</dc:creator>
  <cp:lastModifiedBy>hzsunzixiang</cp:lastModifiedBy>
  <cp:revision>131</cp:revision>
  <dcterms:created xsi:type="dcterms:W3CDTF">2012-12-26T11:04:01Z</dcterms:created>
  <dcterms:modified xsi:type="dcterms:W3CDTF">2014-03-12T07:17:52Z</dcterms:modified>
</cp:coreProperties>
</file>