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3" r:id="rId3"/>
    <p:sldMasterId id="2147483746" r:id="rId4"/>
    <p:sldMasterId id="2147483787" r:id="rId5"/>
    <p:sldMasterId id="2147483830" r:id="rId6"/>
  </p:sldMasterIdLst>
  <p:notesMasterIdLst>
    <p:notesMasterId r:id="rId73"/>
  </p:notesMasterIdLst>
  <p:handoutMasterIdLst>
    <p:handoutMasterId r:id="rId74"/>
  </p:handoutMasterIdLst>
  <p:sldIdLst>
    <p:sldId id="259" r:id="rId7"/>
    <p:sldId id="351" r:id="rId8"/>
    <p:sldId id="357" r:id="rId9"/>
    <p:sldId id="358" r:id="rId10"/>
    <p:sldId id="359" r:id="rId11"/>
    <p:sldId id="360" r:id="rId12"/>
    <p:sldId id="361" r:id="rId13"/>
    <p:sldId id="362" r:id="rId14"/>
    <p:sldId id="385" r:id="rId15"/>
    <p:sldId id="386" r:id="rId16"/>
    <p:sldId id="309" r:id="rId17"/>
    <p:sldId id="310" r:id="rId18"/>
    <p:sldId id="418" r:id="rId19"/>
    <p:sldId id="419" r:id="rId20"/>
    <p:sldId id="420" r:id="rId21"/>
    <p:sldId id="347" r:id="rId22"/>
    <p:sldId id="283" r:id="rId23"/>
    <p:sldId id="421" r:id="rId24"/>
    <p:sldId id="387" r:id="rId25"/>
    <p:sldId id="405" r:id="rId26"/>
    <p:sldId id="406"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12" r:id="rId43"/>
    <p:sldId id="367" r:id="rId44"/>
    <p:sldId id="319" r:id="rId45"/>
    <p:sldId id="286" r:id="rId46"/>
    <p:sldId id="374" r:id="rId47"/>
    <p:sldId id="408" r:id="rId48"/>
    <p:sldId id="407" r:id="rId49"/>
    <p:sldId id="410" r:id="rId50"/>
    <p:sldId id="411" r:id="rId51"/>
    <p:sldId id="413" r:id="rId52"/>
    <p:sldId id="414" r:id="rId53"/>
    <p:sldId id="415" r:id="rId54"/>
    <p:sldId id="422" r:id="rId55"/>
    <p:sldId id="424" r:id="rId56"/>
    <p:sldId id="294" r:id="rId57"/>
    <p:sldId id="295" r:id="rId58"/>
    <p:sldId id="296" r:id="rId59"/>
    <p:sldId id="297" r:id="rId60"/>
    <p:sldId id="298" r:id="rId61"/>
    <p:sldId id="299" r:id="rId62"/>
    <p:sldId id="300" r:id="rId63"/>
    <p:sldId id="301" r:id="rId64"/>
    <p:sldId id="302" r:id="rId65"/>
    <p:sldId id="304" r:id="rId66"/>
    <p:sldId id="303" r:id="rId67"/>
    <p:sldId id="305" r:id="rId68"/>
    <p:sldId id="323" r:id="rId69"/>
    <p:sldId id="363" r:id="rId70"/>
    <p:sldId id="364" r:id="rId71"/>
    <p:sldId id="28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c" initials="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87456" autoAdjust="0"/>
  </p:normalViewPr>
  <p:slideViewPr>
    <p:cSldViewPr>
      <p:cViewPr varScale="1">
        <p:scale>
          <a:sx n="104" d="100"/>
          <a:sy n="104" d="100"/>
        </p:scale>
        <p:origin x="776" y="20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Column2</c:v>
                </c:pt>
              </c:strCache>
            </c:strRef>
          </c:tx>
          <c:invertIfNegative val="0"/>
          <c:cat>
            <c:strRef>
              <c:f>Sheet1!$A$2:$A$5</c:f>
              <c:strCache>
                <c:ptCount val="3"/>
                <c:pt idx="0">
                  <c:v>Công việc C</c:v>
                </c:pt>
                <c:pt idx="1">
                  <c:v>Công việc B</c:v>
                </c:pt>
                <c:pt idx="2">
                  <c:v>Công việc A</c:v>
                </c:pt>
              </c:strCache>
            </c:strRef>
          </c:cat>
          <c:val>
            <c:numRef>
              <c:f>Sheet1!$B$2:$B$5</c:f>
              <c:numCache>
                <c:formatCode>General</c:formatCode>
                <c:ptCount val="4"/>
                <c:pt idx="0">
                  <c:v>7.5</c:v>
                </c:pt>
                <c:pt idx="1">
                  <c:v>7.4</c:v>
                </c:pt>
                <c:pt idx="2">
                  <c:v>7.8</c:v>
                </c:pt>
              </c:numCache>
            </c:numRef>
          </c:val>
          <c:extLst>
            <c:ext xmlns:c16="http://schemas.microsoft.com/office/drawing/2014/chart" uri="{C3380CC4-5D6E-409C-BE32-E72D297353CC}">
              <c16:uniqueId val="{00000000-F51F-4886-8F6D-CB568BC7A8A9}"/>
            </c:ext>
          </c:extLst>
        </c:ser>
        <c:ser>
          <c:idx val="1"/>
          <c:order val="1"/>
          <c:tx>
            <c:strRef>
              <c:f>Sheet1!$C$1</c:f>
              <c:strCache>
                <c:ptCount val="1"/>
                <c:pt idx="0">
                  <c:v>Column3</c:v>
                </c:pt>
              </c:strCache>
            </c:strRef>
          </c:tx>
          <c:invertIfNegative val="0"/>
          <c:cat>
            <c:strRef>
              <c:f>Sheet1!$A$2:$A$5</c:f>
              <c:strCache>
                <c:ptCount val="3"/>
                <c:pt idx="0">
                  <c:v>Công việc C</c:v>
                </c:pt>
                <c:pt idx="1">
                  <c:v>Công việc B</c:v>
                </c:pt>
                <c:pt idx="2">
                  <c:v>Công việc A</c:v>
                </c:pt>
              </c:strCache>
            </c:strRef>
          </c:cat>
          <c:val>
            <c:numRef>
              <c:f>Sheet1!$C$2:$C$5</c:f>
              <c:numCache>
                <c:formatCode>General</c:formatCode>
                <c:ptCount val="4"/>
              </c:numCache>
            </c:numRef>
          </c:val>
          <c:extLst>
            <c:ext xmlns:c16="http://schemas.microsoft.com/office/drawing/2014/chart" uri="{C3380CC4-5D6E-409C-BE32-E72D297353CC}">
              <c16:uniqueId val="{00000001-F51F-4886-8F6D-CB568BC7A8A9}"/>
            </c:ext>
          </c:extLst>
        </c:ser>
        <c:ser>
          <c:idx val="2"/>
          <c:order val="2"/>
          <c:tx>
            <c:strRef>
              <c:f>Sheet1!$D$1</c:f>
              <c:strCache>
                <c:ptCount val="1"/>
                <c:pt idx="0">
                  <c:v>Column1</c:v>
                </c:pt>
              </c:strCache>
            </c:strRef>
          </c:tx>
          <c:invertIfNegative val="0"/>
          <c:cat>
            <c:strRef>
              <c:f>Sheet1!$A$2:$A$5</c:f>
              <c:strCache>
                <c:ptCount val="3"/>
                <c:pt idx="0">
                  <c:v>Công việc C</c:v>
                </c:pt>
                <c:pt idx="1">
                  <c:v>Công việc B</c:v>
                </c:pt>
                <c:pt idx="2">
                  <c:v>Công việc A</c:v>
                </c:pt>
              </c:strCache>
            </c:strRef>
          </c:cat>
          <c:val>
            <c:numRef>
              <c:f>Sheet1!$D$2:$D$5</c:f>
              <c:numCache>
                <c:formatCode>General</c:formatCode>
                <c:ptCount val="4"/>
              </c:numCache>
            </c:numRef>
          </c:val>
          <c:extLst>
            <c:ext xmlns:c16="http://schemas.microsoft.com/office/drawing/2014/chart" uri="{C3380CC4-5D6E-409C-BE32-E72D297353CC}">
              <c16:uniqueId val="{00000002-F51F-4886-8F6D-CB568BC7A8A9}"/>
            </c:ext>
          </c:extLst>
        </c:ser>
        <c:dLbls>
          <c:showLegendKey val="0"/>
          <c:showVal val="0"/>
          <c:showCatName val="0"/>
          <c:showSerName val="0"/>
          <c:showPercent val="0"/>
          <c:showBubbleSize val="0"/>
        </c:dLbls>
        <c:gapWidth val="150"/>
        <c:shape val="cylinder"/>
        <c:axId val="-1080016000"/>
        <c:axId val="-1080013952"/>
        <c:axId val="-1079939904"/>
      </c:bar3DChart>
      <c:catAx>
        <c:axId val="-1080016000"/>
        <c:scaling>
          <c:orientation val="minMax"/>
        </c:scaling>
        <c:delete val="0"/>
        <c:axPos val="b"/>
        <c:numFmt formatCode="General" sourceLinked="0"/>
        <c:majorTickMark val="out"/>
        <c:minorTickMark val="none"/>
        <c:tickLblPos val="nextTo"/>
        <c:crossAx val="-1080013952"/>
        <c:crosses val="autoZero"/>
        <c:auto val="1"/>
        <c:lblAlgn val="ctr"/>
        <c:lblOffset val="100"/>
        <c:noMultiLvlLbl val="0"/>
      </c:catAx>
      <c:valAx>
        <c:axId val="-1080013952"/>
        <c:scaling>
          <c:orientation val="minMax"/>
        </c:scaling>
        <c:delete val="0"/>
        <c:axPos val="l"/>
        <c:majorGridlines/>
        <c:numFmt formatCode="General" sourceLinked="1"/>
        <c:majorTickMark val="out"/>
        <c:minorTickMark val="none"/>
        <c:tickLblPos val="nextTo"/>
        <c:crossAx val="-1080016000"/>
        <c:crosses val="autoZero"/>
        <c:crossBetween val="between"/>
      </c:valAx>
      <c:serAx>
        <c:axId val="-1079939904"/>
        <c:scaling>
          <c:orientation val="minMax"/>
        </c:scaling>
        <c:delete val="1"/>
        <c:axPos val="b"/>
        <c:majorTickMark val="out"/>
        <c:minorTickMark val="none"/>
        <c:tickLblPos val="nextTo"/>
        <c:crossAx val="-1080013952"/>
        <c:crosses val="autoZero"/>
      </c:ser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58801-7883-4590-9B86-F4C7701360E4}" type="datetimeFigureOut">
              <a:rPr lang="en-US" smtClean="0"/>
              <a:t>9/5/18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035E28-4FA0-437B-AF64-BC2D5FB0CC84}" type="slidenum">
              <a:rPr lang="en-US" smtClean="0"/>
              <a:t>‹#›</a:t>
            </a:fld>
            <a:endParaRPr lang="en-US"/>
          </a:p>
        </p:txBody>
      </p:sp>
    </p:spTree>
    <p:extLst>
      <p:ext uri="{BB962C8B-B14F-4D97-AF65-F5344CB8AC3E}">
        <p14:creationId xmlns:p14="http://schemas.microsoft.com/office/powerpoint/2010/main" val="2664921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11A777-A880-4DDF-B282-E7BDB7886E27}" type="datetimeFigureOut">
              <a:rPr lang="en-US" smtClean="0"/>
              <a:pPr/>
              <a:t>9/5/18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Dr. Nguyen Van </a:t>
            </a:r>
            <a:r>
              <a:rPr lang="en-US" dirty="0" err="1"/>
              <a:t>Hieu</a:t>
            </a:r>
            <a:r>
              <a:rPr lang="en-US" dirty="0"/>
              <a: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198CCD-EE31-48C0-9DCC-C003D9DCBB9E}" type="slidenum">
              <a:rPr lang="en-US" smtClean="0"/>
              <a:pPr/>
              <a:t>‹#›</a:t>
            </a:fld>
            <a:endParaRPr lang="en-US"/>
          </a:p>
        </p:txBody>
      </p:sp>
    </p:spTree>
    <p:extLst>
      <p:ext uri="{BB962C8B-B14F-4D97-AF65-F5344CB8AC3E}">
        <p14:creationId xmlns:p14="http://schemas.microsoft.com/office/powerpoint/2010/main" val="269838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hipre.aalto.fi/"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pPr>
              <a:spcBef>
                <a:spcPct val="0"/>
              </a:spcBef>
            </a:pPr>
            <a:r>
              <a:rPr lang="en-US" dirty="0" err="1"/>
              <a:t>Tái</a:t>
            </a:r>
            <a:r>
              <a:rPr lang="en-US" baseline="0" dirty="0"/>
              <a:t> </a:t>
            </a:r>
            <a:r>
              <a:rPr lang="en-US" baseline="0" dirty="0" err="1"/>
              <a:t>bản</a:t>
            </a:r>
            <a:r>
              <a:rPr lang="en-US" baseline="0" dirty="0"/>
              <a:t> </a:t>
            </a:r>
            <a:r>
              <a:rPr lang="en-US" baseline="0" dirty="0" err="1"/>
              <a:t>lần</a:t>
            </a:r>
            <a:r>
              <a:rPr lang="en-US" baseline="0" dirty="0"/>
              <a:t> 3</a:t>
            </a:r>
            <a:endParaRPr lang="vi-VN" dirty="0"/>
          </a:p>
        </p:txBody>
      </p:sp>
    </p:spTree>
    <p:extLst>
      <p:ext uri="{BB962C8B-B14F-4D97-AF65-F5344CB8AC3E}">
        <p14:creationId xmlns:p14="http://schemas.microsoft.com/office/powerpoint/2010/main" val="3214251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31</a:t>
            </a:fld>
            <a:endParaRPr lang="en-US"/>
          </a:p>
        </p:txBody>
      </p:sp>
    </p:spTree>
    <p:extLst>
      <p:ext uri="{BB962C8B-B14F-4D97-AF65-F5344CB8AC3E}">
        <p14:creationId xmlns:p14="http://schemas.microsoft.com/office/powerpoint/2010/main" val="4220022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32</a:t>
            </a:fld>
            <a:endParaRPr lang="en-US"/>
          </a:p>
        </p:txBody>
      </p:sp>
    </p:spTree>
    <p:extLst>
      <p:ext uri="{BB962C8B-B14F-4D97-AF65-F5344CB8AC3E}">
        <p14:creationId xmlns:p14="http://schemas.microsoft.com/office/powerpoint/2010/main" val="53182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33</a:t>
            </a:fld>
            <a:endParaRPr lang="en-US"/>
          </a:p>
        </p:txBody>
      </p:sp>
    </p:spTree>
    <p:extLst>
      <p:ext uri="{BB962C8B-B14F-4D97-AF65-F5344CB8AC3E}">
        <p14:creationId xmlns:p14="http://schemas.microsoft.com/office/powerpoint/2010/main" val="8311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34</a:t>
            </a:fld>
            <a:endParaRPr lang="en-US"/>
          </a:p>
        </p:txBody>
      </p:sp>
    </p:spTree>
    <p:extLst>
      <p:ext uri="{BB962C8B-B14F-4D97-AF65-F5344CB8AC3E}">
        <p14:creationId xmlns:p14="http://schemas.microsoft.com/office/powerpoint/2010/main" val="1357298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rgbClr val="A50021"/>
              </a:buClr>
              <a:buFont typeface="Wingdings" pitchFamily="2" charset="2"/>
              <a:buChar char="§"/>
            </a:pPr>
            <a:r>
              <a:rPr lang="en-US" sz="2400" dirty="0">
                <a:cs typeface="Times New Roman" pitchFamily="18" charset="0"/>
              </a:rPr>
              <a:t>G</a:t>
            </a:r>
            <a:r>
              <a:rPr lang="vi-VN" sz="2400" dirty="0">
                <a:cs typeface="Times New Roman" pitchFamily="18" charset="0"/>
              </a:rPr>
              <a:t>iá trị riêng lớn nhất (</a:t>
            </a:r>
            <a:r>
              <a:rPr lang="el-GR" sz="2400" dirty="0">
                <a:cs typeface="Times New Roman" pitchFamily="18" charset="0"/>
              </a:rPr>
              <a:t>λ</a:t>
            </a:r>
            <a:r>
              <a:rPr lang="vi-VN" sz="2400" dirty="0">
                <a:cs typeface="Times New Roman" pitchFamily="18" charset="0"/>
              </a:rPr>
              <a:t>max) luôn luôn</a:t>
            </a:r>
            <a:r>
              <a:rPr lang="en-US" sz="2400" dirty="0">
                <a:cs typeface="Times New Roman" pitchFamily="18" charset="0"/>
              </a:rPr>
              <a:t> </a:t>
            </a:r>
            <a:r>
              <a:rPr lang="vi-VN" sz="2400" dirty="0">
                <a:cs typeface="Times New Roman" pitchFamily="18" charset="0"/>
              </a:rPr>
              <a:t>lớn hơn hoặc bằng số hàng hay cột (n).</a:t>
            </a:r>
          </a:p>
          <a:p>
            <a:pPr lvl="2">
              <a:buClr>
                <a:srgbClr val="A50021"/>
              </a:buClr>
              <a:buFont typeface="Wingdings" pitchFamily="2" charset="2"/>
              <a:buChar char="§"/>
            </a:pPr>
            <a:r>
              <a:rPr lang="vi-VN" sz="2200" dirty="0">
                <a:cs typeface="Times New Roman" pitchFamily="18" charset="0"/>
              </a:rPr>
              <a:t>Nhận định càng nhất quán, giá trị tính toán </a:t>
            </a:r>
            <a:r>
              <a:rPr lang="el-GR" sz="2200" dirty="0">
                <a:cs typeface="Times New Roman" pitchFamily="18" charset="0"/>
              </a:rPr>
              <a:t>λ</a:t>
            </a:r>
            <a:r>
              <a:rPr lang="vi-VN" sz="2200" dirty="0">
                <a:cs typeface="Times New Roman" pitchFamily="18" charset="0"/>
              </a:rPr>
              <a:t>max càng gần n.</a:t>
            </a:r>
          </a:p>
          <a:p>
            <a:pPr lvl="2">
              <a:buClr>
                <a:srgbClr val="A50021"/>
              </a:buClr>
              <a:buFont typeface="Wingdings" pitchFamily="2" charset="2"/>
              <a:buChar char="§"/>
            </a:pPr>
            <a:r>
              <a:rPr lang="vi-VN" sz="2200" dirty="0">
                <a:cs typeface="Times New Roman" pitchFamily="18" charset="0"/>
              </a:rPr>
              <a:t>Nếu một ma trận so sánh cặp không có bất kì sự không nhất quán nào, thì</a:t>
            </a:r>
            <a:r>
              <a:rPr lang="en-US" sz="2200" dirty="0">
                <a:cs typeface="Times New Roman" pitchFamily="18" charset="0"/>
              </a:rPr>
              <a:t> </a:t>
            </a:r>
            <a:r>
              <a:rPr lang="el-GR" sz="2200" dirty="0">
                <a:cs typeface="Times New Roman" pitchFamily="18" charset="0"/>
              </a:rPr>
              <a:t>λ</a:t>
            </a:r>
            <a:r>
              <a:rPr lang="vi-VN" sz="2200" dirty="0">
                <a:cs typeface="Times New Roman" pitchFamily="18" charset="0"/>
              </a:rPr>
              <a:t>max = n</a:t>
            </a:r>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35</a:t>
            </a:fld>
            <a:endParaRPr lang="en-US"/>
          </a:p>
        </p:txBody>
      </p:sp>
    </p:spTree>
    <p:extLst>
      <p:ext uri="{BB962C8B-B14F-4D97-AF65-F5344CB8AC3E}">
        <p14:creationId xmlns:p14="http://schemas.microsoft.com/office/powerpoint/2010/main" val="199467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36</a:t>
            </a:fld>
            <a:endParaRPr lang="en-US"/>
          </a:p>
        </p:txBody>
      </p:sp>
    </p:spTree>
    <p:extLst>
      <p:ext uri="{BB962C8B-B14F-4D97-AF65-F5344CB8AC3E}">
        <p14:creationId xmlns:p14="http://schemas.microsoft.com/office/powerpoint/2010/main" val="3217235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37</a:t>
            </a:fld>
            <a:endParaRPr lang="en-US"/>
          </a:p>
        </p:txBody>
      </p:sp>
    </p:spTree>
    <p:extLst>
      <p:ext uri="{BB962C8B-B14F-4D97-AF65-F5344CB8AC3E}">
        <p14:creationId xmlns:p14="http://schemas.microsoft.com/office/powerpoint/2010/main" val="38929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11</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dirty="0"/>
          </a:p>
        </p:txBody>
      </p:sp>
    </p:spTree>
    <p:extLst>
      <p:ext uri="{BB962C8B-B14F-4D97-AF65-F5344CB8AC3E}">
        <p14:creationId xmlns:p14="http://schemas.microsoft.com/office/powerpoint/2010/main" val="709218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11</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dirty="0"/>
          </a:p>
        </p:txBody>
      </p:sp>
    </p:spTree>
    <p:extLst>
      <p:ext uri="{BB962C8B-B14F-4D97-AF65-F5344CB8AC3E}">
        <p14:creationId xmlns:p14="http://schemas.microsoft.com/office/powerpoint/2010/main" val="4101971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11</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dirty="0"/>
          </a:p>
        </p:txBody>
      </p:sp>
    </p:spTree>
    <p:extLst>
      <p:ext uri="{BB962C8B-B14F-4D97-AF65-F5344CB8AC3E}">
        <p14:creationId xmlns:p14="http://schemas.microsoft.com/office/powerpoint/2010/main" val="423704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i="0" kern="1200" dirty="0">
                <a:solidFill>
                  <a:schemeClr val="tx1"/>
                </a:solidFill>
                <a:effectLst/>
                <a:latin typeface="Arial" charset="0"/>
                <a:ea typeface="+mn-ea"/>
                <a:cs typeface="+mn-cs"/>
              </a:rPr>
              <a:t>Giải bài toán tối ưu toàn cục đa mục tiêu là chọn ra từ tập hợp P các phương án tối ưu Pareto của bài toán một (hoặc một số) phương án tốt nhất (thoả mãn nhất) theo một nghĩa nào đó dựa trên cơ cấu ưu tiên của người ra quyết định.</a:t>
            </a:r>
            <a:endParaRPr lang="en-US" sz="1200" i="0" kern="1200" dirty="0">
              <a:solidFill>
                <a:schemeClr val="tx1"/>
              </a:solidFill>
              <a:effectLst/>
              <a:latin typeface="Arial" charset="0"/>
              <a:ea typeface="+mn-ea"/>
              <a:cs typeface="+mn-cs"/>
            </a:endParaRPr>
          </a:p>
          <a:p>
            <a:r>
              <a:rPr lang="vi-VN" sz="1200" i="0" kern="1200" dirty="0">
                <a:solidFill>
                  <a:schemeClr val="tx1"/>
                </a:solidFill>
                <a:effectLst/>
                <a:latin typeface="Arial" charset="0"/>
                <a:ea typeface="+mn-ea"/>
                <a:cs typeface="+mn-cs"/>
              </a:rPr>
              <a:t>Việc tìm tập hợp P trong trường hợp các bài toán nhiều biến là khá khó và mất nhiều thời gian. Vì vậy, so với cách 1, cách 2 sẽ tiến hành theo trình tự ngược lại.</a:t>
            </a:r>
            <a:endParaRPr lang="en-US" sz="1200" i="0" kern="1200" dirty="0">
              <a:solidFill>
                <a:schemeClr val="tx1"/>
              </a:solidFill>
              <a:effectLst/>
              <a:latin typeface="Arial" charset="0"/>
              <a:ea typeface="+mn-ea"/>
              <a:cs typeface="+mn-cs"/>
            </a:endParaRPr>
          </a:p>
          <a:p>
            <a:r>
              <a:rPr lang="vi-VN" sz="1200" i="0" kern="1200" dirty="0">
                <a:solidFill>
                  <a:schemeClr val="tx1"/>
                </a:solidFill>
                <a:effectLst/>
                <a:latin typeface="Arial" charset="0"/>
                <a:ea typeface="+mn-ea"/>
                <a:cs typeface="+mn-cs"/>
              </a:rPr>
              <a:t>Dựa vào cơ cấu ưu tiên đó, các mục tiêu sẽ được tổ hợp vào một mục tiêu duy nhất, tiêu biểu cho hàm tổng tiện ích của bài toán. Bài toán tối ưu với hàm mục tiêu tổ hợp này sẽ được giải bằng một phương pháp tối ưu toán học thích hợp, để tìm ra một (hoặc một số) phương án tối ưu Pareto. Lúc này, người ra quyết định sẽ chọn ra trong số các phương án tối ưu Pareto đó một phương án tốt nhất.</a:t>
            </a:r>
            <a:br>
              <a:rPr lang="vi-VN" sz="1200" i="0" kern="1200" dirty="0">
                <a:solidFill>
                  <a:schemeClr val="tx1"/>
                </a:solidFill>
                <a:effectLst/>
                <a:latin typeface="Arial" charset="0"/>
                <a:ea typeface="+mn-ea"/>
                <a:cs typeface="+mn-cs"/>
              </a:rPr>
            </a:br>
            <a:br>
              <a:rPr lang="vi-VN" sz="1200" i="0" kern="1200" dirty="0">
                <a:solidFill>
                  <a:schemeClr val="tx1"/>
                </a:solidFill>
                <a:effectLst/>
                <a:latin typeface="Arial" charset="0"/>
                <a:ea typeface="+mn-ea"/>
                <a:cs typeface="+mn-cs"/>
              </a:rPr>
            </a:br>
            <a:br>
              <a:rPr lang="vi-VN" sz="1200" i="0" kern="1200" dirty="0">
                <a:solidFill>
                  <a:schemeClr val="tx1"/>
                </a:solidFill>
                <a:effectLst/>
                <a:latin typeface="Arial" charset="0"/>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5140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11</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dirty="0"/>
          </a:p>
        </p:txBody>
      </p:sp>
    </p:spTree>
    <p:extLst>
      <p:ext uri="{BB962C8B-B14F-4D97-AF65-F5344CB8AC3E}">
        <p14:creationId xmlns:p14="http://schemas.microsoft.com/office/powerpoint/2010/main" val="1637310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t>11</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Rectangle 6"/>
          <p:cNvSpPr>
            <a:spLocks noGrp="1" noRot="1" noChangeAspect="1" noChangeArrowheads="1"/>
          </p:cNvSpPr>
          <p:nvPr>
            <p:ph type="sldImg"/>
          </p:nvPr>
        </p:nvSpPr>
        <p:spPr bwMode="auto">
          <a:xfrm>
            <a:off x="1150938" y="692150"/>
            <a:ext cx="4556125"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9" name="Rectangle 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dirty="0"/>
          </a:p>
        </p:txBody>
      </p:sp>
    </p:spTree>
    <p:extLst>
      <p:ext uri="{BB962C8B-B14F-4D97-AF65-F5344CB8AC3E}">
        <p14:creationId xmlns:p14="http://schemas.microsoft.com/office/powerpoint/2010/main" val="177186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198CCD-EE31-48C0-9DCC-C003D9DCBB9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4828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hlinkClick r:id="rId3"/>
              </a:rPr>
              <a:t>http://hipre.aalto.fi/</a:t>
            </a:r>
            <a:endParaRPr lang="en-US"/>
          </a:p>
          <a:p>
            <a:endParaRPr lang="en-US"/>
          </a:p>
        </p:txBody>
      </p:sp>
      <p:sp>
        <p:nvSpPr>
          <p:cNvPr id="4" name="Slide Number Placeholder 3"/>
          <p:cNvSpPr>
            <a:spLocks noGrp="1"/>
          </p:cNvSpPr>
          <p:nvPr>
            <p:ph type="sldNum" sz="quarter" idx="10"/>
          </p:nvPr>
        </p:nvSpPr>
        <p:spPr/>
        <p:txBody>
          <a:bodyPr/>
          <a:lstStyle/>
          <a:p>
            <a:fld id="{51198CCD-EE31-48C0-9DCC-C003D9DCBB9E}" type="slidenum">
              <a:rPr lang="en-US" smtClean="0"/>
              <a:pPr/>
              <a:t>63</a:t>
            </a:fld>
            <a:endParaRPr lang="en-US"/>
          </a:p>
        </p:txBody>
      </p:sp>
    </p:spTree>
    <p:extLst>
      <p:ext uri="{BB962C8B-B14F-4D97-AF65-F5344CB8AC3E}">
        <p14:creationId xmlns:p14="http://schemas.microsoft.com/office/powerpoint/2010/main" val="2250727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en-US" dirty="0">
                <a:latin typeface="Arial" panose="020B0604020202020204" pitchFamily="34" charset="0"/>
              </a:rPr>
              <a:t>“The </a:t>
            </a:r>
            <a:r>
              <a:rPr lang="en-US" altLang="en-US" b="1" dirty="0">
                <a:latin typeface="Arial" panose="020B0604020202020204" pitchFamily="34" charset="0"/>
              </a:rPr>
              <a:t>analytic hierarchy process</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quyết</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mục</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đóng</a:t>
            </a:r>
            <a:r>
              <a:rPr lang="en-US" altLang="en-US" dirty="0">
                <a:latin typeface="Arial" panose="020B0604020202020204" pitchFamily="34" charset="0"/>
              </a:rPr>
              <a:t> </a:t>
            </a:r>
            <a:r>
              <a:rPr lang="en-US" altLang="en-US" dirty="0" err="1">
                <a:latin typeface="Arial" panose="020B0604020202020204" pitchFamily="34" charset="0"/>
              </a:rPr>
              <a:t>một</a:t>
            </a:r>
            <a:r>
              <a:rPr lang="en-US" altLang="en-US" dirty="0">
                <a:latin typeface="Arial" panose="020B0604020202020204" pitchFamily="34" charset="0"/>
              </a:rPr>
              <a:t> </a:t>
            </a:r>
            <a:r>
              <a:rPr lang="en-US" altLang="en-US" dirty="0" err="1">
                <a:latin typeface="Arial" panose="020B0604020202020204" pitchFamily="34" charset="0"/>
              </a:rPr>
              <a:t>vài</a:t>
            </a:r>
            <a:r>
              <a:rPr lang="en-US" altLang="en-US" dirty="0">
                <a:latin typeface="Arial" panose="020B0604020202020204" pitchFamily="34" charset="0"/>
              </a:rPr>
              <a:t> </a:t>
            </a:r>
            <a:r>
              <a:rPr lang="en-US" altLang="en-US" dirty="0" err="1">
                <a:latin typeface="Arial" panose="020B0604020202020204" pitchFamily="34" charset="0"/>
              </a:rPr>
              <a:t>trò</a:t>
            </a:r>
            <a:r>
              <a:rPr lang="en-US" altLang="en-US" dirty="0">
                <a:latin typeface="Arial" panose="020B0604020202020204" pitchFamily="34" charset="0"/>
              </a:rPr>
              <a:t> </a:t>
            </a:r>
            <a:r>
              <a:rPr lang="en-US" altLang="en-US" dirty="0" err="1">
                <a:latin typeface="Arial" panose="020B0604020202020204" pitchFamily="34" charset="0"/>
              </a:rPr>
              <a:t>hết</a:t>
            </a:r>
            <a:r>
              <a:rPr lang="en-US" altLang="en-US" dirty="0">
                <a:latin typeface="Arial" panose="020B0604020202020204" pitchFamily="34" charset="0"/>
              </a:rPr>
              <a:t> </a:t>
            </a:r>
            <a:r>
              <a:rPr lang="en-US" altLang="en-US" dirty="0" err="1">
                <a:latin typeface="Arial" panose="020B0604020202020204" pitchFamily="34" charset="0"/>
              </a:rPr>
              <a:t>sức</a:t>
            </a:r>
            <a:r>
              <a:rPr lang="en-US" altLang="en-US" dirty="0">
                <a:latin typeface="Arial" panose="020B0604020202020204" pitchFamily="34" charset="0"/>
              </a:rPr>
              <a:t> </a:t>
            </a:r>
            <a:r>
              <a:rPr lang="en-US" altLang="en-US" dirty="0" err="1">
                <a:latin typeface="Arial" panose="020B0604020202020204" pitchFamily="34" charset="0"/>
              </a:rPr>
              <a:t>quan</a:t>
            </a:r>
            <a:r>
              <a:rPr lang="en-US" altLang="en-US" dirty="0">
                <a:latin typeface="Arial" panose="020B0604020202020204" pitchFamily="34" charset="0"/>
              </a:rPr>
              <a:t> </a:t>
            </a:r>
            <a:r>
              <a:rPr lang="en-US" altLang="en-US" dirty="0" err="1">
                <a:latin typeface="Arial" panose="020B0604020202020204" pitchFamily="34" charset="0"/>
              </a:rPr>
              <a:t>trọng</a:t>
            </a:r>
            <a:r>
              <a:rPr lang="en-US" altLang="en-US" dirty="0">
                <a:latin typeface="Arial" panose="020B0604020202020204" pitchFamily="34" charset="0"/>
              </a:rPr>
              <a:t> </a:t>
            </a:r>
            <a:r>
              <a:rPr lang="en-US" altLang="en-US" dirty="0" err="1">
                <a:latin typeface="Arial" panose="020B0604020202020204" pitchFamily="34" charset="0"/>
              </a:rPr>
              <a:t>tron</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lĩnh</a:t>
            </a:r>
            <a:r>
              <a:rPr lang="en-US" altLang="en-US" dirty="0">
                <a:latin typeface="Arial" panose="020B0604020202020204" pitchFamily="34" charset="0"/>
              </a:rPr>
              <a:t> </a:t>
            </a:r>
            <a:r>
              <a:rPr lang="en-US" altLang="en-US" dirty="0" err="1">
                <a:latin typeface="Arial" panose="020B0604020202020204" pitchFamily="34" charset="0"/>
              </a:rPr>
              <a:t>vực</a:t>
            </a:r>
            <a:r>
              <a:rPr lang="en-US" altLang="en-US" dirty="0">
                <a:latin typeface="Arial" panose="020B0604020202020204" pitchFamily="34" charset="0"/>
              </a:rPr>
              <a:t> </a:t>
            </a:r>
            <a:r>
              <a:rPr lang="en-US" altLang="en-US" dirty="0" err="1">
                <a:latin typeface="Arial" panose="020B0604020202020204" pitchFamily="34" charset="0"/>
              </a:rPr>
              <a:t>khoa</a:t>
            </a:r>
            <a:r>
              <a:rPr lang="en-US" altLang="en-US" dirty="0">
                <a:latin typeface="Arial" panose="020B0604020202020204" pitchFamily="34" charset="0"/>
              </a:rPr>
              <a:t> </a:t>
            </a:r>
            <a:r>
              <a:rPr lang="en-US" altLang="en-US" dirty="0" err="1">
                <a:latin typeface="Arial" panose="020B0604020202020204" pitchFamily="34" charset="0"/>
              </a:rPr>
              <a:t>học</a:t>
            </a:r>
            <a:r>
              <a:rPr lang="en-US" altLang="en-US" dirty="0">
                <a:latin typeface="Arial" panose="020B0604020202020204" pitchFamily="34" charset="0"/>
              </a:rPr>
              <a:t>, </a:t>
            </a:r>
            <a:r>
              <a:rPr lang="en-US" altLang="en-US" dirty="0" err="1">
                <a:latin typeface="Arial" panose="020B0604020202020204" pitchFamily="34" charset="0"/>
              </a:rPr>
              <a:t>công</a:t>
            </a:r>
            <a:r>
              <a:rPr lang="en-US" altLang="en-US" dirty="0">
                <a:latin typeface="Arial" panose="020B0604020202020204" pitchFamily="34" charset="0"/>
              </a:rPr>
              <a:t> </a:t>
            </a:r>
            <a:r>
              <a:rPr lang="en-US" altLang="en-US" dirty="0" err="1">
                <a:latin typeface="Arial" panose="020B0604020202020204" pitchFamily="34" charset="0"/>
              </a:rPr>
              <a:t>nghệ</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đặc</a:t>
            </a:r>
            <a:r>
              <a:rPr lang="en-US" altLang="en-US" dirty="0">
                <a:latin typeface="Arial" panose="020B0604020202020204" pitchFamily="34" charset="0"/>
              </a:rPr>
              <a:t> </a:t>
            </a:r>
            <a:r>
              <a:rPr lang="en-US" altLang="en-US" dirty="0" err="1">
                <a:latin typeface="Arial" panose="020B0604020202020204" pitchFamily="34" charset="0"/>
              </a:rPr>
              <a:t>biệt</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giải</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này</a:t>
            </a:r>
            <a:r>
              <a:rPr lang="en-US" altLang="en-US" dirty="0">
                <a:latin typeface="Arial" panose="020B0604020202020204" pitchFamily="34" charset="0"/>
              </a:rPr>
              <a:t>, </a:t>
            </a:r>
            <a:r>
              <a:rPr lang="en-US" altLang="en-US" dirty="0" err="1">
                <a:latin typeface="Arial" panose="020B0604020202020204" pitchFamily="34" charset="0"/>
              </a:rPr>
              <a:t>tập</a:t>
            </a:r>
            <a:r>
              <a:rPr lang="en-US" altLang="en-US" dirty="0">
                <a:latin typeface="Arial" panose="020B0604020202020204" pitchFamily="34" charset="0"/>
              </a:rPr>
              <a:t> </a:t>
            </a:r>
            <a:r>
              <a:rPr lang="en-US" altLang="en-US" dirty="0" err="1">
                <a:latin typeface="Arial" panose="020B0604020202020204" pitchFamily="34" charset="0"/>
              </a:rPr>
              <a:t>trung</a:t>
            </a:r>
            <a:r>
              <a:rPr lang="en-US" altLang="en-US" dirty="0">
                <a:latin typeface="Arial" panose="020B0604020202020204" pitchFamily="34" charset="0"/>
              </a:rPr>
              <a:t> </a:t>
            </a:r>
            <a:r>
              <a:rPr lang="en-US" altLang="en-US" dirty="0" err="1">
                <a:latin typeface="Arial" panose="020B0604020202020204" pitchFamily="34" charset="0"/>
              </a:rPr>
              <a:t>chủ</a:t>
            </a:r>
            <a:r>
              <a:rPr lang="en-US" altLang="en-US" dirty="0">
                <a:latin typeface="Arial" panose="020B0604020202020204" pitchFamily="34" charset="0"/>
              </a:rPr>
              <a:t> </a:t>
            </a:r>
            <a:r>
              <a:rPr lang="en-US" altLang="en-US" dirty="0" err="1">
                <a:latin typeface="Arial" panose="020B0604020202020204" pitchFamily="34" charset="0"/>
              </a:rPr>
              <a:t>yếu</a:t>
            </a:r>
            <a:r>
              <a:rPr lang="en-US" altLang="en-US" dirty="0">
                <a:latin typeface="Arial" panose="020B0604020202020204" pitchFamily="34" charset="0"/>
              </a:rPr>
              <a:t> </a:t>
            </a:r>
            <a:r>
              <a:rPr lang="en-US" altLang="en-US" dirty="0" err="1">
                <a:latin typeface="Arial" panose="020B0604020202020204" pitchFamily="34" charset="0"/>
              </a:rPr>
              <a:t>là</a:t>
            </a:r>
            <a:r>
              <a:rPr lang="en-US" altLang="en-US" dirty="0">
                <a:latin typeface="Arial" panose="020B0604020202020204" pitchFamily="34" charset="0"/>
              </a:rPr>
              <a:t> </a:t>
            </a:r>
            <a:r>
              <a:rPr lang="en-US" altLang="en-US" b="1" dirty="0" err="1">
                <a:latin typeface="Arial" panose="020B0604020202020204" pitchFamily="34" charset="0"/>
              </a:rPr>
              <a:t>đi</a:t>
            </a:r>
            <a:r>
              <a:rPr lang="en-US" altLang="en-US" b="1" dirty="0">
                <a:latin typeface="Arial" panose="020B0604020202020204" pitchFamily="34" charset="0"/>
              </a:rPr>
              <a:t> </a:t>
            </a:r>
            <a:r>
              <a:rPr lang="en-US" altLang="en-US" b="1" dirty="0" err="1">
                <a:latin typeface="Arial" panose="020B0604020202020204" pitchFamily="34" charset="0"/>
              </a:rPr>
              <a:t>xây</a:t>
            </a:r>
            <a:r>
              <a:rPr lang="en-US" altLang="en-US" b="1" dirty="0">
                <a:latin typeface="Arial" panose="020B0604020202020204" pitchFamily="34" charset="0"/>
              </a:rPr>
              <a:t> </a:t>
            </a:r>
            <a:r>
              <a:rPr lang="en-US" altLang="en-US" b="1" dirty="0" err="1">
                <a:latin typeface="Arial" panose="020B0604020202020204" pitchFamily="34" charset="0"/>
              </a:rPr>
              <a:t>dựng</a:t>
            </a:r>
            <a:r>
              <a:rPr lang="en-US" altLang="en-US" b="1" dirty="0">
                <a:latin typeface="Arial" panose="020B0604020202020204" pitchFamily="34" charset="0"/>
              </a:rPr>
              <a:t> </a:t>
            </a:r>
            <a:r>
              <a:rPr lang="en-US" altLang="en-US" b="1" dirty="0" err="1">
                <a:latin typeface="Arial" panose="020B0604020202020204" pitchFamily="34" charset="0"/>
              </a:rPr>
              <a:t>mô</a:t>
            </a:r>
            <a:r>
              <a:rPr lang="en-US" altLang="en-US" b="1" dirty="0">
                <a:latin typeface="Arial" panose="020B0604020202020204" pitchFamily="34" charset="0"/>
              </a:rPr>
              <a:t> </a:t>
            </a:r>
            <a:r>
              <a:rPr lang="en-US" altLang="en-US" b="1" dirty="0" err="1">
                <a:latin typeface="Arial" panose="020B0604020202020204" pitchFamily="34" charset="0"/>
              </a:rPr>
              <a:t>hình</a:t>
            </a:r>
            <a:r>
              <a:rPr lang="en-US" altLang="en-US" b="1" dirty="0">
                <a:latin typeface="Arial" panose="020B0604020202020204" pitchFamily="34" charset="0"/>
              </a:rPr>
              <a:t> </a:t>
            </a:r>
            <a:r>
              <a:rPr lang="en-US" altLang="en-US" b="1" dirty="0" err="1">
                <a:latin typeface="Arial" panose="020B0604020202020204" pitchFamily="34" charset="0"/>
              </a:rPr>
              <a:t>toán</a:t>
            </a:r>
            <a:r>
              <a:rPr lang="en-US" altLang="en-US" b="1" dirty="0">
                <a:latin typeface="Arial" panose="020B0604020202020204" pitchFamily="34" charset="0"/>
              </a:rPr>
              <a:t> </a:t>
            </a:r>
            <a:r>
              <a:rPr lang="en-US" altLang="en-US" dirty="0">
                <a:latin typeface="Arial" panose="020B0604020202020204" pitchFamily="34" charset="0"/>
              </a:rPr>
              <a:t> </a:t>
            </a:r>
            <a:r>
              <a:rPr lang="en-US" altLang="en-US" dirty="0" err="1">
                <a:latin typeface="Arial" panose="020B0604020202020204" pitchFamily="34" charset="0"/>
              </a:rPr>
              <a:t>để</a:t>
            </a:r>
            <a:r>
              <a:rPr lang="en-US" altLang="en-US" dirty="0">
                <a:latin typeface="Arial" panose="020B0604020202020204" pitchFamily="34" charset="0"/>
              </a:rPr>
              <a:t> </a:t>
            </a:r>
            <a:r>
              <a:rPr lang="en-US" altLang="en-US" dirty="0" err="1">
                <a:latin typeface="Arial" panose="020B0604020202020204" pitchFamily="34" charset="0"/>
              </a:rPr>
              <a:t>khai</a:t>
            </a:r>
            <a:r>
              <a:rPr lang="en-US" altLang="en-US" dirty="0">
                <a:latin typeface="Arial" panose="020B0604020202020204" pitchFamily="34" charset="0"/>
              </a:rPr>
              <a:t> </a:t>
            </a:r>
            <a:r>
              <a:rPr lang="en-US" altLang="en-US" dirty="0" err="1">
                <a:latin typeface="Arial" panose="020B0604020202020204" pitchFamily="34" charset="0"/>
              </a:rPr>
              <a:t>phá</a:t>
            </a:r>
            <a:r>
              <a:rPr lang="en-US" altLang="en-US" dirty="0">
                <a:latin typeface="Arial" panose="020B0604020202020204" pitchFamily="34" charset="0"/>
              </a:rPr>
              <a:t> tri </a:t>
            </a:r>
            <a:r>
              <a:rPr lang="en-US" altLang="en-US" dirty="0" err="1">
                <a:latin typeface="Arial" panose="020B0604020202020204" pitchFamily="34" charset="0"/>
              </a:rPr>
              <a:t>thức</a:t>
            </a:r>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a:t>
            </a:r>
            <a:r>
              <a:rPr lang="en-US" altLang="en-US" dirty="0" err="1">
                <a:latin typeface="Arial" panose="020B0604020202020204" pitchFamily="34" charset="0"/>
              </a:rPr>
              <a:t>chuyên</a:t>
            </a:r>
            <a:r>
              <a:rPr lang="en-US" altLang="en-US" dirty="0">
                <a:latin typeface="Arial" panose="020B0604020202020204" pitchFamily="34" charset="0"/>
              </a:rPr>
              <a:t> </a:t>
            </a:r>
            <a:r>
              <a:rPr lang="en-US" altLang="en-US" dirty="0" err="1">
                <a:latin typeface="Arial" panose="020B0604020202020204" pitchFamily="34" charset="0"/>
              </a:rPr>
              <a:t>gia</a:t>
            </a:r>
            <a:endParaRPr lang="en-US" altLang="en-US" dirty="0">
              <a:latin typeface="Arial" panose="020B0604020202020204" pitchFamily="34" charset="0"/>
            </a:endParaRPr>
          </a:p>
          <a:p>
            <a:r>
              <a:rPr lang="en-US" altLang="en-US" dirty="0">
                <a:latin typeface="Arial" panose="020B0604020202020204" pitchFamily="34" charset="0"/>
              </a:rPr>
              <a:t>+ 1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phổ</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cần</a:t>
            </a:r>
            <a:r>
              <a:rPr lang="en-US" altLang="en-US" dirty="0">
                <a:latin typeface="Arial" panose="020B0604020202020204" pitchFamily="34" charset="0"/>
              </a:rPr>
              <a:t> </a:t>
            </a:r>
            <a:r>
              <a:rPr lang="en-US" altLang="en-US" dirty="0" err="1">
                <a:latin typeface="Arial" panose="020B0604020202020204" pitchFamily="34" charset="0"/>
              </a:rPr>
              <a:t>nhắc</a:t>
            </a:r>
            <a:r>
              <a:rPr lang="en-US" altLang="en-US" dirty="0">
                <a:latin typeface="Arial" panose="020B0604020202020204" pitchFamily="34" charset="0"/>
              </a:rPr>
              <a:t> </a:t>
            </a:r>
            <a:r>
              <a:rPr lang="en-US" altLang="en-US" dirty="0" err="1">
                <a:latin typeface="Arial" panose="020B0604020202020204" pitchFamily="34" charset="0"/>
              </a:rPr>
              <a:t>đến</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do </a:t>
            </a:r>
            <a:r>
              <a:rPr lang="en-US" altLang="en-US" dirty="0" err="1">
                <a:latin typeface="Arial" panose="020B0604020202020204" pitchFamily="34" charset="0"/>
              </a:rPr>
              <a:t>tác</a:t>
            </a:r>
            <a:r>
              <a:rPr lang="en-US" altLang="en-US" dirty="0">
                <a:latin typeface="Arial" panose="020B0604020202020204" pitchFamily="34" charset="0"/>
              </a:rPr>
              <a:t> </a:t>
            </a:r>
            <a:r>
              <a:rPr lang="en-US" altLang="en-US" dirty="0" err="1">
                <a:latin typeface="Arial" panose="020B0604020202020204" pitchFamily="34" charset="0"/>
              </a:rPr>
              <a:t>giả</a:t>
            </a:r>
            <a:r>
              <a:rPr lang="en-US" altLang="en-US" dirty="0">
                <a:latin typeface="Arial" panose="020B0604020202020204" pitchFamily="34" charset="0"/>
              </a:rPr>
              <a:t> </a:t>
            </a:r>
            <a:r>
              <a:rPr lang="en-US" altLang="en-US" dirty="0" err="1">
                <a:latin typeface="Arial" panose="020B0604020202020204" pitchFamily="34" charset="0"/>
              </a:rPr>
              <a:t>người</a:t>
            </a:r>
            <a:r>
              <a:rPr lang="en-US" altLang="en-US" dirty="0">
                <a:latin typeface="Arial" panose="020B0604020202020204" pitchFamily="34" charset="0"/>
              </a:rPr>
              <a:t> </a:t>
            </a:r>
            <a:r>
              <a:rPr lang="en-US" altLang="en-US" dirty="0" err="1">
                <a:latin typeface="Arial" panose="020B0604020202020204" pitchFamily="34" charset="0"/>
              </a:rPr>
              <a:t>Mỹ</a:t>
            </a:r>
            <a:r>
              <a:rPr lang="en-US" altLang="en-US" dirty="0">
                <a:latin typeface="Arial" panose="020B0604020202020204" pitchFamily="34" charset="0"/>
              </a:rPr>
              <a:t> Thomas </a:t>
            </a:r>
            <a:r>
              <a:rPr lang="en-US" altLang="en-US" dirty="0" err="1">
                <a:latin typeface="Arial" panose="020B0604020202020204" pitchFamily="34" charset="0"/>
              </a:rPr>
              <a:t>Saaty</a:t>
            </a:r>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năm</a:t>
            </a:r>
            <a:r>
              <a:rPr lang="en-US" altLang="en-US" dirty="0">
                <a:latin typeface="Arial" panose="020B0604020202020204" pitchFamily="34" charset="0"/>
              </a:rPr>
              <a:t> 1970.</a:t>
            </a:r>
          </a:p>
          <a:p>
            <a:r>
              <a:rPr lang="en-US" altLang="en-US" dirty="0">
                <a:latin typeface="Arial" panose="020B0604020202020204" pitchFamily="34" charset="0"/>
              </a:rPr>
              <a:t>+ </a:t>
            </a:r>
            <a:r>
              <a:rPr lang="en-US" altLang="en-US" dirty="0" err="1">
                <a:latin typeface="Arial" panose="020B0604020202020204" pitchFamily="34" charset="0"/>
              </a:rPr>
              <a:t>Từ</a:t>
            </a:r>
            <a:r>
              <a:rPr lang="en-US" altLang="en-US" dirty="0">
                <a:latin typeface="Arial" panose="020B0604020202020204" pitchFamily="34" charset="0"/>
              </a:rPr>
              <a:t> </a:t>
            </a:r>
            <a:r>
              <a:rPr lang="en-US" altLang="en-US" dirty="0" err="1">
                <a:latin typeface="Arial" panose="020B0604020202020204" pitchFamily="34" charset="0"/>
              </a:rPr>
              <a:t>khi</a:t>
            </a:r>
            <a:r>
              <a:rPr lang="en-US" altLang="en-US" dirty="0">
                <a:latin typeface="Arial" panose="020B0604020202020204" pitchFamily="34" charset="0"/>
              </a:rPr>
              <a:t> </a:t>
            </a:r>
            <a:r>
              <a:rPr lang="en-US" altLang="en-US" dirty="0" err="1">
                <a:latin typeface="Arial" panose="020B0604020202020204" pitchFamily="34" charset="0"/>
              </a:rPr>
              <a:t>được</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đời</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được</a:t>
            </a:r>
            <a:r>
              <a:rPr lang="en-US" altLang="en-US" dirty="0">
                <a:latin typeface="Arial" panose="020B0604020202020204" pitchFamily="34" charset="0"/>
              </a:rPr>
              <a:t> </a:t>
            </a:r>
            <a:r>
              <a:rPr lang="en-US" altLang="en-US" dirty="0" err="1">
                <a:latin typeface="Arial" panose="020B0604020202020204" pitchFamily="34" charset="0"/>
              </a:rPr>
              <a:t>ứng</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những</a:t>
            </a:r>
            <a:r>
              <a:rPr lang="en-US" altLang="en-US" dirty="0">
                <a:latin typeface="Arial" panose="020B0604020202020204" pitchFamily="34" charset="0"/>
              </a:rPr>
              <a:t> </a:t>
            </a:r>
            <a:r>
              <a:rPr lang="en-US" altLang="en-US" dirty="0" err="1">
                <a:latin typeface="Arial" panose="020B0604020202020204" pitchFamily="34" charset="0"/>
              </a:rPr>
              <a:t>ưu</a:t>
            </a:r>
            <a:r>
              <a:rPr lang="en-US" altLang="en-US" dirty="0">
                <a:latin typeface="Arial" panose="020B0604020202020204" pitchFamily="34" charset="0"/>
              </a:rPr>
              <a:t> </a:t>
            </a:r>
            <a:r>
              <a:rPr lang="en-US" altLang="en-US" dirty="0" err="1">
                <a:latin typeface="Arial" panose="020B0604020202020204" pitchFamily="34" charset="0"/>
              </a:rPr>
              <a:t>điểm</a:t>
            </a:r>
            <a:r>
              <a:rPr lang="en-US" altLang="en-US" dirty="0">
                <a:latin typeface="Arial" panose="020B0604020202020204" pitchFamily="34" charset="0"/>
              </a:rPr>
              <a:t> </a:t>
            </a:r>
            <a:r>
              <a:rPr lang="en-US" altLang="en-US" dirty="0" err="1">
                <a:latin typeface="Arial" panose="020B0604020202020204" pitchFamily="34" charset="0"/>
              </a:rPr>
              <a:t>vượt</a:t>
            </a:r>
            <a:r>
              <a:rPr lang="en-US" altLang="en-US" dirty="0">
                <a:latin typeface="Arial" panose="020B0604020202020204" pitchFamily="34" charset="0"/>
              </a:rPr>
              <a:t> </a:t>
            </a:r>
            <a:r>
              <a:rPr lang="en-US" altLang="en-US" dirty="0" err="1">
                <a:latin typeface="Arial" panose="020B0604020202020204" pitchFamily="34" charset="0"/>
              </a:rPr>
              <a:t>trội</a:t>
            </a:r>
            <a:r>
              <a:rPr lang="en-US" altLang="en-US" dirty="0">
                <a:latin typeface="Arial" panose="020B0604020202020204" pitchFamily="34" charset="0"/>
              </a:rPr>
              <a:t>.</a:t>
            </a:r>
          </a:p>
          <a:p>
            <a:r>
              <a:rPr lang="en-US" altLang="en-US" dirty="0" err="1">
                <a:latin typeface="Arial" panose="020B0604020202020204" pitchFamily="34" charset="0"/>
              </a:rPr>
              <a:t>Tuy</a:t>
            </a:r>
            <a:r>
              <a:rPr lang="en-US" altLang="en-US" dirty="0">
                <a:latin typeface="Arial" panose="020B0604020202020204" pitchFamily="34" charset="0"/>
              </a:rPr>
              <a:t> </a:t>
            </a:r>
            <a:r>
              <a:rPr lang="en-US" altLang="en-US" dirty="0" err="1">
                <a:latin typeface="Arial" panose="020B0604020202020204" pitchFamily="34" charset="0"/>
              </a:rPr>
              <a:t>nhiên</a:t>
            </a:r>
            <a:r>
              <a:rPr lang="en-US" altLang="en-US" dirty="0">
                <a:latin typeface="Arial" panose="020B0604020202020204" pitchFamily="34" charset="0"/>
              </a:rPr>
              <a:t>, </a:t>
            </a:r>
            <a:r>
              <a:rPr lang="en-US" altLang="en-US" dirty="0" err="1">
                <a:latin typeface="Arial" panose="020B0604020202020204" pitchFamily="34" charset="0"/>
              </a:rPr>
              <a:t>vẫn</a:t>
            </a:r>
            <a:r>
              <a:rPr lang="en-US" altLang="en-US" dirty="0">
                <a:latin typeface="Arial" panose="020B0604020202020204" pitchFamily="34" charset="0"/>
              </a:rPr>
              <a:t> </a:t>
            </a:r>
            <a:r>
              <a:rPr lang="en-US" altLang="en-US" dirty="0" err="1">
                <a:latin typeface="Arial" panose="020B0604020202020204" pitchFamily="34" charset="0"/>
              </a:rPr>
              <a:t>tồn</a:t>
            </a:r>
            <a:r>
              <a:rPr lang="en-US" altLang="en-US" dirty="0">
                <a:latin typeface="Arial" panose="020B0604020202020204" pitchFamily="34" charset="0"/>
              </a:rPr>
              <a:t> </a:t>
            </a:r>
            <a:r>
              <a:rPr lang="en-US" altLang="en-US" dirty="0" err="1">
                <a:latin typeface="Arial" panose="020B0604020202020204" pitchFamily="34" charset="0"/>
              </a:rPr>
              <a:t>tại</a:t>
            </a:r>
            <a:r>
              <a:rPr lang="en-US" altLang="en-US" dirty="0">
                <a:latin typeface="Arial" panose="020B0604020202020204" pitchFamily="34" charset="0"/>
              </a:rPr>
              <a:t> </a:t>
            </a:r>
            <a:r>
              <a:rPr lang="en-US" altLang="en-US" dirty="0" err="1">
                <a:latin typeface="Arial" panose="020B0604020202020204" pitchFamily="34" charset="0"/>
              </a:rPr>
              <a:t>một</a:t>
            </a:r>
            <a:r>
              <a:rPr lang="en-US" altLang="en-US" dirty="0">
                <a:latin typeface="Arial" panose="020B0604020202020204" pitchFamily="34" charset="0"/>
              </a:rPr>
              <a:t> </a:t>
            </a:r>
            <a:r>
              <a:rPr lang="en-US" altLang="en-US" dirty="0" err="1">
                <a:latin typeface="Arial" panose="020B0604020202020204" pitchFamily="34" charset="0"/>
              </a:rPr>
              <a:t>dãy</a:t>
            </a:r>
            <a:r>
              <a:rPr lang="en-US" altLang="en-US" dirty="0">
                <a:latin typeface="Arial" panose="020B0604020202020204" pitchFamily="34" charset="0"/>
              </a:rPr>
              <a:t> </a:t>
            </a:r>
            <a:r>
              <a:rPr lang="en-US" altLang="en-US" dirty="0" err="1">
                <a:latin typeface="Arial" panose="020B0604020202020204" pitchFamily="34" charset="0"/>
              </a:rPr>
              <a:t>nhược</a:t>
            </a:r>
            <a:r>
              <a:rPr lang="en-US" altLang="en-US" dirty="0">
                <a:latin typeface="Arial" panose="020B0604020202020204" pitchFamily="34" charset="0"/>
              </a:rPr>
              <a:t> </a:t>
            </a:r>
            <a:r>
              <a:rPr lang="en-US" altLang="en-US" dirty="0" err="1">
                <a:latin typeface="Arial" panose="020B0604020202020204" pitchFamily="34" charset="0"/>
              </a:rPr>
              <a:t>điểm</a:t>
            </a:r>
            <a:r>
              <a:rPr lang="en-US" altLang="en-US" dirty="0">
                <a:latin typeface="Arial" panose="020B0604020202020204" pitchFamily="34" charset="0"/>
              </a:rPr>
              <a:t>.</a:t>
            </a:r>
          </a:p>
          <a:p>
            <a:r>
              <a:rPr lang="en-US" altLang="en-US" dirty="0" err="1">
                <a:latin typeface="Arial" panose="020B0604020202020204" pitchFamily="34" charset="0"/>
              </a:rPr>
              <a:t>Vì</a:t>
            </a:r>
            <a:r>
              <a:rPr lang="en-US" altLang="en-US" dirty="0">
                <a:latin typeface="Arial" panose="020B0604020202020204" pitchFamily="34" charset="0"/>
              </a:rPr>
              <a:t> </a:t>
            </a:r>
            <a:r>
              <a:rPr lang="en-US" altLang="en-US" dirty="0" err="1">
                <a:latin typeface="Arial" panose="020B0604020202020204" pitchFamily="34" charset="0"/>
              </a:rPr>
              <a:t>vậy</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nhiều</a:t>
            </a:r>
            <a:r>
              <a:rPr lang="en-US" altLang="en-US" dirty="0">
                <a:latin typeface="Arial" panose="020B0604020202020204" pitchFamily="34" charset="0"/>
              </a:rPr>
              <a:t> </a:t>
            </a:r>
            <a:r>
              <a:rPr lang="en-US" altLang="en-US" dirty="0" err="1">
                <a:latin typeface="Arial" panose="020B0604020202020204" pitchFamily="34" charset="0"/>
              </a:rPr>
              <a:t>nhà</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quan</a:t>
            </a:r>
            <a:r>
              <a:rPr lang="en-US" altLang="en-US" dirty="0">
                <a:latin typeface="Arial" panose="020B0604020202020204" pitchFamily="34" charset="0"/>
              </a:rPr>
              <a:t> </a:t>
            </a:r>
            <a:r>
              <a:rPr lang="en-US" altLang="en-US" dirty="0" err="1">
                <a:latin typeface="Arial" panose="020B0604020202020204" pitchFamily="34" charset="0"/>
              </a:rPr>
              <a:t>tâm</a:t>
            </a:r>
            <a:r>
              <a:rPr lang="en-US" altLang="en-US" dirty="0">
                <a:latin typeface="Arial" panose="020B0604020202020204" pitchFamily="34" charset="0"/>
              </a:rPr>
              <a:t> </a:t>
            </a:r>
            <a:r>
              <a:rPr lang="en-US" altLang="en-US" dirty="0" err="1">
                <a:latin typeface="Arial" panose="020B0604020202020204" pitchFamily="34" charset="0"/>
              </a:rPr>
              <a:t>nghiên</a:t>
            </a:r>
            <a:r>
              <a:rPr lang="en-US" altLang="en-US" dirty="0">
                <a:latin typeface="Arial" panose="020B0604020202020204" pitchFamily="34" charset="0"/>
              </a:rPr>
              <a:t> </a:t>
            </a:r>
            <a:r>
              <a:rPr lang="en-US" altLang="en-US" dirty="0" err="1">
                <a:latin typeface="Arial" panose="020B0604020202020204" pitchFamily="34" charset="0"/>
              </a:rPr>
              <a:t>cứu</a:t>
            </a:r>
            <a:r>
              <a:rPr lang="en-US" altLang="en-US" dirty="0">
                <a:latin typeface="Arial" panose="020B0604020202020204" pitchFamily="34" charset="0"/>
              </a:rPr>
              <a:t> </a:t>
            </a:r>
            <a:r>
              <a:rPr lang="en-US" altLang="en-US" dirty="0" err="1">
                <a:latin typeface="Arial" panose="020B0604020202020204" pitchFamily="34" charset="0"/>
              </a:rPr>
              <a:t>hướng</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a:t>
            </a:r>
          </a:p>
          <a:p>
            <a:r>
              <a:rPr lang="en-US" altLang="en-US" dirty="0" err="1">
                <a:latin typeface="Arial" panose="020B0604020202020204" pitchFamily="34" charset="0"/>
              </a:rPr>
              <a:t>Đầu</a:t>
            </a:r>
            <a:r>
              <a:rPr lang="en-US" altLang="en-US" dirty="0">
                <a:latin typeface="Arial" panose="020B0604020202020204" pitchFamily="34" charset="0"/>
              </a:rPr>
              <a:t> </a:t>
            </a:r>
            <a:r>
              <a:rPr lang="en-US" altLang="en-US" dirty="0" err="1">
                <a:latin typeface="Arial" panose="020B0604020202020204" pitchFamily="34" charset="0"/>
              </a:rPr>
              <a:t>tiên</a:t>
            </a:r>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giải</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đơn</a:t>
            </a:r>
            <a:r>
              <a:rPr lang="en-US" altLang="en-US" dirty="0">
                <a:latin typeface="Arial" panose="020B0604020202020204" pitchFamily="34" charset="0"/>
              </a:rPr>
              <a:t> </a:t>
            </a:r>
            <a:r>
              <a:rPr lang="en-US" altLang="en-US" dirty="0" err="1">
                <a:latin typeface="Arial" panose="020B0604020202020204" pitchFamily="34" charset="0"/>
              </a:rPr>
              <a:t>giản</a:t>
            </a:r>
            <a:r>
              <a:rPr lang="en-US" altLang="en-US" dirty="0">
                <a:latin typeface="Arial" panose="020B0604020202020204" pitchFamily="34" charset="0"/>
              </a:rPr>
              <a:t> </a:t>
            </a:r>
            <a:r>
              <a:rPr lang="en-US" altLang="en-US" dirty="0" err="1">
                <a:latin typeface="Arial" panose="020B0604020202020204" pitchFamily="34" charset="0"/>
              </a:rPr>
              <a:t>hóa</a:t>
            </a:r>
            <a:r>
              <a:rPr lang="en-US" altLang="en-US" dirty="0">
                <a:latin typeface="Arial" panose="020B0604020202020204" pitchFamily="34" charset="0"/>
              </a:rPr>
              <a:t> ma </a:t>
            </a:r>
            <a:r>
              <a:rPr lang="en-US" altLang="en-US" dirty="0" err="1">
                <a:latin typeface="Arial" panose="020B0604020202020204" pitchFamily="34" charset="0"/>
              </a:rPr>
              <a:t>trận</a:t>
            </a:r>
            <a:r>
              <a:rPr lang="en-US" altLang="en-US" dirty="0">
                <a:latin typeface="Arial" panose="020B0604020202020204" pitchFamily="34" charset="0"/>
              </a:rPr>
              <a:t> so </a:t>
            </a:r>
            <a:r>
              <a:rPr lang="en-US" altLang="en-US" dirty="0" err="1">
                <a:latin typeface="Arial" panose="020B0604020202020204" pitchFamily="34" charset="0"/>
              </a:rPr>
              <a:t>sánh</a:t>
            </a:r>
            <a:r>
              <a:rPr lang="en-US" altLang="en-US" dirty="0">
                <a:latin typeface="Arial" panose="020B0604020202020204" pitchFamily="34" charset="0"/>
              </a:rPr>
              <a:t> </a:t>
            </a:r>
            <a:r>
              <a:rPr lang="en-US" altLang="en-US" dirty="0" err="1">
                <a:latin typeface="Arial" panose="020B0604020202020204" pitchFamily="34" charset="0"/>
              </a:rPr>
              <a:t>trên</a:t>
            </a:r>
            <a:r>
              <a:rPr lang="en-US" altLang="en-US" dirty="0">
                <a:latin typeface="Arial" panose="020B0604020202020204" pitchFamily="34" charset="0"/>
              </a:rPr>
              <a:t> </a:t>
            </a:r>
            <a:r>
              <a:rPr lang="en-US" altLang="en-US" dirty="0" err="1">
                <a:latin typeface="Arial" panose="020B0604020202020204" pitchFamily="34" charset="0"/>
              </a:rPr>
              <a:t>cơ</a:t>
            </a:r>
            <a:r>
              <a:rPr lang="en-US" altLang="en-US" dirty="0">
                <a:latin typeface="Arial" panose="020B0604020202020204" pitchFamily="34" charset="0"/>
              </a:rPr>
              <a:t> </a:t>
            </a:r>
            <a:r>
              <a:rPr lang="en-US" altLang="en-US" dirty="0" err="1">
                <a:latin typeface="Arial" panose="020B0604020202020204" pitchFamily="34" charset="0"/>
              </a:rPr>
              <a:t>sở</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endParaRPr lang="en-US" altLang="en-US" dirty="0">
              <a:latin typeface="Arial" panose="020B0604020202020204" pitchFamily="34" charset="0"/>
            </a:endParaRPr>
          </a:p>
          <a:p>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theo</a:t>
            </a:r>
            <a:r>
              <a:rPr lang="en-US" altLang="en-US" dirty="0">
                <a:latin typeface="Arial" panose="020B0604020202020204" pitchFamily="34" charset="0"/>
              </a:rPr>
              <a:t>: </a:t>
            </a:r>
            <a:r>
              <a:rPr lang="en-US" altLang="en-US" dirty="0" err="1">
                <a:latin typeface="Arial" panose="020B0604020202020204" pitchFamily="34" charset="0"/>
              </a:rPr>
              <a:t>Dề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a:t>
            </a:r>
            <a:r>
              <a:rPr lang="en-US" altLang="en-US" dirty="0" err="1">
                <a:latin typeface="Arial" panose="020B0604020202020204" pitchFamily="34" charset="0"/>
              </a:rPr>
              <a:t>quyết</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của</a:t>
            </a:r>
            <a:r>
              <a:rPr lang="en-US" altLang="en-US" dirty="0">
                <a:latin typeface="Arial" panose="020B0604020202020204" pitchFamily="34" charset="0"/>
              </a:rPr>
              <a:t> </a:t>
            </a:r>
            <a:r>
              <a:rPr lang="en-US" altLang="en-US" dirty="0" err="1">
                <a:latin typeface="Arial" panose="020B0604020202020204" pitchFamily="34" charset="0"/>
              </a:rPr>
              <a:t>thuyết</a:t>
            </a:r>
            <a:r>
              <a:rPr lang="en-US" altLang="en-US" dirty="0">
                <a:latin typeface="Arial" panose="020B0604020202020204" pitchFamily="34" charset="0"/>
              </a:rPr>
              <a:t> </a:t>
            </a:r>
            <a:r>
              <a:rPr lang="en-US" altLang="en-US" dirty="0" err="1">
                <a:latin typeface="Arial" panose="020B0604020202020204" pitchFamily="34" charset="0"/>
              </a:rPr>
              <a:t>ngẫu</a:t>
            </a:r>
            <a:r>
              <a:rPr lang="en-US" altLang="en-US" dirty="0">
                <a:latin typeface="Arial" panose="020B0604020202020204" pitchFamily="34" charset="0"/>
              </a:rPr>
              <a:t> </a:t>
            </a:r>
            <a:r>
              <a:rPr lang="en-US" altLang="en-US" dirty="0" err="1">
                <a:latin typeface="Arial" panose="020B0604020202020204" pitchFamily="34" charset="0"/>
              </a:rPr>
              <a:t>nhiên</a:t>
            </a:r>
            <a:r>
              <a:rPr lang="en-US" altLang="en-US" dirty="0">
                <a:latin typeface="Arial" panose="020B0604020202020204" pitchFamily="34" charset="0"/>
              </a:rPr>
              <a:t> </a:t>
            </a:r>
            <a:r>
              <a:rPr lang="en-US" altLang="en-US" dirty="0" err="1">
                <a:latin typeface="Arial" panose="020B0604020202020204" pitchFamily="34" charset="0"/>
              </a:rPr>
              <a:t>Dempster</a:t>
            </a:r>
            <a:r>
              <a:rPr lang="en-US" altLang="en-US" dirty="0">
                <a:latin typeface="Arial" panose="020B0604020202020204" pitchFamily="34" charset="0"/>
              </a:rPr>
              <a:t> – Shafer</a:t>
            </a:r>
          </a:p>
          <a:p>
            <a:r>
              <a:rPr lang="en-US" altLang="en-US" dirty="0">
                <a:latin typeface="Arial" panose="020B0604020202020204" pitchFamily="34" charset="0"/>
              </a:rPr>
              <a:t>+ </a:t>
            </a:r>
            <a:r>
              <a:rPr lang="en-US" altLang="en-US" dirty="0" err="1">
                <a:latin typeface="Arial" panose="020B0604020202020204" pitchFamily="34" charset="0"/>
              </a:rPr>
              <a:t>Đề</a:t>
            </a:r>
            <a:r>
              <a:rPr lang="en-US" altLang="en-US" dirty="0">
                <a:latin typeface="Arial" panose="020B0604020202020204" pitchFamily="34" charset="0"/>
              </a:rPr>
              <a:t> </a:t>
            </a:r>
            <a:r>
              <a:rPr lang="en-US" altLang="en-US" dirty="0" err="1">
                <a:latin typeface="Arial" panose="020B0604020202020204" pitchFamily="34" charset="0"/>
              </a:rPr>
              <a:t>xuất</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nhóm</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án</a:t>
            </a:r>
            <a:r>
              <a:rPr lang="en-US" altLang="en-US" dirty="0">
                <a:latin typeface="Arial" panose="020B0604020202020204" pitchFamily="34" charset="0"/>
              </a:rPr>
              <a:t> </a:t>
            </a:r>
            <a:r>
              <a:rPr lang="en-US" altLang="en-US" dirty="0" err="1">
                <a:latin typeface="Arial" panose="020B0604020202020204" pitchFamily="34" charset="0"/>
              </a:rPr>
              <a:t>và</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logic </a:t>
            </a:r>
            <a:r>
              <a:rPr lang="en-US" altLang="en-US" dirty="0" err="1">
                <a:latin typeface="Arial" panose="020B0604020202020204" pitchFamily="34" charset="0"/>
              </a:rPr>
              <a:t>mơ</a:t>
            </a:r>
            <a:endParaRPr lang="en-US" altLang="en-US" dirty="0">
              <a:latin typeface="Arial" panose="020B0604020202020204" pitchFamily="34" charset="0"/>
            </a:endParaRPr>
          </a:p>
          <a:p>
            <a:r>
              <a:rPr lang="en-US" altLang="en-US" dirty="0">
                <a:latin typeface="Arial" panose="020B0604020202020204" pitchFamily="34" charset="0"/>
              </a:rPr>
              <a:t>==</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các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Hướng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tiếp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cận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nêu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trên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chỉ</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tập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trưng</a:t>
            </a:r>
            <a:r>
              <a:rPr lang="en-US" altLang="en-US" dirty="0">
                <a:latin typeface="Arial" panose="020B0604020202020204" pitchFamily="34" charset="0"/>
                <a:sym typeface="Wingdings" panose="05000000000000000000" pitchFamily="2" charset="2"/>
              </a:rPr>
              <a:t> 1 </a:t>
            </a:r>
            <a:r>
              <a:rPr lang="en-US" altLang="en-US" dirty="0" err="1">
                <a:latin typeface="Arial" panose="020B0604020202020204" pitchFamily="34" charset="0"/>
                <a:sym typeface="Wingdings" panose="05000000000000000000" pitchFamily="2" charset="2"/>
              </a:rPr>
              <a:t>mức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quyên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mất</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tính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mức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tiêu</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Ngoài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ra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thông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số</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của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bài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toán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quản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lý</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thường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là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không</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chính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xác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và</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đầy</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đủ</a:t>
            </a:r>
            <a:r>
              <a:rPr lang="en-US" altLang="en-US" dirty="0">
                <a:latin typeface="Arial" panose="020B0604020202020204" pitchFamily="34" charset="0"/>
                <a:sym typeface="Wingdings" panose="05000000000000000000" pitchFamily="2" charset="2"/>
              </a:rPr>
              <a:t> , </a:t>
            </a:r>
            <a:r>
              <a:rPr lang="en-US" altLang="en-US" dirty="0" err="1">
                <a:latin typeface="Arial" panose="020B0604020202020204" pitchFamily="34" charset="0"/>
                <a:sym typeface="Wingdings" panose="05000000000000000000" pitchFamily="2" charset="2"/>
              </a:rPr>
              <a:t>Nên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cần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tiếp</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cận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hình</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thức</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để</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khai</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thác</a:t>
            </a:r>
            <a:r>
              <a:rPr lang="en-US" altLang="en-US" dirty="0">
                <a:latin typeface="Arial" panose="020B0604020202020204" pitchFamily="34" charset="0"/>
                <a:sym typeface="Wingdings" panose="05000000000000000000" pitchFamily="2" charset="2"/>
              </a:rPr>
              <a:t> ý </a:t>
            </a:r>
            <a:r>
              <a:rPr lang="en-US" altLang="en-US" dirty="0" err="1">
                <a:latin typeface="Arial" panose="020B0604020202020204" pitchFamily="34" charset="0"/>
                <a:sym typeface="Wingdings" panose="05000000000000000000" pitchFamily="2" charset="2"/>
              </a:rPr>
              <a:t>kiến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của</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chuyên</a:t>
            </a:r>
            <a:r>
              <a:rPr lang="en-US" altLang="en-US" dirty="0">
                <a:latin typeface="Arial" panose="020B0604020202020204" pitchFamily="34" charset="0"/>
                <a:sym typeface="Wingdings" panose="05000000000000000000" pitchFamily="2" charset="2"/>
              </a:rPr>
              <a:t> </a:t>
            </a:r>
            <a:r>
              <a:rPr lang="en-US" altLang="en-US" dirty="0" err="1">
                <a:latin typeface="Arial" panose="020B0604020202020204" pitchFamily="34" charset="0"/>
                <a:sym typeface="Wingdings" panose="05000000000000000000" pitchFamily="2" charset="2"/>
              </a:rPr>
              <a:t>gia</a:t>
            </a:r>
            <a:r>
              <a:rPr lang="en-US" altLang="en-US" dirty="0">
                <a:latin typeface="Arial" panose="020B0604020202020204" pitchFamily="34" charset="0"/>
                <a:sym typeface="Wingdings" panose="05000000000000000000" pitchFamily="2" charset="2"/>
              </a:rPr>
              <a:t>.</a:t>
            </a:r>
            <a:endParaRPr lang="en-US" altLang="en-US" dirty="0">
              <a:latin typeface="Arial" panose="020B0604020202020204" pitchFamily="34" charset="0"/>
            </a:endParaRPr>
          </a:p>
          <a:p>
            <a:r>
              <a:rPr lang="en-US" altLang="en-US" b="1" dirty="0">
                <a:latin typeface="Arial" panose="020B0604020202020204" pitchFamily="34" charset="0"/>
              </a:rPr>
              <a:t>Ở </a:t>
            </a:r>
            <a:r>
              <a:rPr lang="en-US" altLang="en-US" b="1" dirty="0" err="1">
                <a:latin typeface="Arial" panose="020B0604020202020204" pitchFamily="34" charset="0"/>
              </a:rPr>
              <a:t>trong</a:t>
            </a:r>
            <a:r>
              <a:rPr lang="en-US" altLang="en-US" b="1" dirty="0">
                <a:latin typeface="Arial" panose="020B0604020202020204" pitchFamily="34" charset="0"/>
              </a:rPr>
              <a:t> </a:t>
            </a:r>
            <a:r>
              <a:rPr lang="en-US" altLang="en-US" b="1" dirty="0" err="1">
                <a:latin typeface="Arial" panose="020B0604020202020204" pitchFamily="34" charset="0"/>
              </a:rPr>
              <a:t>nước</a:t>
            </a:r>
            <a:r>
              <a:rPr lang="en-US" altLang="en-US" b="1"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còn</a:t>
            </a:r>
            <a:r>
              <a:rPr lang="en-US" altLang="en-US" dirty="0">
                <a:latin typeface="Arial" panose="020B0604020202020204" pitchFamily="34" charset="0"/>
              </a:rPr>
              <a:t> </a:t>
            </a:r>
            <a:r>
              <a:rPr lang="en-US" altLang="en-US" dirty="0" err="1">
                <a:latin typeface="Arial" panose="020B0604020202020204" pitchFamily="34" charset="0"/>
              </a:rPr>
              <a:t>hạn</a:t>
            </a:r>
            <a:r>
              <a:rPr lang="en-US" altLang="en-US" dirty="0">
                <a:latin typeface="Arial" panose="020B0604020202020204" pitchFamily="34" charset="0"/>
              </a:rPr>
              <a:t> </a:t>
            </a:r>
            <a:r>
              <a:rPr lang="en-US" altLang="en-US" dirty="0" err="1">
                <a:latin typeface="Arial" panose="020B0604020202020204" pitchFamily="34" charset="0"/>
              </a:rPr>
              <a:t>chế</a:t>
            </a:r>
            <a:endParaRPr lang="en-US" altLang="en-US" dirty="0">
              <a:latin typeface="Arial" panose="020B0604020202020204" pitchFamily="34" charset="0"/>
            </a:endParaRPr>
          </a:p>
          <a:p>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trực</a:t>
            </a:r>
            <a:r>
              <a:rPr lang="en-US" altLang="en-US" dirty="0">
                <a:latin typeface="Arial" panose="020B0604020202020204" pitchFamily="34" charset="0"/>
              </a:rPr>
              <a:t> </a:t>
            </a:r>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hoặc</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cải</a:t>
            </a:r>
            <a:r>
              <a:rPr lang="en-US" altLang="en-US" dirty="0">
                <a:latin typeface="Arial" panose="020B0604020202020204" pitchFamily="34" charset="0"/>
              </a:rPr>
              <a:t> </a:t>
            </a:r>
            <a:r>
              <a:rPr lang="en-US" altLang="en-US" dirty="0" err="1">
                <a:latin typeface="Arial" panose="020B0604020202020204" pitchFamily="34" charset="0"/>
              </a:rPr>
              <a:t>tiến</a:t>
            </a:r>
            <a:r>
              <a:rPr lang="en-US" altLang="en-US" dirty="0">
                <a:latin typeface="Arial" panose="020B0604020202020204" pitchFamily="34" charset="0"/>
              </a:rPr>
              <a:t> </a:t>
            </a:r>
            <a:r>
              <a:rPr lang="en-US" altLang="en-US" dirty="0" err="1">
                <a:latin typeface="Arial" panose="020B0604020202020204" pitchFamily="34" charset="0"/>
              </a:rPr>
              <a:t>đã</a:t>
            </a:r>
            <a:r>
              <a:rPr lang="en-US" altLang="en-US" dirty="0">
                <a:latin typeface="Arial" panose="020B0604020202020204" pitchFamily="34" charset="0"/>
              </a:rPr>
              <a:t> </a:t>
            </a:r>
            <a:r>
              <a:rPr lang="en-US" altLang="en-US" dirty="0" err="1">
                <a:latin typeface="Arial" panose="020B0604020202020204" pitchFamily="34" charset="0"/>
              </a:rPr>
              <a:t>có</a:t>
            </a:r>
            <a:r>
              <a:rPr lang="en-US" altLang="en-US" dirty="0">
                <a:latin typeface="Arial" panose="020B0604020202020204" pitchFamily="34" charset="0"/>
              </a:rPr>
              <a:t> </a:t>
            </a:r>
            <a:r>
              <a:rPr lang="en-US" altLang="en-US" dirty="0" err="1">
                <a:latin typeface="Arial" panose="020B0604020202020204" pitchFamily="34" charset="0"/>
              </a:rPr>
              <a:t>sản</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quản</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p>
          <a:p>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dirty="0">
                <a:latin typeface="Arial" panose="020B0604020202020204" pitchFamily="34" charset="0"/>
              </a:rPr>
              <a:t> </a:t>
            </a:r>
            <a:r>
              <a:rPr lang="en-US" altLang="en-US" dirty="0" err="1">
                <a:latin typeface="Arial" panose="020B0604020202020204" pitchFamily="34" charset="0"/>
              </a:rPr>
              <a:t>Hải</a:t>
            </a:r>
            <a:r>
              <a:rPr lang="en-US" altLang="en-US" dirty="0">
                <a:latin typeface="Arial" panose="020B0604020202020204" pitchFamily="34" charset="0"/>
              </a:rPr>
              <a:t> </a:t>
            </a:r>
            <a:r>
              <a:rPr lang="en-US" altLang="en-US" dirty="0" err="1">
                <a:latin typeface="Arial" panose="020B0604020202020204" pitchFamily="34" charset="0"/>
              </a:rPr>
              <a:t>Thành</a:t>
            </a:r>
            <a:r>
              <a:rPr lang="en-US" altLang="en-US" dirty="0">
                <a:latin typeface="Arial" panose="020B0604020202020204" pitchFamily="34" charset="0"/>
              </a:rPr>
              <a:t> </a:t>
            </a:r>
            <a:r>
              <a:rPr lang="en-US" altLang="en-US" dirty="0" err="1">
                <a:latin typeface="Arial" panose="020B0604020202020204" pitchFamily="34" charset="0"/>
              </a:rPr>
              <a:t>cùng</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các</a:t>
            </a:r>
            <a:r>
              <a:rPr lang="en-US" altLang="en-US" dirty="0">
                <a:latin typeface="Arial" panose="020B0604020202020204" pitchFamily="34" charset="0"/>
              </a:rPr>
              <a:t> </a:t>
            </a:r>
            <a:r>
              <a:rPr lang="en-US" altLang="en-US" dirty="0" err="1">
                <a:latin typeface="Arial" panose="020B0604020202020204" pitchFamily="34" charset="0"/>
              </a:rPr>
              <a:t>cộng</a:t>
            </a:r>
            <a:r>
              <a:rPr lang="en-US" altLang="en-US" dirty="0">
                <a:latin typeface="Arial" panose="020B0604020202020204" pitchFamily="34" charset="0"/>
              </a:rPr>
              <a:t> </a:t>
            </a:r>
            <a:r>
              <a:rPr lang="en-US" altLang="en-US" dirty="0" err="1">
                <a:latin typeface="Arial" panose="020B0604020202020204" pitchFamily="34" charset="0"/>
              </a:rPr>
              <a:t>sự</a:t>
            </a:r>
            <a:r>
              <a:rPr lang="en-US" altLang="en-US" dirty="0">
                <a:latin typeface="Arial" panose="020B0604020202020204" pitchFamily="34" charset="0"/>
              </a:rPr>
              <a:t> </a:t>
            </a:r>
            <a:r>
              <a:rPr lang="en-US" altLang="en-US" dirty="0" err="1">
                <a:latin typeface="Arial" panose="020B0604020202020204" pitchFamily="34" charset="0"/>
              </a:rPr>
              <a:t>ứng</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thành</a:t>
            </a:r>
            <a:r>
              <a:rPr lang="en-US" altLang="en-US" dirty="0">
                <a:latin typeface="Arial" panose="020B0604020202020204" pitchFamily="34" charset="0"/>
              </a:rPr>
              <a:t> </a:t>
            </a:r>
            <a:r>
              <a:rPr lang="en-US" altLang="en-US" dirty="0" err="1">
                <a:latin typeface="Arial" panose="020B0604020202020204" pitchFamily="34" charset="0"/>
              </a:rPr>
              <a:t>công</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phân</a:t>
            </a:r>
            <a:r>
              <a:rPr lang="en-US" altLang="en-US" dirty="0">
                <a:latin typeface="Arial" panose="020B0604020202020204" pitchFamily="34" charset="0"/>
              </a:rPr>
              <a:t> </a:t>
            </a:r>
            <a:r>
              <a:rPr lang="en-US" altLang="en-US" dirty="0" err="1">
                <a:latin typeface="Arial" panose="020B0604020202020204" pitchFamily="34" charset="0"/>
              </a:rPr>
              <a:t>tích</a:t>
            </a:r>
            <a:r>
              <a:rPr lang="en-US" altLang="en-US" dirty="0">
                <a:latin typeface="Arial" panose="020B0604020202020204" pitchFamily="34" charset="0"/>
              </a:rPr>
              <a:t> </a:t>
            </a:r>
            <a:r>
              <a:rPr lang="en-US" altLang="en-US" dirty="0" err="1">
                <a:latin typeface="Arial" panose="020B0604020202020204" pitchFamily="34" charset="0"/>
              </a:rPr>
              <a:t>đã</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hợp</a:t>
            </a:r>
            <a:r>
              <a:rPr lang="en-US" altLang="en-US" dirty="0">
                <a:latin typeface="Arial" panose="020B0604020202020204" pitchFamily="34" charset="0"/>
              </a:rPr>
              <a:t> </a:t>
            </a:r>
            <a:r>
              <a:rPr lang="en-US" altLang="en-US" dirty="0" err="1">
                <a:latin typeface="Arial" panose="020B0604020202020204" pitchFamily="34" charset="0"/>
              </a:rPr>
              <a:t>với</a:t>
            </a:r>
            <a:r>
              <a:rPr lang="en-US" altLang="en-US" dirty="0">
                <a:latin typeface="Arial" panose="020B0604020202020204" pitchFamily="34" charset="0"/>
              </a:rPr>
              <a:t> </a:t>
            </a:r>
            <a:r>
              <a:rPr lang="en-US" altLang="en-US" dirty="0" err="1">
                <a:latin typeface="Arial" panose="020B0604020202020204" pitchFamily="34" charset="0"/>
              </a:rPr>
              <a:t>lý</a:t>
            </a:r>
            <a:r>
              <a:rPr lang="en-US" altLang="en-US" dirty="0">
                <a:latin typeface="Arial" panose="020B0604020202020204" pitchFamily="34" charset="0"/>
              </a:rPr>
              <a:t> </a:t>
            </a:r>
            <a:r>
              <a:rPr lang="en-US" altLang="en-US" dirty="0" err="1">
                <a:latin typeface="Arial" panose="020B0604020202020204" pitchFamily="34" charset="0"/>
              </a:rPr>
              <a:t>thuyết</a:t>
            </a:r>
            <a:r>
              <a:rPr lang="en-US" altLang="en-US" dirty="0">
                <a:latin typeface="Arial" panose="020B0604020202020204" pitchFamily="34" charset="0"/>
              </a:rPr>
              <a:t> </a:t>
            </a:r>
            <a:r>
              <a:rPr lang="en-US" altLang="en-US" dirty="0" err="1">
                <a:latin typeface="Arial" panose="020B0604020202020204" pitchFamily="34" charset="0"/>
              </a:rPr>
              <a:t>mờ</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Quy</a:t>
            </a:r>
            <a:r>
              <a:rPr lang="en-US" altLang="en-US" dirty="0">
                <a:latin typeface="Arial" panose="020B0604020202020204" pitchFamily="34" charset="0"/>
              </a:rPr>
              <a:t> </a:t>
            </a:r>
            <a:r>
              <a:rPr lang="en-US" altLang="en-US" dirty="0" err="1">
                <a:latin typeface="Arial" panose="020B0604020202020204" pitchFamily="34" charset="0"/>
              </a:rPr>
              <a:t>hoach</a:t>
            </a:r>
            <a:r>
              <a:rPr lang="en-US" altLang="en-US" dirty="0">
                <a:latin typeface="Arial" panose="020B0604020202020204" pitchFamily="34" charset="0"/>
              </a:rPr>
              <a:t> </a:t>
            </a:r>
            <a:r>
              <a:rPr lang="en-US" altLang="en-US" dirty="0" err="1">
                <a:latin typeface="Arial" panose="020B0604020202020204" pitchFamily="34" charset="0"/>
              </a:rPr>
              <a:t>đất</a:t>
            </a:r>
            <a:r>
              <a:rPr lang="en-US" altLang="en-US" dirty="0">
                <a:latin typeface="Arial" panose="020B0604020202020204" pitchFamily="34" charset="0"/>
              </a:rPr>
              <a:t> </a:t>
            </a:r>
            <a:r>
              <a:rPr lang="en-US" altLang="en-US" dirty="0" err="1">
                <a:latin typeface="Arial" panose="020B0604020202020204" pitchFamily="34" charset="0"/>
              </a:rPr>
              <a:t>nông</a:t>
            </a:r>
            <a:r>
              <a:rPr lang="en-US" altLang="en-US" dirty="0">
                <a:latin typeface="Arial" panose="020B0604020202020204" pitchFamily="34" charset="0"/>
              </a:rPr>
              <a:t> </a:t>
            </a:r>
            <a:r>
              <a:rPr lang="en-US" altLang="en-US" dirty="0" err="1">
                <a:latin typeface="Arial" panose="020B0604020202020204" pitchFamily="34" charset="0"/>
              </a:rPr>
              <a:t>nghiệp</a:t>
            </a:r>
            <a:r>
              <a:rPr lang="en-US" altLang="en-US" dirty="0">
                <a:latin typeface="Arial" panose="020B0604020202020204" pitchFamily="34" charset="0"/>
              </a:rPr>
              <a:t>.</a:t>
            </a:r>
          </a:p>
          <a:p>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dirty="0">
                <a:latin typeface="Arial" panose="020B0604020202020204" pitchFamily="34" charset="0"/>
              </a:rPr>
              <a:t> </a:t>
            </a:r>
            <a:r>
              <a:rPr lang="en-US" altLang="en-US" dirty="0" err="1">
                <a:latin typeface="Arial" panose="020B0604020202020204" pitchFamily="34" charset="0"/>
              </a:rPr>
              <a:t>Nhừ</a:t>
            </a:r>
            <a:r>
              <a:rPr lang="en-US" altLang="en-US" dirty="0">
                <a:latin typeface="Arial" panose="020B0604020202020204" pitchFamily="34" charset="0"/>
              </a:rPr>
              <a:t> </a:t>
            </a:r>
            <a:r>
              <a:rPr lang="en-US" altLang="en-US" dirty="0" err="1">
                <a:latin typeface="Arial" panose="020B0604020202020204" pitchFamily="34" charset="0"/>
              </a:rPr>
              <a:t>Phong</a:t>
            </a:r>
            <a:r>
              <a:rPr lang="en-US" altLang="en-US" dirty="0">
                <a:latin typeface="Arial" panose="020B0604020202020204" pitchFamily="34" charset="0"/>
              </a:rPr>
              <a:t> </a:t>
            </a:r>
            <a:r>
              <a:rPr lang="en-US" altLang="en-US" dirty="0" err="1">
                <a:latin typeface="Arial" panose="020B0604020202020204" pitchFamily="34" charset="0"/>
              </a:rPr>
              <a:t>sử</a:t>
            </a:r>
            <a:r>
              <a:rPr lang="en-US" altLang="en-US" dirty="0">
                <a:latin typeface="Arial" panose="020B0604020202020204" pitchFamily="34" charset="0"/>
              </a:rPr>
              <a:t> </a:t>
            </a:r>
            <a:r>
              <a:rPr lang="en-US" altLang="en-US" dirty="0" err="1">
                <a:latin typeface="Arial" panose="020B0604020202020204" pitchFamily="34" charset="0"/>
              </a:rPr>
              <a:t>dụng</a:t>
            </a:r>
            <a:r>
              <a:rPr lang="en-US" altLang="en-US" dirty="0">
                <a:latin typeface="Arial" panose="020B0604020202020204" pitchFamily="34" charset="0"/>
              </a:rPr>
              <a:t> </a:t>
            </a:r>
            <a:r>
              <a:rPr lang="en-US" altLang="en-US" dirty="0" err="1">
                <a:latin typeface="Arial" panose="020B0604020202020204" pitchFamily="34" charset="0"/>
              </a:rPr>
              <a:t>trực</a:t>
            </a:r>
            <a:r>
              <a:rPr lang="en-US" altLang="en-US" dirty="0">
                <a:latin typeface="Arial" panose="020B0604020202020204" pitchFamily="34" charset="0"/>
              </a:rPr>
              <a:t> </a:t>
            </a:r>
            <a:r>
              <a:rPr lang="en-US" altLang="en-US" dirty="0" err="1">
                <a:latin typeface="Arial" panose="020B0604020202020204" pitchFamily="34" charset="0"/>
              </a:rPr>
              <a:t>tiếp</a:t>
            </a:r>
            <a:r>
              <a:rPr lang="en-US" altLang="en-US" dirty="0">
                <a:latin typeface="Arial" panose="020B0604020202020204" pitchFamily="34" charset="0"/>
              </a:rPr>
              <a:t> </a:t>
            </a:r>
            <a:r>
              <a:rPr lang="en-US" altLang="en-US" dirty="0" err="1">
                <a:latin typeface="Arial" panose="020B0604020202020204" pitchFamily="34" charset="0"/>
              </a:rPr>
              <a:t>phương</a:t>
            </a:r>
            <a:r>
              <a:rPr lang="en-US" altLang="en-US" dirty="0">
                <a:latin typeface="Arial" panose="020B0604020202020204" pitchFamily="34" charset="0"/>
              </a:rPr>
              <a:t> </a:t>
            </a:r>
            <a:r>
              <a:rPr lang="en-US" altLang="en-US" dirty="0" err="1">
                <a:latin typeface="Arial" panose="020B0604020202020204" pitchFamily="34" charset="0"/>
              </a:rPr>
              <a:t>pháp</a:t>
            </a:r>
            <a:r>
              <a:rPr lang="en-US" altLang="en-US" dirty="0">
                <a:latin typeface="Arial" panose="020B0604020202020204" pitchFamily="34" charset="0"/>
              </a:rPr>
              <a:t> </a:t>
            </a:r>
            <a:r>
              <a:rPr lang="en-US" altLang="en-US" dirty="0" err="1">
                <a:latin typeface="Arial" panose="020B0604020202020204" pitchFamily="34" charset="0"/>
              </a:rPr>
              <a:t>đa</a:t>
            </a:r>
            <a:r>
              <a:rPr lang="en-US" altLang="en-US" dirty="0">
                <a:latin typeface="Arial" panose="020B0604020202020204" pitchFamily="34" charset="0"/>
              </a:rPr>
              <a:t> </a:t>
            </a:r>
            <a:r>
              <a:rPr lang="en-US" altLang="en-US" dirty="0" err="1">
                <a:latin typeface="Arial" panose="020B0604020202020204" pitchFamily="34" charset="0"/>
              </a:rPr>
              <a:t>tiêu</a:t>
            </a:r>
            <a:r>
              <a:rPr lang="en-US" altLang="en-US" dirty="0">
                <a:latin typeface="Arial" panose="020B0604020202020204" pitchFamily="34" charset="0"/>
              </a:rPr>
              <a:t> </a:t>
            </a:r>
            <a:r>
              <a:rPr lang="en-US" altLang="en-US" dirty="0" err="1">
                <a:latin typeface="Arial" panose="020B0604020202020204" pitchFamily="34" charset="0"/>
              </a:rPr>
              <a:t>chí</a:t>
            </a:r>
            <a:r>
              <a:rPr lang="en-US" altLang="en-US" dirty="0">
                <a:latin typeface="Arial" panose="020B0604020202020204" pitchFamily="34" charset="0"/>
              </a:rPr>
              <a:t> </a:t>
            </a:r>
            <a:r>
              <a:rPr lang="en-US" altLang="en-US" dirty="0" err="1">
                <a:latin typeface="Arial" panose="020B0604020202020204" pitchFamily="34" charset="0"/>
              </a:rPr>
              <a:t>vào</a:t>
            </a:r>
            <a:r>
              <a:rPr lang="en-US" altLang="en-US" dirty="0">
                <a:latin typeface="Arial" panose="020B0604020202020204" pitchFamily="34" charset="0"/>
              </a:rPr>
              <a:t> </a:t>
            </a:r>
            <a:r>
              <a:rPr lang="en-US" altLang="en-US" dirty="0" err="1">
                <a:latin typeface="Arial" panose="020B0604020202020204" pitchFamily="34" charset="0"/>
              </a:rPr>
              <a:t>bài</a:t>
            </a:r>
            <a:r>
              <a:rPr lang="en-US" altLang="en-US" dirty="0">
                <a:latin typeface="Arial" panose="020B0604020202020204" pitchFamily="34" charset="0"/>
              </a:rPr>
              <a:t> </a:t>
            </a:r>
            <a:r>
              <a:rPr lang="en-US" altLang="en-US" dirty="0" err="1">
                <a:latin typeface="Arial" panose="020B0604020202020204" pitchFamily="34" charset="0"/>
              </a:rPr>
              <a:t>toán</a:t>
            </a:r>
            <a:r>
              <a:rPr lang="en-US" altLang="en-US" dirty="0">
                <a:latin typeface="Arial" panose="020B0604020202020204" pitchFamily="34" charset="0"/>
              </a:rPr>
              <a:t> </a:t>
            </a:r>
            <a:r>
              <a:rPr lang="en-US" altLang="en-US" dirty="0" err="1">
                <a:latin typeface="Arial" panose="020B0604020202020204" pitchFamily="34" charset="0"/>
              </a:rPr>
              <a:t>hoạch</a:t>
            </a:r>
            <a:r>
              <a:rPr lang="en-US" altLang="en-US" dirty="0">
                <a:latin typeface="Arial" panose="020B0604020202020204" pitchFamily="34" charset="0"/>
              </a:rPr>
              <a:t> </a:t>
            </a:r>
            <a:r>
              <a:rPr lang="en-US" altLang="en-US" dirty="0" err="1">
                <a:latin typeface="Arial" panose="020B0604020202020204" pitchFamily="34" charset="0"/>
              </a:rPr>
              <a:t>định</a:t>
            </a:r>
            <a:r>
              <a:rPr lang="en-US" altLang="en-US" dirty="0">
                <a:latin typeface="Arial" panose="020B0604020202020204" pitchFamily="34" charset="0"/>
              </a:rPr>
              <a:t> </a:t>
            </a:r>
            <a:r>
              <a:rPr lang="en-US" altLang="en-US" dirty="0" err="1">
                <a:latin typeface="Arial" panose="020B0604020202020204" pitchFamily="34" charset="0"/>
              </a:rPr>
              <a:t>mặt</a:t>
            </a:r>
            <a:r>
              <a:rPr lang="en-US" altLang="en-US" dirty="0">
                <a:latin typeface="Arial" panose="020B0604020202020204" pitchFamily="34" charset="0"/>
              </a:rPr>
              <a:t> </a:t>
            </a:r>
            <a:r>
              <a:rPr lang="en-US" altLang="en-US" dirty="0" err="1">
                <a:latin typeface="Arial" panose="020B0604020202020204" pitchFamily="34" charset="0"/>
              </a:rPr>
              <a:t>bằng</a:t>
            </a:r>
            <a:r>
              <a:rPr lang="en-US" altLang="en-US" dirty="0">
                <a:latin typeface="Arial" panose="020B0604020202020204" pitchFamily="34" charset="0"/>
              </a:rPr>
              <a:t> </a:t>
            </a:r>
            <a:r>
              <a:rPr lang="en-US" altLang="en-US" dirty="0" err="1">
                <a:latin typeface="Arial" panose="020B0604020202020204" pitchFamily="34" charset="0"/>
              </a:rPr>
              <a:t>bện</a:t>
            </a:r>
            <a:r>
              <a:rPr lang="en-US" altLang="en-US" dirty="0">
                <a:latin typeface="Arial" panose="020B0604020202020204" pitchFamily="34" charset="0"/>
              </a:rPr>
              <a:t> </a:t>
            </a:r>
            <a:r>
              <a:rPr lang="en-US" altLang="en-US" dirty="0" err="1">
                <a:latin typeface="Arial" panose="020B0604020202020204" pitchFamily="34" charset="0"/>
              </a:rPr>
              <a:t>viện</a:t>
            </a:r>
            <a:endParaRPr lang="en-US" altLang="en-US"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a:t>
            </a:r>
            <a:r>
              <a:rPr lang="en-US" altLang="en-US" dirty="0" err="1">
                <a:latin typeface="Arial" panose="020B0604020202020204" pitchFamily="34" charset="0"/>
              </a:rPr>
              <a:t>Nguyễn</a:t>
            </a:r>
            <a:r>
              <a:rPr lang="en-US" altLang="en-US" baseline="0" dirty="0">
                <a:latin typeface="Arial" panose="020B0604020202020204" pitchFamily="34" charset="0"/>
              </a:rPr>
              <a:t> Kim </a:t>
            </a:r>
            <a:r>
              <a:rPr lang="en-US" altLang="en-US" baseline="0" dirty="0" err="1">
                <a:latin typeface="Arial" panose="020B0604020202020204" pitchFamily="34" charset="0"/>
              </a:rPr>
              <a:t>Lợi</a:t>
            </a:r>
            <a:r>
              <a:rPr lang="en-US" altLang="en-US" baseline="0" dirty="0">
                <a:latin typeface="Arial" panose="020B0604020202020204" pitchFamily="34" charset="0"/>
              </a:rPr>
              <a:t> - </a:t>
            </a:r>
            <a:r>
              <a:rPr lang="en-US" altLang="en-US" dirty="0">
                <a:latin typeface="Arial" panose="020B0604020202020204" pitchFamily="34" charset="0"/>
              </a:rPr>
              <a:t> </a:t>
            </a:r>
            <a:r>
              <a:rPr lang="en-US" sz="1200" b="1" kern="1200" dirty="0">
                <a:solidFill>
                  <a:schemeClr val="tx1"/>
                </a:solidFill>
                <a:effectLst/>
                <a:latin typeface="Arial" charset="0"/>
                <a:ea typeface="+mn-ea"/>
                <a:cs typeface="+mn-cs"/>
              </a:rPr>
              <a:t>HỆ HỖ TRỢ TRỰC TUYẾN CẢNH BÁO LŨ CHO L</a:t>
            </a:r>
            <a:r>
              <a:rPr lang="vi-VN" sz="1200" b="1" kern="1200" dirty="0">
                <a:solidFill>
                  <a:schemeClr val="tx1"/>
                </a:solidFill>
                <a:effectLst/>
                <a:latin typeface="Arial" charset="0"/>
                <a:ea typeface="+mn-ea"/>
                <a:cs typeface="+mn-cs"/>
              </a:rPr>
              <a:t>ƯU V</a:t>
            </a:r>
            <a:r>
              <a:rPr lang="en-US" sz="1200" b="1" kern="1200" dirty="0">
                <a:solidFill>
                  <a:schemeClr val="tx1"/>
                </a:solidFill>
                <a:effectLst/>
                <a:latin typeface="Arial" charset="0"/>
                <a:ea typeface="+mn-ea"/>
                <a:cs typeface="+mn-cs"/>
              </a:rPr>
              <a:t>Ự</a:t>
            </a:r>
            <a:r>
              <a:rPr lang="vi-VN" sz="1200" b="1" kern="1200" dirty="0">
                <a:solidFill>
                  <a:schemeClr val="tx1"/>
                </a:solidFill>
                <a:effectLst/>
                <a:latin typeface="Arial" charset="0"/>
                <a:ea typeface="+mn-ea"/>
                <a:cs typeface="+mn-cs"/>
              </a:rPr>
              <a:t>C SÔNG V</a:t>
            </a:r>
            <a:r>
              <a:rPr lang="en-US" sz="1200" b="1" kern="1200" dirty="0">
                <a:solidFill>
                  <a:schemeClr val="tx1"/>
                </a:solidFill>
                <a:effectLst/>
                <a:latin typeface="Arial" charset="0"/>
                <a:ea typeface="+mn-ea"/>
                <a:cs typeface="+mn-cs"/>
              </a:rPr>
              <a:t>U GIA, TỈNH</a:t>
            </a:r>
            <a:r>
              <a:rPr lang="vi-VN" sz="1200" b="1" kern="1200" dirty="0">
                <a:solidFill>
                  <a:schemeClr val="tx1"/>
                </a:solidFill>
                <a:effectLst/>
                <a:latin typeface="Arial" charset="0"/>
                <a:ea typeface="+mn-ea"/>
                <a:cs typeface="+mn-cs"/>
              </a:rPr>
              <a:t> QU</a:t>
            </a:r>
            <a:r>
              <a:rPr lang="en-US" sz="1200" b="1" kern="1200" dirty="0">
                <a:solidFill>
                  <a:schemeClr val="tx1"/>
                </a:solidFill>
                <a:effectLst/>
                <a:latin typeface="Arial" charset="0"/>
                <a:ea typeface="+mn-ea"/>
                <a:cs typeface="+mn-cs"/>
              </a:rPr>
              <a:t>Ả</a:t>
            </a:r>
            <a:r>
              <a:rPr lang="vi-VN" sz="1200" b="1" kern="1200" dirty="0">
                <a:solidFill>
                  <a:schemeClr val="tx1"/>
                </a:solidFill>
                <a:effectLst/>
                <a:latin typeface="Arial" charset="0"/>
                <a:ea typeface="+mn-ea"/>
                <a:cs typeface="+mn-cs"/>
              </a:rPr>
              <a:t>NG NAM</a:t>
            </a:r>
            <a:endParaRPr lang="en-US" sz="1200" kern="1200" dirty="0">
              <a:solidFill>
                <a:schemeClr val="tx1"/>
              </a:solidFill>
              <a:effectLst/>
              <a:latin typeface="Arial" charset="0"/>
              <a:ea typeface="+mn-ea"/>
              <a:cs typeface="+mn-cs"/>
            </a:endParaRPr>
          </a:p>
          <a:p>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90283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348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8A78F2F-79C3-4C64-8F35-BAB7F69AFE4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234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Người ta luôn nói rằng có đam mê sẽ chính là bí quyết để thành công. Tuy nhiên, tìm ra công việc yêu thích thật sự không phải dễ, và làm sao để những đam mê đó có thể giúp bạn kiếm sống càng khó hơn.</a:t>
            </a:r>
          </a:p>
          <a:p>
            <a:r>
              <a:rPr lang="vi-VN" sz="1200" b="0" i="0" kern="1200" dirty="0">
                <a:solidFill>
                  <a:schemeClr val="tx1"/>
                </a:solidFill>
                <a:effectLst/>
                <a:latin typeface="+mn-lt"/>
                <a:ea typeface="+mn-ea"/>
                <a:cs typeface="+mn-cs"/>
              </a:rPr>
              <a:t>Bí quyết để thành công 1: Quên đi những nỗi lo thực dụng</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Bí quyết để thành công 2: Phát triển từ những sở thích</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Bí quyết để thành công 3: Tìm ra những gì bạn không thích và thật sự yêu thích</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11</a:t>
            </a:fld>
            <a:endParaRPr lang="en-US"/>
          </a:p>
        </p:txBody>
      </p:sp>
    </p:spTree>
    <p:extLst>
      <p:ext uri="{BB962C8B-B14F-4D97-AF65-F5344CB8AC3E}">
        <p14:creationId xmlns:p14="http://schemas.microsoft.com/office/powerpoint/2010/main" val="315103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26</a:t>
            </a:fld>
            <a:endParaRPr lang="en-US"/>
          </a:p>
        </p:txBody>
      </p:sp>
    </p:spTree>
    <p:extLst>
      <p:ext uri="{BB962C8B-B14F-4D97-AF65-F5344CB8AC3E}">
        <p14:creationId xmlns:p14="http://schemas.microsoft.com/office/powerpoint/2010/main" val="710448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27</a:t>
            </a:fld>
            <a:endParaRPr lang="en-US"/>
          </a:p>
        </p:txBody>
      </p:sp>
    </p:spTree>
    <p:extLst>
      <p:ext uri="{BB962C8B-B14F-4D97-AF65-F5344CB8AC3E}">
        <p14:creationId xmlns:p14="http://schemas.microsoft.com/office/powerpoint/2010/main" val="188547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28</a:t>
            </a:fld>
            <a:endParaRPr lang="en-US"/>
          </a:p>
        </p:txBody>
      </p:sp>
    </p:spTree>
    <p:extLst>
      <p:ext uri="{BB962C8B-B14F-4D97-AF65-F5344CB8AC3E}">
        <p14:creationId xmlns:p14="http://schemas.microsoft.com/office/powerpoint/2010/main" val="151149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29</a:t>
            </a:fld>
            <a:endParaRPr lang="en-US"/>
          </a:p>
        </p:txBody>
      </p:sp>
    </p:spTree>
    <p:extLst>
      <p:ext uri="{BB962C8B-B14F-4D97-AF65-F5344CB8AC3E}">
        <p14:creationId xmlns:p14="http://schemas.microsoft.com/office/powerpoint/2010/main" val="83607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198CCD-EE31-48C0-9DCC-C003D9DCBB9E}" type="slidenum">
              <a:rPr lang="en-US" smtClean="0"/>
              <a:pPr/>
              <a:t>30</a:t>
            </a:fld>
            <a:endParaRPr lang="en-US"/>
          </a:p>
        </p:txBody>
      </p:sp>
    </p:spTree>
    <p:extLst>
      <p:ext uri="{BB962C8B-B14F-4D97-AF65-F5344CB8AC3E}">
        <p14:creationId xmlns:p14="http://schemas.microsoft.com/office/powerpoint/2010/main" val="2183156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vl1pPr>
          </a:lstStyle>
          <a:p>
            <a:r>
              <a:rPr lang="en-US" dirty="0"/>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21CCE1F-C6AF-4B85-BD7F-96AF66520B93}" type="slidenum">
              <a:rPr lang="en-US"/>
              <a:pPr>
                <a:defRPr/>
              </a:pPr>
              <a:t>‹#›</a:t>
            </a:fld>
            <a:endParaRPr lang="en-US" dirty="0"/>
          </a:p>
        </p:txBody>
      </p:sp>
    </p:spTree>
    <p:extLst>
      <p:ext uri="{BB962C8B-B14F-4D97-AF65-F5344CB8AC3E}">
        <p14:creationId xmlns:p14="http://schemas.microsoft.com/office/powerpoint/2010/main" val="246622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AHP</a:t>
            </a:r>
            <a:endParaRPr lang="en-US" dirty="0"/>
          </a:p>
        </p:txBody>
      </p:sp>
    </p:spTree>
    <p:extLst>
      <p:ext uri="{BB962C8B-B14F-4D97-AF65-F5344CB8AC3E}">
        <p14:creationId xmlns:p14="http://schemas.microsoft.com/office/powerpoint/2010/main" val="657632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
        <p:nvSpPr>
          <p:cNvPr id="10" name="Date Placeholder 9"/>
          <p:cNvSpPr>
            <a:spLocks noGrp="1"/>
          </p:cNvSpPr>
          <p:nvPr>
            <p:ph type="dt" sz="half" idx="10"/>
          </p:nvPr>
        </p:nvSpPr>
        <p:spPr/>
        <p:txBody>
          <a:bodyPr/>
          <a:lstStyle/>
          <a:p>
            <a:fld id="{0B209FC3-2C1F-4130-BF5B-A2CF8162086E}" type="datetimeFigureOut">
              <a:rPr lang="en-US">
                <a:solidFill>
                  <a:prstClr val="black">
                    <a:tint val="75000"/>
                  </a:prstClr>
                </a:solidFill>
              </a:rPr>
              <a:pPr/>
              <a:t>9/5/18</a:t>
            </a:fld>
            <a:endParaRPr lang="en-US">
              <a:solidFill>
                <a:prstClr val="black">
                  <a:tint val="75000"/>
                </a:prstClr>
              </a:solidFill>
            </a:endParaRPr>
          </a:p>
        </p:txBody>
      </p:sp>
      <p:sp>
        <p:nvSpPr>
          <p:cNvPr id="11" name="Slide Number Placeholder 10"/>
          <p:cNvSpPr>
            <a:spLocks noGrp="1"/>
          </p:cNvSpPr>
          <p:nvPr>
            <p:ph type="sldNum" sz="quarter" idx="11"/>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
        <p:nvSpPr>
          <p:cNvPr id="12" name="Footer Placeholder 11"/>
          <p:cNvSpPr>
            <a:spLocks noGrp="1" noChangeAspect="1"/>
          </p:cNvSpPr>
          <p:nvPr>
            <p:ph type="ftr" sz="quarter" idx="12"/>
          </p:nvPr>
        </p:nvSpPr>
        <p:spPr>
          <a:xfrm>
            <a:off x="2514600" y="6536938"/>
            <a:ext cx="3429000" cy="276999"/>
          </a:xfrm>
        </p:spPr>
        <p:txBody>
          <a:bodyPr wrap="none">
            <a:noAutofit/>
          </a:bodyPr>
          <a:lstStyle>
            <a:lvl1pPr>
              <a:defRPr b="1">
                <a:solidFill>
                  <a:srgbClr val="FF0000"/>
                </a:solidFill>
              </a:defRPr>
            </a:lvl1pPr>
          </a:lstStyle>
          <a:p>
            <a:endParaRPr lang="en-US"/>
          </a:p>
        </p:txBody>
      </p:sp>
    </p:spTree>
    <p:extLst>
      <p:ext uri="{BB962C8B-B14F-4D97-AF65-F5344CB8AC3E}">
        <p14:creationId xmlns:p14="http://schemas.microsoft.com/office/powerpoint/2010/main" val="261592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0B209FC3-2C1F-4130-BF5B-A2CF8162086E}" type="datetimeFigureOut">
              <a:rPr lang="en-US">
                <a:solidFill>
                  <a:prstClr val="black">
                    <a:tint val="75000"/>
                  </a:prstClr>
                </a:solidFill>
              </a:rPr>
              <a:pPr/>
              <a:t>9/5/18</a:t>
            </a:fld>
            <a:endParaRPr lang="en-US">
              <a:solidFill>
                <a:prstClr val="black">
                  <a:tint val="75000"/>
                </a:prstClr>
              </a:solidFill>
            </a:endParaRPr>
          </a:p>
        </p:txBody>
      </p:sp>
      <p:sp>
        <p:nvSpPr>
          <p:cNvPr id="4" name="Footer Placeholder 3"/>
          <p:cNvSpPr>
            <a:spLocks noGrp="1"/>
          </p:cNvSpPr>
          <p:nvPr>
            <p:ph type="ftr" sz="quarter" idx="11"/>
          </p:nvPr>
        </p:nvSpPr>
        <p:spPr>
          <a:xfrm>
            <a:off x="2971800" y="6492875"/>
            <a:ext cx="3505200" cy="365125"/>
          </a:xfrm>
        </p:spPr>
        <p:txBody>
          <a:bodyPr/>
          <a:lstStyle>
            <a:lvl1pPr>
              <a:defRPr b="1">
                <a:solidFill>
                  <a:srgbClr val="FF0000"/>
                </a:solidFill>
              </a:defRPr>
            </a:lvl1p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262110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oán Rời Rạc">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lvl1pPr algn="l">
              <a:defRPr sz="3600" b="1"/>
            </a:lvl1pPr>
          </a:lstStyle>
          <a:p>
            <a:r>
              <a:rPr lang="en-US"/>
              <a:t>Click to edit Master title style</a:t>
            </a:r>
            <a:endParaRPr lang="vi-V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10"/>
          </p:nvPr>
        </p:nvSpPr>
        <p:spPr>
          <a:xfrm>
            <a:off x="381000" y="6492875"/>
            <a:ext cx="2133600" cy="365125"/>
          </a:xfrm>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5" name="Footer Placeholder 4"/>
          <p:cNvSpPr>
            <a:spLocks noGrp="1"/>
          </p:cNvSpPr>
          <p:nvPr>
            <p:ph type="ftr" sz="quarter" idx="11"/>
          </p:nvPr>
        </p:nvSpPr>
        <p:spPr>
          <a:xfrm>
            <a:off x="3124200" y="6629400"/>
            <a:ext cx="3352800" cy="2286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620959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28600" y="6492875"/>
            <a:ext cx="2133600" cy="365125"/>
          </a:xfrm>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5" name="Footer Placeholder 4"/>
          <p:cNvSpPr>
            <a:spLocks noGrp="1"/>
          </p:cNvSpPr>
          <p:nvPr>
            <p:ph type="ftr" sz="quarter" idx="11"/>
          </p:nvPr>
        </p:nvSpPr>
        <p:spPr>
          <a:xfrm>
            <a:off x="2743200" y="6553200"/>
            <a:ext cx="3581400" cy="3048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07279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6" name="Footer Placeholder 4"/>
          <p:cNvSpPr>
            <a:spLocks noGrp="1"/>
          </p:cNvSpPr>
          <p:nvPr>
            <p:ph type="ftr" sz="quarter" idx="11"/>
          </p:nvPr>
        </p:nvSpPr>
        <p:spPr>
          <a:xfrm>
            <a:off x="3048000" y="6553200"/>
            <a:ext cx="3810000" cy="304800"/>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56329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8" name="Footer Placeholder 4"/>
          <p:cNvSpPr>
            <a:spLocks noGrp="1"/>
          </p:cNvSpPr>
          <p:nvPr>
            <p:ph type="ftr" sz="quarter" idx="11"/>
          </p:nvPr>
        </p:nvSpPr>
        <p:spPr>
          <a:xfrm>
            <a:off x="3048000" y="6492875"/>
            <a:ext cx="3733800" cy="365125"/>
          </a:xfrm>
        </p:spPr>
        <p:txBody>
          <a:bodyPr/>
          <a:lstStyle>
            <a:lvl1pPr>
              <a:defRPr b="1">
                <a:solidFill>
                  <a:srgbClr val="FF0000"/>
                </a:solidFill>
              </a:defRPr>
            </a:lvl1pPr>
          </a:lstStyle>
          <a:p>
            <a:endParaRPr lang="en-US"/>
          </a:p>
        </p:txBody>
      </p:sp>
      <p:sp>
        <p:nvSpPr>
          <p:cNvPr id="10"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400737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4" name="Footer Placeholder 4"/>
          <p:cNvSpPr>
            <a:spLocks noGrp="1"/>
          </p:cNvSpPr>
          <p:nvPr>
            <p:ph type="ftr" sz="quarter" idx="11"/>
          </p:nvPr>
        </p:nvSpPr>
        <p:spPr>
          <a:xfrm>
            <a:off x="2667000" y="6477000"/>
            <a:ext cx="3352800" cy="381000"/>
          </a:xfrm>
        </p:spPr>
        <p:txBody>
          <a:bodyPr/>
          <a:lstStyle>
            <a:lvl1pPr>
              <a:defRPr b="1">
                <a:solidFill>
                  <a:srgbClr val="FF0000"/>
                </a:solidFill>
              </a:defRPr>
            </a:lvl1p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1263320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3" name="Footer Placeholder 4"/>
          <p:cNvSpPr>
            <a:spLocks noGrp="1"/>
          </p:cNvSpPr>
          <p:nvPr>
            <p:ph type="ftr" sz="quarter" idx="11"/>
          </p:nvPr>
        </p:nvSpPr>
        <p:spPr>
          <a:xfrm>
            <a:off x="2895600" y="6553200"/>
            <a:ext cx="3581400" cy="304800"/>
          </a:xfrm>
        </p:spPr>
        <p:txBody>
          <a:bodyPr/>
          <a:lstStyle>
            <a:lvl1pPr>
              <a:defRPr b="1">
                <a:solidFill>
                  <a:srgbClr val="FF0000"/>
                </a:solidFill>
              </a:defRPr>
            </a:lvl1pPr>
          </a:lstStyle>
          <a:p>
            <a:endParaRPr lang="en-US"/>
          </a:p>
        </p:txBody>
      </p:sp>
      <p:sp>
        <p:nvSpPr>
          <p:cNvPr id="5"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80792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endParaRPr lang="vi-VN"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6" name="Footer Placeholder 4"/>
          <p:cNvSpPr>
            <a:spLocks noGrp="1"/>
          </p:cNvSpPr>
          <p:nvPr>
            <p:ph type="ftr" sz="quarter" idx="11"/>
          </p:nvPr>
        </p:nvSpPr>
        <p:spPr>
          <a:xfrm>
            <a:off x="2819400" y="6492875"/>
            <a:ext cx="3429000" cy="365125"/>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4105104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6" name="Footer Placeholder 4"/>
          <p:cNvSpPr>
            <a:spLocks noGrp="1"/>
          </p:cNvSpPr>
          <p:nvPr>
            <p:ph type="ftr" sz="quarter" idx="11"/>
          </p:nvPr>
        </p:nvSpPr>
        <p:spPr>
          <a:xfrm>
            <a:off x="2895600" y="6613525"/>
            <a:ext cx="3429000" cy="244475"/>
          </a:xfrm>
        </p:spPr>
        <p:txBody>
          <a:bodyPr/>
          <a:lstStyle>
            <a:lvl1pPr>
              <a:defRPr b="1">
                <a:solidFill>
                  <a:srgbClr val="FF0000"/>
                </a:solidFill>
              </a:defRPr>
            </a:lvl1pPr>
          </a:lstStyle>
          <a:p>
            <a:endParaRPr lang="en-US"/>
          </a:p>
        </p:txBody>
      </p:sp>
      <p:sp>
        <p:nvSpPr>
          <p:cNvPr id="8"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3710584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381000"/>
            <a:ext cx="39624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quarter" idx="2"/>
          </p:nvPr>
        </p:nvSpPr>
        <p:spPr>
          <a:xfrm>
            <a:off x="4419600" y="381000"/>
            <a:ext cx="3962400" cy="285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Content Placeholder 4"/>
          <p:cNvSpPr>
            <a:spLocks noGrp="1"/>
          </p:cNvSpPr>
          <p:nvPr>
            <p:ph sz="quarter" idx="3"/>
          </p:nvPr>
        </p:nvSpPr>
        <p:spPr>
          <a:xfrm>
            <a:off x="4419600" y="3390900"/>
            <a:ext cx="3962400" cy="285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Rectangle 4"/>
          <p:cNvSpPr>
            <a:spLocks noGrp="1" noChangeArrowheads="1"/>
          </p:cNvSpPr>
          <p:nvPr>
            <p:ph type="dt" sz="half" idx="10"/>
          </p:nvPr>
        </p:nvSpPr>
        <p:spPr>
          <a:ln/>
        </p:spPr>
        <p:txBody>
          <a:bodyPr/>
          <a:lstStyle>
            <a:lvl1pPr>
              <a:defRPr/>
            </a:lvl1p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7" name="Rectangle 5"/>
          <p:cNvSpPr>
            <a:spLocks noGrp="1" noChangeArrowheads="1"/>
          </p:cNvSpPr>
          <p:nvPr>
            <p:ph type="ftr" sz="quarter" idx="11"/>
          </p:nvPr>
        </p:nvSpPr>
        <p:spPr>
          <a:xfrm>
            <a:off x="2743200" y="6492875"/>
            <a:ext cx="3962400" cy="365125"/>
          </a:xfrm>
          <a:ln/>
        </p:spPr>
        <p:txBody>
          <a:bodyPr/>
          <a:lstStyle>
            <a:lvl1pPr>
              <a:defRPr b="1">
                <a:solidFill>
                  <a:srgbClr val="FF0000"/>
                </a:solidFill>
              </a:defRPr>
            </a:lvl1pPr>
          </a:lstStyle>
          <a:p>
            <a:endParaRPr lang="en-US"/>
          </a:p>
        </p:txBody>
      </p:sp>
      <p:sp>
        <p:nvSpPr>
          <p:cNvPr id="9" name="Slide Number Placeholder 5"/>
          <p:cNvSpPr>
            <a:spLocks noGrp="1"/>
          </p:cNvSpPr>
          <p:nvPr>
            <p:ph type="sldNum" sz="quarter" idx="12"/>
          </p:nvPr>
        </p:nvSpPr>
        <p:spPr>
          <a:xfrm>
            <a:off x="7010400" y="6492875"/>
            <a:ext cx="2133600" cy="365125"/>
          </a:xfrm>
        </p:spPr>
        <p:txBody>
          <a:bodyPr/>
          <a:lstStyle>
            <a:lvl1pPr>
              <a:defRPr b="1">
                <a:solidFill>
                  <a:srgbClr val="FF0000"/>
                </a:solidFill>
              </a:defRPr>
            </a:lvl1pPr>
          </a:lstStyle>
          <a:p>
            <a:fld id="{DD2DD8C7-E145-49A2-87B0-FE23F5123F6E}" type="slidenum">
              <a:rPr lang="en-US" smtClean="0"/>
              <a:pPr/>
              <a:t>‹#›</a:t>
            </a:fld>
            <a:endParaRPr lang="en-US"/>
          </a:p>
        </p:txBody>
      </p:sp>
    </p:spTree>
    <p:extLst>
      <p:ext uri="{BB962C8B-B14F-4D97-AF65-F5344CB8AC3E}">
        <p14:creationId xmlns:p14="http://schemas.microsoft.com/office/powerpoint/2010/main" val="2433572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AA1CF5-4F5D-4C9F-8ED5-AEA2DB8D83A3}"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61180-CCD4-4E04-BF49-D334E1416592}" type="slidenum">
              <a:rPr lang="en-US" smtClean="0"/>
              <a:t>‹#›</a:t>
            </a:fld>
            <a:endParaRPr lang="en-US"/>
          </a:p>
        </p:txBody>
      </p:sp>
    </p:spTree>
    <p:extLst>
      <p:ext uri="{BB962C8B-B14F-4D97-AF65-F5344CB8AC3E}">
        <p14:creationId xmlns:p14="http://schemas.microsoft.com/office/powerpoint/2010/main" val="162561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a:t>AHP</a:t>
            </a:r>
            <a:endParaRPr lang="en-US" dirty="0"/>
          </a:p>
        </p:txBody>
      </p:sp>
    </p:spTree>
    <p:extLst>
      <p:ext uri="{BB962C8B-B14F-4D97-AF65-F5344CB8AC3E}">
        <p14:creationId xmlns:p14="http://schemas.microsoft.com/office/powerpoint/2010/main" val="62204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4283556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AA1CF5-4F5D-4C9F-8ED5-AEA2DB8D83A3}"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61180-CCD4-4E04-BF49-D334E1416592}" type="slidenum">
              <a:rPr lang="en-US" smtClean="0"/>
              <a:t>‹#›</a:t>
            </a:fld>
            <a:endParaRPr lang="en-US"/>
          </a:p>
        </p:txBody>
      </p:sp>
    </p:spTree>
    <p:extLst>
      <p:ext uri="{BB962C8B-B14F-4D97-AF65-F5344CB8AC3E}">
        <p14:creationId xmlns:p14="http://schemas.microsoft.com/office/powerpoint/2010/main" val="719774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93047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8628442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850C893-1C93-4BE3-AEB5-41081444F193}" type="slidenum">
              <a:rPr lang="en-US" smtClean="0"/>
              <a:pPr>
                <a:defRPr/>
              </a:pPr>
              <a:t>‹#›</a:t>
            </a:fld>
            <a:endParaRPr lang="en-US"/>
          </a:p>
        </p:txBody>
      </p:sp>
    </p:spTree>
    <p:extLst>
      <p:ext uri="{BB962C8B-B14F-4D97-AF65-F5344CB8AC3E}">
        <p14:creationId xmlns:p14="http://schemas.microsoft.com/office/powerpoint/2010/main" val="89824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2153777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1416517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9FC3-2C1F-4130-BF5B-A2CF8162086E}" type="datetimeFigureOut">
              <a:rPr lang="en-US" smtClean="0">
                <a:solidFill>
                  <a:prstClr val="black">
                    <a:tint val="75000"/>
                  </a:prstClr>
                </a:solidFill>
              </a:rPr>
              <a:pPr/>
              <a:t>9/5/18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DD8C7-E145-49A2-87B0-FE23F5123F6E}" type="slidenum">
              <a:rPr lang="en-US" smtClean="0"/>
              <a:pPr/>
              <a:t>‹#›</a:t>
            </a:fld>
            <a:endParaRPr lang="en-US"/>
          </a:p>
        </p:txBody>
      </p:sp>
    </p:spTree>
    <p:extLst>
      <p:ext uri="{BB962C8B-B14F-4D97-AF65-F5344CB8AC3E}">
        <p14:creationId xmlns:p14="http://schemas.microsoft.com/office/powerpoint/2010/main" val="3087645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0270-0964-4608-8690-00DDA8842DC1}" type="datetime1">
              <a:rPr lang="en-US" smtClean="0"/>
              <a:t>9/5/18</a:t>
            </a:fld>
            <a:endParaRPr lang="en-US"/>
          </a:p>
        </p:txBody>
      </p:sp>
      <p:sp>
        <p:nvSpPr>
          <p:cNvPr id="5" name="Footer Placeholder 4"/>
          <p:cNvSpPr>
            <a:spLocks noGrp="1"/>
          </p:cNvSpPr>
          <p:nvPr>
            <p:ph type="ftr" sz="quarter" idx="11"/>
          </p:nvPr>
        </p:nvSpPr>
        <p:spPr/>
        <p:txBody>
          <a:bodyPr/>
          <a:lstStyle/>
          <a:p>
            <a:r>
              <a:rPr lang="en-US"/>
              <a:t>Dr. Nguyen Van Hieu, Mathematics for computing</a:t>
            </a:r>
          </a:p>
        </p:txBody>
      </p:sp>
      <p:sp>
        <p:nvSpPr>
          <p:cNvPr id="6" name="Slide Number Placeholder 5"/>
          <p:cNvSpPr>
            <a:spLocks noGrp="1"/>
          </p:cNvSpPr>
          <p:nvPr>
            <p:ph type="sldNum" sz="quarter" idx="12"/>
          </p:nvPr>
        </p:nvSpPr>
        <p:spPr/>
        <p:txBody>
          <a:bodyPr/>
          <a:lstStyle/>
          <a:p>
            <a:fld id="{4D987920-0376-497B-84F4-BFE2A3F810DA}" type="slidenum">
              <a:rPr lang="en-US" smtClean="0"/>
              <a:pPr/>
              <a:t>‹#›</a:t>
            </a:fld>
            <a:endParaRPr lang="en-US"/>
          </a:p>
        </p:txBody>
      </p:sp>
    </p:spTree>
    <p:extLst>
      <p:ext uri="{BB962C8B-B14F-4D97-AF65-F5344CB8AC3E}">
        <p14:creationId xmlns:p14="http://schemas.microsoft.com/office/powerpoint/2010/main" val="4102197621"/>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30270-0964-4608-8690-00DDA8842DC1}" type="datetime1">
              <a:rPr lang="en-US" smtClean="0"/>
              <a:t>9/5/18</a:t>
            </a:fld>
            <a:endParaRPr lang="en-US"/>
          </a:p>
        </p:txBody>
      </p:sp>
      <p:sp>
        <p:nvSpPr>
          <p:cNvPr id="5" name="Footer Placeholder 4"/>
          <p:cNvSpPr>
            <a:spLocks noGrp="1"/>
          </p:cNvSpPr>
          <p:nvPr>
            <p:ph type="ftr" sz="quarter" idx="11"/>
          </p:nvPr>
        </p:nvSpPr>
        <p:spPr/>
        <p:txBody>
          <a:bodyPr/>
          <a:lstStyle/>
          <a:p>
            <a:r>
              <a:rPr lang="en-US"/>
              <a:t>Dr. Nguyen Van Hieu, Mathematics for computing</a:t>
            </a:r>
          </a:p>
        </p:txBody>
      </p:sp>
      <p:sp>
        <p:nvSpPr>
          <p:cNvPr id="6" name="Slide Number Placeholder 5"/>
          <p:cNvSpPr>
            <a:spLocks noGrp="1"/>
          </p:cNvSpPr>
          <p:nvPr>
            <p:ph type="sldNum" sz="quarter" idx="12"/>
          </p:nvPr>
        </p:nvSpPr>
        <p:spPr/>
        <p:txBody>
          <a:bodyPr/>
          <a:lstStyle/>
          <a:p>
            <a:fld id="{4D987920-0376-497B-84F4-BFE2A3F810DA}" type="slidenum">
              <a:rPr lang="en-US" smtClean="0"/>
              <a:pPr/>
              <a:t>‹#›</a:t>
            </a:fld>
            <a:endParaRPr lang="en-US"/>
          </a:p>
        </p:txBody>
      </p:sp>
    </p:spTree>
    <p:extLst>
      <p:ext uri="{BB962C8B-B14F-4D97-AF65-F5344CB8AC3E}">
        <p14:creationId xmlns:p14="http://schemas.microsoft.com/office/powerpoint/2010/main" val="4219563554"/>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6"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7"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graphicFrame>
        <p:nvGraphicFramePr>
          <p:cNvPr id="11" name="Table 10"/>
          <p:cNvGraphicFramePr>
            <a:graphicFrameLocks noGrp="1"/>
          </p:cNvGraphicFramePr>
          <p:nvPr userDrawn="1">
            <p:extLst>
              <p:ext uri="{D42A27DB-BD31-4B8C-83A1-F6EECF244321}">
                <p14:modId xmlns:p14="http://schemas.microsoft.com/office/powerpoint/2010/main" val="1638328270"/>
              </p:ext>
            </p:extLst>
          </p:nvPr>
        </p:nvGraphicFramePr>
        <p:xfrm>
          <a:off x="449284" y="1600200"/>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baseline="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057558933"/>
              </p:ext>
            </p:extLst>
          </p:nvPr>
        </p:nvGraphicFramePr>
        <p:xfrm>
          <a:off x="4680531" y="1598618"/>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9315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90000" r="-9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vl1pPr>
          </a:lstStyle>
          <a:p>
            <a:r>
              <a:rPr lang="en-US" dirty="0"/>
              <a:t>Click to edit Master title style</a:t>
            </a:r>
            <a:endParaRPr lang="vi-VN" dirty="0"/>
          </a:p>
        </p:txBody>
      </p:sp>
      <p:sp>
        <p:nvSpPr>
          <p:cNvPr id="3" name="Subtitle 2"/>
          <p:cNvSpPr>
            <a:spLocks noGrp="1"/>
          </p:cNvSpPr>
          <p:nvPr>
            <p:ph type="subTitle" idx="1"/>
          </p:nvPr>
        </p:nvSpPr>
        <p:spPr>
          <a:xfrm>
            <a:off x="1371600" y="3962400"/>
            <a:ext cx="6400800" cy="1752600"/>
          </a:xfr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dirty="0"/>
          </a:p>
        </p:txBody>
      </p:sp>
    </p:spTree>
    <p:extLst>
      <p:ext uri="{BB962C8B-B14F-4D97-AF65-F5344CB8AC3E}">
        <p14:creationId xmlns:p14="http://schemas.microsoft.com/office/powerpoint/2010/main" val="13425235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endParaRPr lang="en-US" noProof="0"/>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C21CCE1F-C6AF-4B85-BD7F-96AF66520B93}" type="slidenum">
              <a:rPr lang="en-US"/>
              <a:pPr>
                <a:defRPr/>
              </a:pPr>
              <a:t>‹#›</a:t>
            </a:fld>
            <a:endParaRPr lang="en-US" dirty="0"/>
          </a:p>
        </p:txBody>
      </p:sp>
    </p:spTree>
    <p:extLst>
      <p:ext uri="{BB962C8B-B14F-4D97-AF65-F5344CB8AC3E}">
        <p14:creationId xmlns:p14="http://schemas.microsoft.com/office/powerpoint/2010/main" val="24662262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80010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8547" name="Rectangle 3"/>
          <p:cNvSpPr>
            <a:spLocks noGrp="1" noChangeArrowheads="1"/>
          </p:cNvSpPr>
          <p:nvPr>
            <p:ph type="ctrTitle"/>
          </p:nvPr>
        </p:nvSpPr>
        <p:spPr>
          <a:xfrm>
            <a:off x="315912" y="685800"/>
            <a:ext cx="7608888" cy="1914524"/>
          </a:xfrm>
        </p:spPr>
        <p:txBody>
          <a:bodyPr/>
          <a:lstStyle>
            <a:lvl1pPr algn="r">
              <a:defRPr sz="4800"/>
            </a:lvl1pPr>
          </a:lstStyle>
          <a:p>
            <a:r>
              <a:rPr lang="en-US" altLang="en-US"/>
              <a:t>Click to edit Master title style</a:t>
            </a:r>
          </a:p>
        </p:txBody>
      </p:sp>
      <p:sp>
        <p:nvSpPr>
          <p:cNvPr id="108548" name="Rectangle 4"/>
          <p:cNvSpPr>
            <a:spLocks noGrp="1" noChangeArrowheads="1"/>
          </p:cNvSpPr>
          <p:nvPr>
            <p:ph type="subTitle" idx="1"/>
          </p:nvPr>
        </p:nvSpPr>
        <p:spPr>
          <a:xfrm>
            <a:off x="849312" y="3049588"/>
            <a:ext cx="7075488"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A81340CC-0511-498B-849F-D4CDD3B200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02308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12954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xfrm>
            <a:off x="457200" y="6477000"/>
            <a:ext cx="2133600" cy="228600"/>
          </a:xfrm>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a:xfrm>
            <a:off x="3124200" y="6477000"/>
            <a:ext cx="2895600" cy="228600"/>
          </a:xfrm>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a:xfrm>
            <a:off x="6553200" y="6477000"/>
            <a:ext cx="2133600" cy="228600"/>
          </a:xfrm>
        </p:spPr>
        <p:txBody>
          <a:bodyPr/>
          <a:lstStyle>
            <a:lvl1pPr>
              <a:defRPr/>
            </a:lvl1pPr>
          </a:lstStyle>
          <a:p>
            <a:pPr>
              <a:defRPr/>
            </a:pPr>
            <a:fld id="{C1D11E6B-B4E7-42A6-95E8-CD4429B3A82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38308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3E4E2247-B52A-4CEF-9962-80A2FB9593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039940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A74509C8-C877-451D-B58F-96C38871D3C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093726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3D81818D-93DA-4A12-B839-A922199ECB2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9799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endParaRPr lang="vi-VN"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13342746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pPr>
              <a:defRPr/>
            </a:pPr>
            <a:fld id="{C2F518B5-9A9C-408B-8633-7F9B42D21A6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193666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4"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5" name="Rectangle 7"/>
          <p:cNvSpPr>
            <a:spLocks noGrp="1" noChangeArrowheads="1"/>
          </p:cNvSpPr>
          <p:nvPr>
            <p:ph type="sldNum" sz="quarter" idx="12"/>
          </p:nvPr>
        </p:nvSpPr>
        <p:spPr/>
        <p:txBody>
          <a:bodyPr/>
          <a:lstStyle>
            <a:lvl1pPr>
              <a:defRPr/>
            </a:lvl1pPr>
          </a:lstStyle>
          <a:p>
            <a:pPr>
              <a:defRPr/>
            </a:pPr>
            <a:fld id="{9665714F-3876-468C-9F1C-863E6D3D4D7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000955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3"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4" name="Rectangle 7"/>
          <p:cNvSpPr>
            <a:spLocks noGrp="1" noChangeArrowheads="1"/>
          </p:cNvSpPr>
          <p:nvPr>
            <p:ph type="sldNum" sz="quarter" idx="12"/>
          </p:nvPr>
        </p:nvSpPr>
        <p:spPr/>
        <p:txBody>
          <a:bodyPr/>
          <a:lstStyle>
            <a:lvl1pPr>
              <a:defRPr/>
            </a:lvl1pPr>
          </a:lstStyle>
          <a:p>
            <a:pPr>
              <a:defRPr/>
            </a:pPr>
            <a:fld id="{AA71ACB9-5A2C-46A9-8E1B-F7F70FF8BB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721669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r>
              <a:rPr lang="en-US" altLang="en-US">
                <a:solidFill>
                  <a:srgbClr val="000000"/>
                </a:solidFill>
              </a:rPr>
              <a:t>1/12/2013</a:t>
            </a: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67A0604B-7D36-4010-A3E3-A328AE71A63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552737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124A19B2-6024-48BB-A6D3-5B19CA6127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175403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6C9FA2CC-9D26-425D-BA9A-C5BE3EA56B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902188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6" name="Rectangle 7"/>
          <p:cNvSpPr>
            <a:spLocks noGrp="1" noChangeArrowheads="1"/>
          </p:cNvSpPr>
          <p:nvPr>
            <p:ph type="sldNum" sz="quarter" idx="12"/>
          </p:nvPr>
        </p:nvSpPr>
        <p:spPr/>
        <p:txBody>
          <a:bodyPr/>
          <a:lstStyle>
            <a:lvl1pPr>
              <a:defRPr/>
            </a:lvl1pPr>
          </a:lstStyle>
          <a:p>
            <a:pPr>
              <a:defRPr/>
            </a:pPr>
            <a:fld id="{B07BFEB3-4E77-4675-966E-64EB1DC5C0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36756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EB7E2578-92BD-4906-B12F-80281122D4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890439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Content Placeholder 2"/>
          <p:cNvSpPr>
            <a:spLocks noGrp="1"/>
          </p:cNvSpPr>
          <p:nvPr>
            <p:ph sz="half" idx="1"/>
          </p:nvPr>
        </p:nvSpPr>
        <p:spPr>
          <a:xfrm>
            <a:off x="457200" y="1719263"/>
            <a:ext cx="8229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000500"/>
            <a:ext cx="8229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en-US">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0C3EA9DC-5B5C-4478-8228-162D48F733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31988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C5047D-59E9-4D52-B040-26603170B40A}"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298018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sz="2800"/>
            </a:lvl1pPr>
          </a:lstStyle>
          <a:p>
            <a:r>
              <a:rPr lang="en-US" dirty="0"/>
              <a:t>Click to edit Master title style</a:t>
            </a:r>
          </a:p>
        </p:txBody>
      </p:sp>
      <p:sp>
        <p:nvSpPr>
          <p:cNvPr id="8" name="Content Placeholder 2"/>
          <p:cNvSpPr>
            <a:spLocks noGrp="1"/>
          </p:cNvSpPr>
          <p:nvPr>
            <p:ph sz="half" idx="1"/>
          </p:nvPr>
        </p:nvSpPr>
        <p:spPr>
          <a:xfrm>
            <a:off x="457200" y="1600200"/>
            <a:ext cx="8229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Tree>
    <p:extLst>
      <p:ext uri="{BB962C8B-B14F-4D97-AF65-F5344CB8AC3E}">
        <p14:creationId xmlns:p14="http://schemas.microsoft.com/office/powerpoint/2010/main" val="6453381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dirty="0"/>
          </a:p>
        </p:txBody>
      </p:sp>
    </p:spTree>
    <p:extLst>
      <p:ext uri="{BB962C8B-B14F-4D97-AF65-F5344CB8AC3E}">
        <p14:creationId xmlns:p14="http://schemas.microsoft.com/office/powerpoint/2010/main" val="16423100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220239854"/>
      </p:ext>
    </p:extLst>
  </p:cSld>
  <p:clrMapOvr>
    <a:masterClrMapping/>
  </p:clrMapOvr>
  <p:hf sldNum="0" hdr="0"/>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5047D-59E9-4D52-B040-26603170B40A}"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546C723-D09C-4F4B-8398-F1D4FE415DC5}" type="slidenum">
              <a:rPr lang="ru-RU" smtClean="0"/>
              <a:pPr>
                <a:defRPr/>
              </a:pPr>
              <a:t>‹#›</a:t>
            </a:fld>
            <a:endParaRPr lang="ru-RU"/>
          </a:p>
        </p:txBody>
      </p:sp>
    </p:spTree>
    <p:extLst>
      <p:ext uri="{BB962C8B-B14F-4D97-AF65-F5344CB8AC3E}">
        <p14:creationId xmlns:p14="http://schemas.microsoft.com/office/powerpoint/2010/main" val="489155770"/>
      </p:ext>
    </p:extLst>
  </p:cSld>
  <p:clrMapOvr>
    <a:masterClrMapping/>
  </p:clrMapOvr>
  <p:transition>
    <p:pull dir="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8" name="Footer Placeholder 7"/>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9" name="Slide Number Placeholder 8"/>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405770374"/>
      </p:ext>
    </p:extLst>
  </p:cSld>
  <p:clrMapOvr>
    <a:masterClrMapping/>
  </p:clrMapOvr>
  <p:hf sldNum="0" hdr="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6C5C92AA-7A1A-4FC1-AF39-7E384E01238D}" type="datetime1">
              <a:rPr lang="en-US" smtClean="0"/>
              <a:pPr>
                <a:defRPr/>
              </a:pPr>
              <a:t>9/5/18</a:t>
            </a:fld>
            <a:endParaRPr lang="en-US"/>
          </a:p>
        </p:txBody>
      </p:sp>
      <p:sp>
        <p:nvSpPr>
          <p:cNvPr id="4" name="Footer Placeholder 3"/>
          <p:cNvSpPr>
            <a:spLocks noGrp="1"/>
          </p:cNvSpPr>
          <p:nvPr>
            <p:ph type="ftr" sz="quarter" idx="11"/>
          </p:nvPr>
        </p:nvSpPr>
        <p:spPr/>
        <p:txBody>
          <a:bodyPr/>
          <a:lstStyle/>
          <a:p>
            <a:pPr>
              <a:defRPr/>
            </a:pPr>
            <a:r>
              <a:rPr lang="en-US"/>
              <a:t>						</a:t>
            </a:r>
            <a:fld id="{AD660D9B-EAEC-42C6-92E1-DA9016DA8E53}" type="slidenum">
              <a:rPr lang="en-US" smtClean="0"/>
              <a:pPr>
                <a:defRPr/>
              </a:pPr>
              <a:t>‹#›</a:t>
            </a:fld>
            <a:r>
              <a:rPr lang="en-US"/>
              <a:t>/31</a:t>
            </a:r>
          </a:p>
        </p:txBody>
      </p:sp>
      <p:sp>
        <p:nvSpPr>
          <p:cNvPr id="5" name="Slide Number Placeholder 4"/>
          <p:cNvSpPr>
            <a:spLocks noGrp="1"/>
          </p:cNvSpPr>
          <p:nvPr>
            <p:ph type="sldNum" sz="quarter" idx="12"/>
          </p:nvPr>
        </p:nvSpPr>
        <p:spPr/>
        <p:txBody>
          <a:bodyPr/>
          <a:lstStyle/>
          <a:p>
            <a:pPr>
              <a:defRPr/>
            </a:pPr>
            <a:fld id="{2DA41DB7-8E33-4B25-8117-3214374A61F1}" type="slidenum">
              <a:rPr lang="vi-VN" smtClean="0"/>
              <a:pPr>
                <a:defRPr/>
              </a:pPr>
              <a:t>‹#›</a:t>
            </a:fld>
            <a:endParaRPr lang="vi-VN"/>
          </a:p>
        </p:txBody>
      </p:sp>
    </p:spTree>
    <p:extLst>
      <p:ext uri="{BB962C8B-B14F-4D97-AF65-F5344CB8AC3E}">
        <p14:creationId xmlns:p14="http://schemas.microsoft.com/office/powerpoint/2010/main" val="4801897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5047D-59E9-4D52-B040-26603170B40A}" type="datetimeFigureOut">
              <a:rPr lang="en-US" smtClean="0"/>
              <a:t>9/5/18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09E89A7-F95E-4894-BCAE-CA84AB850FF1}" type="slidenum">
              <a:rPr lang="ru-RU" smtClean="0"/>
              <a:pPr>
                <a:defRPr/>
              </a:pPr>
              <a:t>‹#›</a:t>
            </a:fld>
            <a:endParaRPr lang="ru-RU"/>
          </a:p>
        </p:txBody>
      </p:sp>
    </p:spTree>
    <p:extLst>
      <p:ext uri="{BB962C8B-B14F-4D97-AF65-F5344CB8AC3E}">
        <p14:creationId xmlns:p14="http://schemas.microsoft.com/office/powerpoint/2010/main" val="2085701"/>
      </p:ext>
    </p:extLst>
  </p:cSld>
  <p:clrMapOvr>
    <a:masterClrMapping/>
  </p:clrMapOvr>
  <p:transition>
    <p:pull dir="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946967922"/>
      </p:ext>
    </p:extLst>
  </p:cSld>
  <p:clrMapOvr>
    <a:masterClrMapping/>
  </p:clrMapOvr>
  <p:hf sldNum="0" hdr="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6" name="Footer Placeholder 5"/>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7" name="Slide Number Placeholder 6"/>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441254530"/>
      </p:ext>
    </p:extLst>
  </p:cSld>
  <p:clrMapOvr>
    <a:masterClrMapping/>
  </p:clrMapOvr>
  <p:hf sldNum="0" hdr="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1976658905"/>
      </p:ext>
    </p:extLst>
  </p:cSld>
  <p:clrMapOvr>
    <a:masterClrMapping/>
  </p:clrMapOvr>
  <p:hf sldNum="0" hdr="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12"/>
          </p:nvPr>
        </p:nvSpPr>
        <p:spPr/>
        <p:txBody>
          <a:body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326356676"/>
      </p:ext>
    </p:extLst>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6" name="Content Placeholder 2"/>
          <p:cNvSpPr>
            <a:spLocks noGrp="1"/>
          </p:cNvSpPr>
          <p:nvPr>
            <p:ph sz="half" idx="1"/>
          </p:nvPr>
        </p:nvSpPr>
        <p:spPr>
          <a:xfrm>
            <a:off x="457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7"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graphicFrame>
        <p:nvGraphicFramePr>
          <p:cNvPr id="11" name="Table 10"/>
          <p:cNvGraphicFramePr>
            <a:graphicFrameLocks noGrp="1"/>
          </p:cNvGraphicFramePr>
          <p:nvPr userDrawn="1">
            <p:extLst>
              <p:ext uri="{D42A27DB-BD31-4B8C-83A1-F6EECF244321}">
                <p14:modId xmlns:p14="http://schemas.microsoft.com/office/powerpoint/2010/main" val="2126029911"/>
              </p:ext>
            </p:extLst>
          </p:nvPr>
        </p:nvGraphicFramePr>
        <p:xfrm>
          <a:off x="449284" y="1600200"/>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baseline="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759393637"/>
              </p:ext>
            </p:extLst>
          </p:nvPr>
        </p:nvGraphicFramePr>
        <p:xfrm>
          <a:off x="4680531" y="1598618"/>
          <a:ext cx="4037610" cy="426720"/>
        </p:xfrm>
        <a:graphic>
          <a:graphicData uri="http://schemas.openxmlformats.org/drawingml/2006/table">
            <a:tbl>
              <a:tblPr/>
              <a:tblGrid>
                <a:gridCol w="4037610">
                  <a:extLst>
                    <a:ext uri="{9D8B030D-6E8A-4147-A177-3AD203B41FA5}">
                      <a16:colId xmlns:a16="http://schemas.microsoft.com/office/drawing/2014/main" val="20000"/>
                    </a:ext>
                  </a:extLst>
                </a:gridCol>
              </a:tblGrid>
              <a:tr h="130628">
                <a:tc>
                  <a:txBody>
                    <a:bodyPr/>
                    <a:lstStyle/>
                    <a:p>
                      <a:endParaRPr lang="en-US" sz="22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15892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549775" y="1412875"/>
            <a:ext cx="4148138"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6"/>
          <p:cNvSpPr>
            <a:spLocks noGrp="1" noChangeArrowheads="1"/>
          </p:cNvSpPr>
          <p:nvPr>
            <p:ph type="sldNum" sz="quarter" idx="10"/>
          </p:nvPr>
        </p:nvSpPr>
        <p:spPr>
          <a:ln/>
        </p:spPr>
        <p:txBody>
          <a:bodyPr/>
          <a:lstStyle>
            <a:lvl1pPr>
              <a:defRPr/>
            </a:lvl1pPr>
          </a:lstStyle>
          <a:p>
            <a:pPr>
              <a:defRPr/>
            </a:pPr>
            <a:fld id="{36E1A731-EF66-49F9-9172-66B543CE878C}" type="slidenum">
              <a:rPr lang="ru-RU"/>
              <a:pPr>
                <a:defRPr/>
              </a:pPr>
              <a:t>‹#›</a:t>
            </a:fld>
            <a:endParaRPr lang="ru-RU"/>
          </a:p>
        </p:txBody>
      </p:sp>
    </p:spTree>
    <p:extLst>
      <p:ext uri="{BB962C8B-B14F-4D97-AF65-F5344CB8AC3E}">
        <p14:creationId xmlns:p14="http://schemas.microsoft.com/office/powerpoint/2010/main" val="708740541"/>
      </p:ext>
    </p:extLst>
  </p:cSld>
  <p:clrMapOvr>
    <a:masterClrMapping/>
  </p:clrMapOvr>
  <p:transition>
    <p:pull dir="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10795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250825" y="1412875"/>
            <a:ext cx="4146550" cy="5329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quarter" idx="2"/>
          </p:nvPr>
        </p:nvSpPr>
        <p:spPr>
          <a:xfrm>
            <a:off x="4549775" y="1412875"/>
            <a:ext cx="4148138" cy="2587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Content Placeholder 4"/>
          <p:cNvSpPr>
            <a:spLocks noGrp="1"/>
          </p:cNvSpPr>
          <p:nvPr>
            <p:ph sz="quarter" idx="3"/>
          </p:nvPr>
        </p:nvSpPr>
        <p:spPr>
          <a:xfrm>
            <a:off x="4549775" y="4152900"/>
            <a:ext cx="4148138" cy="2589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Rectangle 6"/>
          <p:cNvSpPr>
            <a:spLocks noGrp="1" noChangeArrowheads="1"/>
          </p:cNvSpPr>
          <p:nvPr>
            <p:ph type="sldNum" sz="quarter" idx="10"/>
          </p:nvPr>
        </p:nvSpPr>
        <p:spPr>
          <a:ln/>
        </p:spPr>
        <p:txBody>
          <a:bodyPr/>
          <a:lstStyle>
            <a:lvl1pPr>
              <a:defRPr/>
            </a:lvl1pPr>
          </a:lstStyle>
          <a:p>
            <a:pPr>
              <a:defRPr/>
            </a:pPr>
            <a:fld id="{847BA16F-3320-473C-92BC-5B603227136B}" type="slidenum">
              <a:rPr lang="ru-RU"/>
              <a:pPr>
                <a:defRPr/>
              </a:pPr>
              <a:t>‹#›</a:t>
            </a:fld>
            <a:endParaRPr lang="ru-RU"/>
          </a:p>
        </p:txBody>
      </p:sp>
    </p:spTree>
    <p:extLst>
      <p:ext uri="{BB962C8B-B14F-4D97-AF65-F5344CB8AC3E}">
        <p14:creationId xmlns:p14="http://schemas.microsoft.com/office/powerpoint/2010/main" val="1049839458"/>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7850C893-1C93-4BE3-AEB5-41081444F193}" type="slidenum">
              <a:rPr lang="en-US"/>
              <a:pPr>
                <a:defRPr/>
              </a:pPr>
              <a:t>‹#›</a:t>
            </a:fld>
            <a:endParaRPr lang="en-US"/>
          </a:p>
        </p:txBody>
      </p:sp>
    </p:spTree>
    <p:extLst>
      <p:ext uri="{BB962C8B-B14F-4D97-AF65-F5344CB8AC3E}">
        <p14:creationId xmlns:p14="http://schemas.microsoft.com/office/powerpoint/2010/main" val="34267710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4.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8"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theme" Target="../theme/theme5.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91530270-0964-4608-8690-00DDA8842DC1}" type="datetime1">
              <a:rPr lang="en-US" smtClean="0"/>
              <a:t>9/5/18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4D987920-0376-497B-84F4-BFE2A3F810DA}" type="slidenum">
              <a:rPr lang="en-US" smtClean="0"/>
              <a:pPr/>
              <a:t>‹#›</a:t>
            </a:fld>
            <a:endParaRPr lang="en-US"/>
          </a:p>
        </p:txBody>
      </p:sp>
      <p:pic>
        <p:nvPicPr>
          <p:cNvPr id="14343" name="Picture 6" descr="Picture1.png"/>
          <p:cNvPicPr>
            <a:picLocks noChangeAspect="1"/>
          </p:cNvPicPr>
          <p:nvPr/>
        </p:nvPicPr>
        <p:blipFill>
          <a:blip r:embed="rId6" cstate="print"/>
          <a:srcRect/>
          <a:stretch>
            <a:fillRect/>
          </a:stretch>
        </p:blipFill>
        <p:spPr bwMode="auto">
          <a:xfrm>
            <a:off x="6350" y="69269"/>
            <a:ext cx="9137650" cy="6858000"/>
          </a:xfrm>
          <a:prstGeom prst="rect">
            <a:avLst/>
          </a:prstGeom>
          <a:noFill/>
          <a:ln w="9525">
            <a:noFill/>
            <a:miter lim="800000"/>
            <a:headEnd/>
            <a:tailEnd/>
          </a:ln>
        </p:spPr>
      </p:pic>
      <p:sp>
        <p:nvSpPr>
          <p:cNvPr id="9" name="Footer Placeholder 11"/>
          <p:cNvSpPr txBox="1">
            <a:spLocks noChangeAspect="1"/>
          </p:cNvSpPr>
          <p:nvPr userDrawn="1"/>
        </p:nvSpPr>
        <p:spPr>
          <a:xfrm>
            <a:off x="3129122" y="6656491"/>
            <a:ext cx="2290007" cy="291603"/>
          </a:xfrm>
          <a:prstGeom prst="rect">
            <a:avLst/>
          </a:prstGeom>
        </p:spPr>
        <p:txBody>
          <a:bodyPr wrap="none">
            <a:noAutofit/>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Dr. Nguyen Van </a:t>
            </a:r>
            <a:r>
              <a:rPr lang="en-US" sz="1100" dirty="0" err="1"/>
              <a:t>Hieu</a:t>
            </a:r>
            <a:r>
              <a:rPr lang="en-US" sz="1100" dirty="0"/>
              <a:t>, Decision Support System</a:t>
            </a:r>
          </a:p>
        </p:txBody>
      </p:sp>
      <p:sp>
        <p:nvSpPr>
          <p:cNvPr id="10" name="Date Placeholder 9"/>
          <p:cNvSpPr txBox="1">
            <a:spLocks/>
          </p:cNvSpPr>
          <p:nvPr userDrawn="1"/>
        </p:nvSpPr>
        <p:spPr>
          <a:xfrm>
            <a:off x="228600" y="6645745"/>
            <a:ext cx="2133600" cy="249385"/>
          </a:xfrm>
          <a:prstGeom prst="rect">
            <a:avLst/>
          </a:prstGeom>
        </p:spPr>
        <p:txBody>
          <a:bodyPr/>
          <a:lstStyle>
            <a:defPPr>
              <a:defRPr lang="en-US"/>
            </a:defPPr>
            <a:lvl1pPr marL="0" algn="l" defTabSz="914400" rtl="0" eaLnBrk="1" latinLnBrk="0" hangingPunct="1">
              <a:defRPr sz="18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71985A-22E9-4B2E-8484-336255D16CF7}" type="datetime1">
              <a:rPr lang="en-US" sz="1100" b="1" smtClean="0"/>
              <a:pPr/>
              <a:t>9/5/18</a:t>
            </a:fld>
            <a:endParaRPr lang="en-US" b="1" dirty="0"/>
          </a:p>
        </p:txBody>
      </p:sp>
      <p:sp>
        <p:nvSpPr>
          <p:cNvPr id="12" name="Slide Number Placeholder 10"/>
          <p:cNvSpPr txBox="1">
            <a:spLocks/>
          </p:cNvSpPr>
          <p:nvPr userDrawn="1"/>
        </p:nvSpPr>
        <p:spPr>
          <a:xfrm>
            <a:off x="8763000" y="6630688"/>
            <a:ext cx="381000" cy="184499"/>
          </a:xfrm>
          <a:prstGeom prst="rect">
            <a:avLst/>
          </a:prstGeom>
        </p:spPr>
        <p:txBody>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87920-0376-497B-84F4-BFE2A3F810DA}" type="slidenum">
              <a:rPr lang="en-US" sz="1100" smtClean="0"/>
              <a:pPr/>
              <a:t>‹#›</a:t>
            </a:fld>
            <a:endParaRPr lang="en-US" sz="110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91530270-0964-4608-8690-00DDA8842DC1}" type="datetime1">
              <a:rPr lang="en-US">
                <a:solidFill>
                  <a:prstClr val="black">
                    <a:tint val="75000"/>
                  </a:prstClr>
                </a:solidFill>
              </a:rPr>
              <a:pPr/>
              <a:t>9/5/18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a:solidFill>
                  <a:prstClr val="black">
                    <a:tint val="75000"/>
                  </a:prstClr>
                </a:solidFill>
              </a:rPr>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4D987920-0376-497B-84F4-BFE2A3F810DA}" type="slidenum">
              <a:rPr lang="en-US">
                <a:solidFill>
                  <a:prstClr val="black">
                    <a:tint val="75000"/>
                  </a:prstClr>
                </a:solidFill>
              </a:rPr>
              <a:pPr/>
              <a:t>‹#›</a:t>
            </a:fld>
            <a:endParaRPr lang="en-US">
              <a:solidFill>
                <a:prstClr val="black">
                  <a:tint val="75000"/>
                </a:prstClr>
              </a:solidFill>
            </a:endParaRPr>
          </a:p>
        </p:txBody>
      </p:sp>
      <p:pic>
        <p:nvPicPr>
          <p:cNvPr id="14343" name="Picture 6" descr="Picture1.png"/>
          <p:cNvPicPr>
            <a:picLocks noChangeAspect="1"/>
          </p:cNvPicPr>
          <p:nvPr/>
        </p:nvPicPr>
        <p:blipFill>
          <a:blip r:embed="rId9" cstate="print"/>
          <a:srcRect/>
          <a:stretch>
            <a:fillRect/>
          </a:stretch>
        </p:blipFill>
        <p:spPr bwMode="auto">
          <a:xfrm>
            <a:off x="6350" y="69269"/>
            <a:ext cx="9137650" cy="6858000"/>
          </a:xfrm>
          <a:prstGeom prst="rect">
            <a:avLst/>
          </a:prstGeom>
          <a:noFill/>
          <a:ln w="9525">
            <a:noFill/>
            <a:miter lim="800000"/>
            <a:headEnd/>
            <a:tailEnd/>
          </a:ln>
        </p:spPr>
      </p:pic>
      <p:sp>
        <p:nvSpPr>
          <p:cNvPr id="9" name="Footer Placeholder 11"/>
          <p:cNvSpPr txBox="1">
            <a:spLocks noChangeAspect="1"/>
          </p:cNvSpPr>
          <p:nvPr userDrawn="1"/>
        </p:nvSpPr>
        <p:spPr>
          <a:xfrm>
            <a:off x="3129122" y="6656491"/>
            <a:ext cx="2290007" cy="291603"/>
          </a:xfrm>
          <a:prstGeom prst="rect">
            <a:avLst/>
          </a:prstGeom>
        </p:spPr>
        <p:txBody>
          <a:bodyPr wrap="none">
            <a:noAutofit/>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Dr. Nguyen Van </a:t>
            </a:r>
            <a:r>
              <a:rPr lang="en-US" sz="1100" dirty="0" err="1"/>
              <a:t>Hieu</a:t>
            </a:r>
            <a:r>
              <a:rPr lang="en-US" sz="1100" dirty="0"/>
              <a:t>, Decision Support System</a:t>
            </a:r>
          </a:p>
        </p:txBody>
      </p:sp>
      <p:sp>
        <p:nvSpPr>
          <p:cNvPr id="10" name="Date Placeholder 9"/>
          <p:cNvSpPr txBox="1">
            <a:spLocks/>
          </p:cNvSpPr>
          <p:nvPr userDrawn="1"/>
        </p:nvSpPr>
        <p:spPr>
          <a:xfrm>
            <a:off x="228600" y="6645745"/>
            <a:ext cx="2133600" cy="249385"/>
          </a:xfrm>
          <a:prstGeom prst="rect">
            <a:avLst/>
          </a:prstGeom>
        </p:spPr>
        <p:txBody>
          <a:bodyPr/>
          <a:lstStyle>
            <a:defPPr>
              <a:defRPr lang="en-US"/>
            </a:defPPr>
            <a:lvl1pPr marL="0" algn="l" defTabSz="914400" rtl="0" eaLnBrk="1" latinLnBrk="0" hangingPunct="1">
              <a:defRPr sz="18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71985A-22E9-4B2E-8484-336255D16CF7}" type="datetime1">
              <a:rPr lang="en-US" sz="1100" b="1" smtClean="0"/>
              <a:pPr/>
              <a:t>9/5/18</a:t>
            </a:fld>
            <a:endParaRPr lang="en-US" b="1" dirty="0"/>
          </a:p>
        </p:txBody>
      </p:sp>
      <p:sp>
        <p:nvSpPr>
          <p:cNvPr id="12" name="Slide Number Placeholder 10"/>
          <p:cNvSpPr txBox="1">
            <a:spLocks/>
          </p:cNvSpPr>
          <p:nvPr userDrawn="1"/>
        </p:nvSpPr>
        <p:spPr>
          <a:xfrm>
            <a:off x="8763000" y="6630688"/>
            <a:ext cx="381000" cy="184499"/>
          </a:xfrm>
          <a:prstGeom prst="rect">
            <a:avLst/>
          </a:prstGeom>
        </p:spPr>
        <p:txBody>
          <a:bodyPr/>
          <a:lstStyle>
            <a:defPPr>
              <a:defRPr lang="en-US"/>
            </a:defPPr>
            <a:lvl1pPr marL="0" algn="l" defTabSz="914400" rtl="0" eaLnBrk="1" latinLnBrk="0" hangingPunct="1">
              <a:defRPr sz="18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87920-0376-497B-84F4-BFE2A3F810DA}" type="slidenum">
              <a:rPr lang="en-US" sz="1100" smtClean="0"/>
              <a:pPr/>
              <a:t>‹#›</a:t>
            </a:fld>
            <a:endParaRPr lang="en-US" sz="1100"/>
          </a:p>
        </p:txBody>
      </p:sp>
    </p:spTree>
    <p:extLst>
      <p:ext uri="{BB962C8B-B14F-4D97-AF65-F5344CB8AC3E}">
        <p14:creationId xmlns:p14="http://schemas.microsoft.com/office/powerpoint/2010/main" val="11210872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85" r:id="rId5"/>
    <p:sldLayoutId id="2147483686" r:id="rId6"/>
    <p:sldLayoutId id="2147483687" r:id="rId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433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0B209FC3-2C1F-4130-BF5B-A2CF8162086E}" type="datetimeFigureOut">
              <a:rPr lang="en-US">
                <a:solidFill>
                  <a:prstClr val="black">
                    <a:tint val="75000"/>
                  </a:prstClr>
                </a:solidFill>
              </a:rPr>
              <a:pPr/>
              <a:t>9/5/18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DD2DD8C7-E145-49A2-87B0-FE23F5123F6E}" type="slidenum">
              <a:rPr lang="en-US">
                <a:solidFill>
                  <a:prstClr val="black">
                    <a:tint val="75000"/>
                  </a:prstClr>
                </a:solidFill>
              </a:rPr>
              <a:pPr/>
              <a:t>‹#›</a:t>
            </a:fld>
            <a:endParaRPr lang="en-US">
              <a:solidFill>
                <a:prstClr val="black">
                  <a:tint val="75000"/>
                </a:prstClr>
              </a:solidFill>
            </a:endParaRPr>
          </a:p>
        </p:txBody>
      </p:sp>
      <p:pic>
        <p:nvPicPr>
          <p:cNvPr id="14343" name="Picture 6" descr="Picture1.pn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Tree>
    <p:extLst>
      <p:ext uri="{BB962C8B-B14F-4D97-AF65-F5344CB8AC3E}">
        <p14:creationId xmlns:p14="http://schemas.microsoft.com/office/powerpoint/2010/main" val="17816578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Times New Roman" pitchFamily="18" charset="0"/>
        </a:defRPr>
      </a:lvl2pPr>
      <a:lvl3pPr algn="ctr" rtl="0" eaLnBrk="1" fontAlgn="base" hangingPunct="1">
        <a:spcBef>
          <a:spcPct val="0"/>
        </a:spcBef>
        <a:spcAft>
          <a:spcPct val="0"/>
        </a:spcAft>
        <a:defRPr sz="4400">
          <a:solidFill>
            <a:schemeClr val="tx1"/>
          </a:solidFill>
          <a:latin typeface="Times New Roman" pitchFamily="18" charset="0"/>
        </a:defRPr>
      </a:lvl3pPr>
      <a:lvl4pPr algn="ctr" rtl="0" eaLnBrk="1" fontAlgn="base" hangingPunct="1">
        <a:spcBef>
          <a:spcPct val="0"/>
        </a:spcBef>
        <a:spcAft>
          <a:spcPct val="0"/>
        </a:spcAft>
        <a:defRPr sz="4400">
          <a:solidFill>
            <a:schemeClr val="tx1"/>
          </a:solidFill>
          <a:latin typeface="Times New Roman" pitchFamily="18" charset="0"/>
        </a:defRPr>
      </a:lvl4pPr>
      <a:lvl5pPr algn="ctr" rtl="0" eaLnBrk="1" fontAlgn="base" hangingPunct="1">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30270-0964-4608-8690-00DDA8842DC1}" type="datetime1">
              <a:rPr lang="en-US" smtClean="0"/>
              <a:t>9/5/18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Nguyen Van Hieu, Mathematics for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87920-0376-497B-84F4-BFE2A3F810DA}" type="slidenum">
              <a:rPr lang="en-US" smtClean="0"/>
              <a:pPr/>
              <a:t>‹#›</a:t>
            </a:fld>
            <a:endParaRPr lang="en-US"/>
          </a:p>
        </p:txBody>
      </p:sp>
    </p:spTree>
    <p:extLst>
      <p:ext uri="{BB962C8B-B14F-4D97-AF65-F5344CB8AC3E}">
        <p14:creationId xmlns:p14="http://schemas.microsoft.com/office/powerpoint/2010/main" val="426460643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60" r:id="rId12"/>
    <p:sldLayoutId id="2147483761" r:id="rId13"/>
    <p:sldLayoutId id="2147483766" r:id="rId14"/>
    <p:sldLayoutId id="2147483767" r:id="rId15"/>
    <p:sldLayoutId id="2147483768"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5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atin typeface="Arial" charset="0"/>
              </a:defRPr>
            </a:lvl1pPr>
          </a:lstStyle>
          <a:p>
            <a:pPr fontAlgn="base">
              <a:spcAft>
                <a:spcPct val="0"/>
              </a:spcAft>
              <a:defRPr/>
            </a:pPr>
            <a:endParaRPr lang="en-US" altLang="en-US">
              <a:solidFill>
                <a:srgbClr val="000000"/>
              </a:solidFill>
            </a:endParaRPr>
          </a:p>
        </p:txBody>
      </p:sp>
      <p:sp>
        <p:nvSpPr>
          <p:cNvPr id="1075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atin typeface="Arial" charset="0"/>
              </a:defRPr>
            </a:lvl1pPr>
          </a:lstStyle>
          <a:p>
            <a:pPr fontAlgn="base">
              <a:spcAft>
                <a:spcPct val="0"/>
              </a:spcAft>
              <a:defRPr/>
            </a:pPr>
            <a:endParaRPr lang="en-US" altLang="en-US">
              <a:solidFill>
                <a:srgbClr val="000000"/>
              </a:solidFill>
            </a:endParaRPr>
          </a:p>
        </p:txBody>
      </p:sp>
      <p:sp>
        <p:nvSpPr>
          <p:cNvPr id="1075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atin typeface="Arial" charset="0"/>
              </a:defRPr>
            </a:lvl1pPr>
          </a:lstStyle>
          <a:p>
            <a:pPr fontAlgn="base">
              <a:spcAft>
                <a:spcPct val="0"/>
              </a:spcAft>
              <a:defRPr/>
            </a:pPr>
            <a:fld id="{7E5A34F7-CAB0-4FBC-B941-3300E7EA2133}" type="slidenum">
              <a:rPr lang="en-US" altLang="en-US">
                <a:solidFill>
                  <a:srgbClr val="000000"/>
                </a:solidFill>
              </a:rPr>
              <a:pPr fontAlgn="base">
                <a:spcAft>
                  <a:spcPct val="0"/>
                </a:spcAft>
                <a:defRPr/>
              </a:pPr>
              <a:t>‹#›</a:t>
            </a:fld>
            <a:endParaRPr lang="en-US" altLang="en-US">
              <a:solidFill>
                <a:srgbClr val="000000"/>
              </a:solidFill>
            </a:endParaRPr>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5"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6"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7"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8"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39"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0"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1"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2"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3"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4"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5"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6"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7"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8"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49"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0"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1"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2"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3"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4"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5"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6"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7"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8"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59"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0"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1"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2"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3"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sp>
          <p:nvSpPr>
            <p:cNvPr id="1064"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20000"/>
                </a:spcBef>
                <a:spcAft>
                  <a:spcPct val="0"/>
                </a:spcAft>
                <a:buClr>
                  <a:srgbClr val="FFFFFF"/>
                </a:buClr>
                <a:buSzPct val="70000"/>
                <a:buFont typeface="Wingdings" pitchFamily="2" charset="2"/>
                <a:buNone/>
              </a:pPr>
              <a:endParaRPr lang="en-US">
                <a:solidFill>
                  <a:srgbClr val="000000"/>
                </a:solidFill>
              </a:endParaRPr>
            </a:p>
          </p:txBody>
        </p:sp>
      </p:grpSp>
    </p:spTree>
    <p:extLst>
      <p:ext uri="{BB962C8B-B14F-4D97-AF65-F5344CB8AC3E}">
        <p14:creationId xmlns:p14="http://schemas.microsoft.com/office/powerpoint/2010/main" val="288810186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E9F07A-A2E0-448F-88DE-5CBA6E3314A7}" type="datetime1">
              <a:rPr lang="en-US" smtClean="0"/>
              <a:pPr>
                <a:defRPr/>
              </a:pPr>
              <a:t>9/5/18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a:t>
            </a:r>
            <a:fld id="{38CD0E9B-E0E7-4E10-A2BE-BACDC386A80A}" type="slidenum">
              <a:rPr lang="en-US" smtClean="0"/>
              <a:pPr>
                <a:defRPr/>
              </a:pPr>
              <a:t>‹#›</a:t>
            </a:fld>
            <a:r>
              <a:rPr lang="en-US"/>
              <a:t>/31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3BC803-8472-4D1C-885B-CFFE5931B993}" type="slidenum">
              <a:rPr lang="vi-VN" smtClean="0"/>
              <a:pPr>
                <a:defRPr/>
              </a:pPr>
              <a:t>‹#›</a:t>
            </a:fld>
            <a:endParaRPr lang="vi-VN"/>
          </a:p>
        </p:txBody>
      </p:sp>
    </p:spTree>
    <p:extLst>
      <p:ext uri="{BB962C8B-B14F-4D97-AF65-F5344CB8AC3E}">
        <p14:creationId xmlns:p14="http://schemas.microsoft.com/office/powerpoint/2010/main" val="210372871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hyperlink" Target="http://careerbuilder.vn/vi/talentcommunity/de-co-muc-luong-khoi-diem-cao.35A509BE.html" TargetMode="External"/><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7.xml"/><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7.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7.xml"/><Relationship Id="rId1" Type="http://schemas.openxmlformats.org/officeDocument/2006/relationships/themeOverride" Target="../theme/themeOverride2.xml"/><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vmlDrawing" Target="../drawings/vmlDrawing1.vml"/><Relationship Id="rId1" Type="http://schemas.openxmlformats.org/officeDocument/2006/relationships/themeOverride" Target="../theme/themeOverride3.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0.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7.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0.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3.xml"/></Relationships>
</file>

<file path=ppt/slides/_rels/slide63.xml.rels><?xml version="1.0" encoding="UTF-8" standalone="yes"?>
<Relationships xmlns="http://schemas.openxmlformats.org/package/2006/relationships"><Relationship Id="rId3" Type="http://schemas.openxmlformats.org/officeDocument/2006/relationships/hyperlink" Target="http://hipre.aalto.fi/" TargetMode="External"/><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0.xml"/><Relationship Id="rId1" Type="http://schemas.openxmlformats.org/officeDocument/2006/relationships/vmlDrawing" Target="../drawings/vmlDrawing2.vml"/><Relationship Id="rId5" Type="http://schemas.openxmlformats.org/officeDocument/2006/relationships/image" Target="../media/image44.wmf"/><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0013" y="1676400"/>
            <a:ext cx="8675687" cy="1914525"/>
          </a:xfrm>
        </p:spPr>
        <p:txBody>
          <a:bodyPr/>
          <a:lstStyle/>
          <a:p>
            <a:r>
              <a:rPr lang="en-US" altLang="en-US" sz="3200" b="1" dirty="0">
                <a:solidFill>
                  <a:srgbClr val="C00000"/>
                </a:solidFill>
                <a:latin typeface="Arial" pitchFamily="34" charset="0"/>
                <a:cs typeface="Arial" pitchFamily="34" charset="0"/>
              </a:rPr>
              <a:t>BÀI GIẢNG CSHTTT</a:t>
            </a:r>
            <a:br>
              <a:rPr lang="en-US" altLang="en-US" sz="2800" dirty="0"/>
            </a:br>
            <a:br>
              <a:rPr lang="en-US" altLang="en-US" sz="2800" dirty="0"/>
            </a:br>
            <a:br>
              <a:rPr lang="en-US" sz="2800" b="1" dirty="0">
                <a:latin typeface="Arial" pitchFamily="34" charset="0"/>
                <a:cs typeface="Arial" pitchFamily="34" charset="0"/>
              </a:rPr>
            </a:br>
            <a:r>
              <a:rPr lang="en-US" sz="2400">
                <a:latin typeface="Arial" pitchFamily="34" charset="0"/>
                <a:cs typeface="Arial" pitchFamily="34" charset="0"/>
              </a:rPr>
              <a:t>          </a:t>
            </a:r>
            <a:r>
              <a:rPr lang="en-US" sz="2400" b="1">
                <a:latin typeface="Arial" pitchFamily="34" charset="0"/>
                <a:cs typeface="Arial" pitchFamily="34" charset="0"/>
              </a:rPr>
              <a:t>                     HƯỚNG </a:t>
            </a:r>
            <a:r>
              <a:rPr lang="en-US" sz="2400" b="1" dirty="0">
                <a:latin typeface="Arial" pitchFamily="34" charset="0"/>
                <a:cs typeface="Arial" pitchFamily="34" charset="0"/>
              </a:rPr>
              <a:t>MÔ HÌNH</a:t>
            </a:r>
            <a:endParaRPr lang="en-US" sz="2200" b="1" i="1" dirty="0">
              <a:solidFill>
                <a:srgbClr val="0070C0"/>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492875"/>
            <a:ext cx="2133600" cy="365125"/>
          </a:xfrm>
        </p:spPr>
        <p:txBody>
          <a:bodyPr/>
          <a:lstStyle/>
          <a:p>
            <a:pPr>
              <a:defRPr/>
            </a:pPr>
            <a:fld id="{F93BC803-8472-4D1C-885B-CFFE5931B993}" type="slidenum">
              <a:rPr lang="vi-VN" smtClean="0"/>
              <a:pPr>
                <a:defRPr/>
              </a:pPr>
              <a:t>1</a:t>
            </a:fld>
            <a:endParaRPr lang="vi-VN"/>
          </a:p>
        </p:txBody>
      </p:sp>
      <p:sp>
        <p:nvSpPr>
          <p:cNvPr id="3" name="TextBox 2"/>
          <p:cNvSpPr txBox="1"/>
          <p:nvPr/>
        </p:nvSpPr>
        <p:spPr>
          <a:xfrm>
            <a:off x="4953000" y="5037513"/>
            <a:ext cx="3810000" cy="1231106"/>
          </a:xfrm>
          <a:prstGeom prst="rect">
            <a:avLst/>
          </a:prstGeom>
          <a:noFill/>
        </p:spPr>
        <p:txBody>
          <a:bodyPr wrap="square" rtlCol="0">
            <a:spAutoFit/>
          </a:bodyPr>
          <a:lstStyle/>
          <a:p>
            <a:pPr lvl="3"/>
            <a:r>
              <a:rPr lang="en-US" sz="1400" b="1" dirty="0">
                <a:latin typeface=".VnCentury Schoolbook" pitchFamily="34" charset="0"/>
              </a:rPr>
              <a:t>Nguyen Van </a:t>
            </a:r>
            <a:r>
              <a:rPr lang="en-US" sz="1400" b="1" dirty="0" err="1">
                <a:latin typeface=".VnCentury Schoolbook" pitchFamily="34" charset="0"/>
              </a:rPr>
              <a:t>Hieu</a:t>
            </a:r>
            <a:endParaRPr lang="en-US" sz="1400" b="1" dirty="0">
              <a:latin typeface=".VnCentury Schoolbook" pitchFamily="34" charset="0"/>
            </a:endParaRPr>
          </a:p>
          <a:p>
            <a:pPr lvl="1"/>
            <a:r>
              <a:rPr lang="vi-VN" sz="1400" dirty="0"/>
              <a:t>I</a:t>
            </a:r>
            <a:r>
              <a:rPr lang="en-US" sz="1400" dirty="0" err="1">
                <a:latin typeface=".VnCentury Schoolbook" pitchFamily="34" charset="0"/>
              </a:rPr>
              <a:t>nformation</a:t>
            </a:r>
            <a:r>
              <a:rPr lang="en-US" sz="1400" dirty="0">
                <a:latin typeface=".VnCentury Schoolbook" pitchFamily="34" charset="0"/>
              </a:rPr>
              <a:t> Technology</a:t>
            </a:r>
            <a:r>
              <a:rPr lang="vi-VN" sz="1400" dirty="0"/>
              <a:t> Faculty</a:t>
            </a:r>
            <a:r>
              <a:rPr lang="en-US" sz="1400" dirty="0">
                <a:latin typeface=".VnCentury Schoolbook" pitchFamily="34" charset="0"/>
              </a:rPr>
              <a:t> </a:t>
            </a:r>
          </a:p>
          <a:p>
            <a:r>
              <a:rPr lang="en-US" sz="1400" dirty="0">
                <a:latin typeface=".VnCentury Schoolbook" pitchFamily="34" charset="0"/>
              </a:rPr>
              <a:t>The </a:t>
            </a:r>
            <a:r>
              <a:rPr lang="vi-VN" sz="1400" dirty="0"/>
              <a:t>University</a:t>
            </a:r>
            <a:r>
              <a:rPr lang="en-US" sz="1400" dirty="0">
                <a:latin typeface=".VnCentury Schoolbook" pitchFamily="34" charset="0"/>
              </a:rPr>
              <a:t> </a:t>
            </a:r>
            <a:r>
              <a:rPr lang="vi-VN" sz="1400" dirty="0"/>
              <a:t>of Danang</a:t>
            </a:r>
            <a:r>
              <a:rPr lang="en-US" sz="1400" dirty="0">
                <a:latin typeface=".VnCentury Schoolbook" pitchFamily="34" charset="0"/>
              </a:rPr>
              <a:t>, University of Science and Technology (UD-UST)</a:t>
            </a:r>
          </a:p>
          <a:p>
            <a:endParaRPr lang="en-US" sz="1600" dirty="0">
              <a:latin typeface=".VnCentury Schoolbook"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4. </a:t>
            </a:r>
            <a:r>
              <a:rPr lang="en-US" dirty="0" err="1">
                <a:solidFill>
                  <a:srgbClr val="FF0000"/>
                </a:solidFill>
              </a:rPr>
              <a:t>Đánh</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solidFill>
                  <a:srgbClr val="FF0000"/>
                </a:solidFill>
              </a:rPr>
              <a:t>chí</a:t>
            </a:r>
            <a:endParaRPr lang="en-US" dirty="0">
              <a:solidFill>
                <a:srgbClr val="FF0000"/>
              </a:solidFill>
            </a:endParaRPr>
          </a:p>
        </p:txBody>
      </p:sp>
      <p:sp>
        <p:nvSpPr>
          <p:cNvPr id="7" name="Content Placeholder 6"/>
          <p:cNvSpPr>
            <a:spLocks noGrp="1"/>
          </p:cNvSpPr>
          <p:nvPr>
            <p:ph idx="1"/>
          </p:nvPr>
        </p:nvSpPr>
        <p:spPr/>
        <p:txBody>
          <a:bodyPr>
            <a:normAutofit fontScale="25000" lnSpcReduction="20000"/>
          </a:bodyPr>
          <a:lstStyle/>
          <a:p>
            <a:r>
              <a:rPr lang="en-US" sz="11200" dirty="0">
                <a:latin typeface="Times New Roman" panose="02020603050405020304" pitchFamily="18" charset="0"/>
                <a:cs typeface="Times New Roman" panose="02020603050405020304" pitchFamily="18" charset="0"/>
              </a:rPr>
              <a:t>C</a:t>
            </a:r>
            <a:r>
              <a:rPr lang="vi-VN" sz="11200" dirty="0">
                <a:latin typeface="Times New Roman" panose="02020603050405020304" pitchFamily="18" charset="0"/>
                <a:cs typeface="Times New Roman" panose="02020603050405020304" pitchFamily="18" charset="0"/>
              </a:rPr>
              <a:t>ó thể được dùng để xác định một</a:t>
            </a:r>
            <a:r>
              <a:rPr lang="en-US" sz="11200" dirty="0">
                <a:latin typeface="Times New Roman" panose="02020603050405020304" pitchFamily="18" charset="0"/>
                <a:cs typeface="Times New Roman" panose="02020603050405020304" pitchFamily="18" charset="0"/>
              </a:rPr>
              <a:t> </a:t>
            </a:r>
            <a:r>
              <a:rPr lang="vi-VN" sz="11200" dirty="0">
                <a:latin typeface="Times New Roman" panose="02020603050405020304" pitchFamily="18" charset="0"/>
                <a:cs typeface="Times New Roman" panose="02020603050405020304" pitchFamily="18" charset="0"/>
              </a:rPr>
              <a:t>phương án ưa thích duy nhất, xếp hạng các phương án</a:t>
            </a:r>
            <a:r>
              <a:rPr lang="en-US" sz="11200" dirty="0">
                <a:latin typeface="Times New Roman" panose="02020603050405020304" pitchFamily="18" charset="0"/>
                <a:cs typeface="Times New Roman" panose="02020603050405020304" pitchFamily="18" charset="0"/>
              </a:rPr>
              <a:t>.</a:t>
            </a:r>
          </a:p>
          <a:p>
            <a:r>
              <a:rPr lang="en-US" sz="11200" dirty="0">
                <a:latin typeface="Times New Roman" panose="02020603050405020304" pitchFamily="18" charset="0"/>
                <a:cs typeface="Times New Roman" panose="02020603050405020304" pitchFamily="18" charset="0"/>
              </a:rPr>
              <a:t>V</a:t>
            </a:r>
            <a:r>
              <a:rPr lang="vi-VN" sz="11200" dirty="0">
                <a:latin typeface="Times New Roman" panose="02020603050405020304" pitchFamily="18" charset="0"/>
                <a:cs typeface="Times New Roman" panose="02020603050405020304" pitchFamily="18" charset="0"/>
              </a:rPr>
              <a:t>ấn đề ra quyết định đa tiêu chí</a:t>
            </a:r>
            <a:r>
              <a:rPr lang="en-US" sz="11200" dirty="0">
                <a:latin typeface="Times New Roman" panose="02020603050405020304" pitchFamily="18" charset="0"/>
                <a:cs typeface="Times New Roman" panose="02020603050405020304" pitchFamily="18" charset="0"/>
              </a:rPr>
              <a:t>:</a:t>
            </a:r>
          </a:p>
          <a:p>
            <a:pPr lvl="1"/>
            <a:r>
              <a:rPr lang="en-US" sz="10800" dirty="0">
                <a:latin typeface="Times New Roman" panose="02020603050405020304" pitchFamily="18" charset="0"/>
                <a:cs typeface="Times New Roman" panose="02020603050405020304" pitchFamily="18" charset="0"/>
              </a:rPr>
              <a:t>X</a:t>
            </a:r>
            <a:r>
              <a:rPr lang="vi-VN" sz="10800" dirty="0">
                <a:latin typeface="Times New Roman" panose="02020603050405020304" pitchFamily="18" charset="0"/>
                <a:cs typeface="Times New Roman" panose="02020603050405020304" pitchFamily="18" charset="0"/>
              </a:rPr>
              <a:t>ác định </a:t>
            </a:r>
            <a:r>
              <a:rPr lang="vi-VN" sz="10800" dirty="0">
                <a:solidFill>
                  <a:srgbClr val="FF0000"/>
                </a:solidFill>
                <a:latin typeface="Times New Roman" panose="02020603050405020304" pitchFamily="18" charset="0"/>
                <a:cs typeface="Times New Roman" panose="02020603050405020304" pitchFamily="18" charset="0"/>
              </a:rPr>
              <a:t>tập hợp các phương án</a:t>
            </a:r>
            <a:r>
              <a:rPr lang="vi-VN" sz="10800" dirty="0">
                <a:latin typeface="Times New Roman" panose="02020603050405020304" pitchFamily="18" charset="0"/>
                <a:cs typeface="Times New Roman" panose="02020603050405020304" pitchFamily="18" charset="0"/>
              </a:rPr>
              <a:t> </a:t>
            </a:r>
            <a:endParaRPr lang="en-US" sz="10800" dirty="0">
              <a:latin typeface="Times New Roman" panose="02020603050405020304" pitchFamily="18" charset="0"/>
              <a:cs typeface="Times New Roman" panose="02020603050405020304" pitchFamily="18" charset="0"/>
            </a:endParaRPr>
          </a:p>
          <a:p>
            <a:pPr lvl="1"/>
            <a:r>
              <a:rPr lang="en-US" sz="10800" dirty="0" err="1">
                <a:latin typeface="Times New Roman" panose="02020603050405020304" pitchFamily="18" charset="0"/>
                <a:cs typeface="Times New Roman" panose="02020603050405020304" pitchFamily="18" charset="0"/>
              </a:rPr>
              <a:t>Xác</a:t>
            </a:r>
            <a:r>
              <a:rPr lang="en-US" sz="10800" dirty="0">
                <a:latin typeface="Times New Roman" panose="02020603050405020304" pitchFamily="18" charset="0"/>
                <a:cs typeface="Times New Roman" panose="02020603050405020304" pitchFamily="18" charset="0"/>
              </a:rPr>
              <a:t> </a:t>
            </a:r>
            <a:r>
              <a:rPr lang="en-US" sz="10800" dirty="0" err="1">
                <a:latin typeface="Times New Roman" panose="02020603050405020304" pitchFamily="18" charset="0"/>
                <a:cs typeface="Times New Roman" panose="02020603050405020304" pitchFamily="18" charset="0"/>
              </a:rPr>
              <a:t>định</a:t>
            </a:r>
            <a:r>
              <a:rPr lang="en-US" sz="10800" dirty="0">
                <a:latin typeface="Times New Roman" panose="02020603050405020304" pitchFamily="18" charset="0"/>
                <a:cs typeface="Times New Roman" panose="02020603050405020304" pitchFamily="18" charset="0"/>
              </a:rPr>
              <a:t> </a:t>
            </a:r>
            <a:r>
              <a:rPr lang="vi-VN" sz="10800" dirty="0">
                <a:latin typeface="Times New Roman" panose="02020603050405020304" pitchFamily="18" charset="0"/>
                <a:cs typeface="Times New Roman" panose="02020603050405020304" pitchFamily="18" charset="0"/>
              </a:rPr>
              <a:t>tập hợp</a:t>
            </a:r>
            <a:r>
              <a:rPr lang="en-US" sz="10800" dirty="0">
                <a:latin typeface="Times New Roman" panose="02020603050405020304" pitchFamily="18" charset="0"/>
                <a:cs typeface="Times New Roman" panose="02020603050405020304" pitchFamily="18" charset="0"/>
              </a:rPr>
              <a:t> </a:t>
            </a:r>
            <a:r>
              <a:rPr lang="en-US" sz="10800" dirty="0" err="1">
                <a:latin typeface="Times New Roman" panose="02020603050405020304" pitchFamily="18" charset="0"/>
                <a:cs typeface="Times New Roman" panose="02020603050405020304" pitchFamily="18" charset="0"/>
              </a:rPr>
              <a:t>tiêu</a:t>
            </a:r>
            <a:r>
              <a:rPr lang="en-US" sz="10800" dirty="0">
                <a:latin typeface="Times New Roman" panose="02020603050405020304" pitchFamily="18" charset="0"/>
                <a:cs typeface="Times New Roman" panose="02020603050405020304" pitchFamily="18" charset="0"/>
              </a:rPr>
              <a:t> </a:t>
            </a:r>
            <a:r>
              <a:rPr lang="en-US" sz="10800" dirty="0" err="1">
                <a:latin typeface="Times New Roman" panose="02020603050405020304" pitchFamily="18" charset="0"/>
                <a:cs typeface="Times New Roman" panose="02020603050405020304" pitchFamily="18" charset="0"/>
              </a:rPr>
              <a:t>chí</a:t>
            </a:r>
            <a:r>
              <a:rPr lang="en-US" sz="10800" dirty="0">
                <a:latin typeface="Times New Roman" panose="02020603050405020304" pitchFamily="18" charset="0"/>
                <a:cs typeface="Times New Roman" panose="02020603050405020304" pitchFamily="18" charset="0"/>
              </a:rPr>
              <a:t> </a:t>
            </a:r>
          </a:p>
          <a:p>
            <a:pPr lvl="1"/>
            <a:r>
              <a:rPr lang="en-US" sz="10800" dirty="0" err="1">
                <a:latin typeface="Times New Roman" panose="02020603050405020304" pitchFamily="18" charset="0"/>
                <a:cs typeface="Times New Roman" panose="02020603050405020304" pitchFamily="18" charset="0"/>
              </a:rPr>
              <a:t>Lượng</a:t>
            </a:r>
            <a:r>
              <a:rPr lang="vi-VN" sz="10800" dirty="0">
                <a:latin typeface="Times New Roman" panose="02020603050405020304" pitchFamily="18" charset="0"/>
                <a:cs typeface="Times New Roman" panose="02020603050405020304" pitchFamily="18" charset="0"/>
              </a:rPr>
              <a:t> hóa các tiêu chí</a:t>
            </a:r>
            <a:r>
              <a:rPr lang="en-US" sz="10800" dirty="0">
                <a:latin typeface="Times New Roman" panose="02020603050405020304" pitchFamily="18" charset="0"/>
                <a:cs typeface="Times New Roman" panose="02020603050405020304" pitchFamily="18" charset="0"/>
              </a:rPr>
              <a:t>.</a:t>
            </a:r>
          </a:p>
          <a:p>
            <a:pPr lvl="1"/>
            <a:r>
              <a:rPr lang="en-US" sz="10800" dirty="0" err="1">
                <a:latin typeface="Times New Roman" panose="02020603050405020304" pitchFamily="18" charset="0"/>
                <a:cs typeface="Times New Roman" panose="02020603050405020304" pitchFamily="18" charset="0"/>
              </a:rPr>
              <a:t>Xác</a:t>
            </a:r>
            <a:r>
              <a:rPr lang="en-US" sz="10800" dirty="0">
                <a:latin typeface="Times New Roman" panose="02020603050405020304" pitchFamily="18" charset="0"/>
                <a:cs typeface="Times New Roman" panose="02020603050405020304" pitchFamily="18" charset="0"/>
              </a:rPr>
              <a:t> </a:t>
            </a:r>
            <a:r>
              <a:rPr lang="vi-VN" sz="10800" dirty="0">
                <a:latin typeface="Times New Roman" panose="02020603050405020304" pitchFamily="18" charset="0"/>
                <a:cs typeface="Times New Roman" panose="02020603050405020304" pitchFamily="18" charset="0"/>
              </a:rPr>
              <a:t>định tầm quan trọng tương</a:t>
            </a:r>
            <a:r>
              <a:rPr lang="en-US" sz="10800" dirty="0">
                <a:latin typeface="Times New Roman" panose="02020603050405020304" pitchFamily="18" charset="0"/>
                <a:cs typeface="Times New Roman" panose="02020603050405020304" pitchFamily="18" charset="0"/>
              </a:rPr>
              <a:t> </a:t>
            </a:r>
            <a:r>
              <a:rPr lang="vi-VN" sz="10800" dirty="0">
                <a:latin typeface="Times New Roman" panose="02020603050405020304" pitchFamily="18" charset="0"/>
                <a:cs typeface="Times New Roman" panose="02020603050405020304" pitchFamily="18" charset="0"/>
              </a:rPr>
              <a:t>đối của phương án ứng với mỗi tiêu.</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dirty="0"/>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10</a:t>
            </a:fld>
            <a:r>
              <a:rPr lang="en-US"/>
              <a:t>/31</a:t>
            </a:r>
          </a:p>
        </p:txBody>
      </p:sp>
    </p:spTree>
    <p:extLst>
      <p:ext uri="{BB962C8B-B14F-4D97-AF65-F5344CB8AC3E}">
        <p14:creationId xmlns:p14="http://schemas.microsoft.com/office/powerpoint/2010/main" val="14056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686800" cy="5943600"/>
          </a:xfrm>
        </p:spPr>
        <p:txBody>
          <a:bodyPr>
            <a:noAutofit/>
          </a:bodyPr>
          <a:lstStyle/>
          <a:p>
            <a:pPr>
              <a:buSzPct val="70000"/>
              <a:buFont typeface="Wingdings" pitchFamily="2" charset="2"/>
              <a:buChar char="q"/>
            </a:pP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quyết</a:t>
            </a:r>
            <a:r>
              <a:rPr lang="en-US" dirty="0">
                <a:latin typeface="+mj-lt"/>
              </a:rPr>
              <a:t> </a:t>
            </a:r>
            <a:r>
              <a:rPr lang="en-US" dirty="0" err="1">
                <a:latin typeface="+mj-lt"/>
              </a:rPr>
              <a:t>định</a:t>
            </a:r>
            <a:r>
              <a:rPr lang="en-US" dirty="0">
                <a:latin typeface="+mj-lt"/>
              </a:rPr>
              <a:t> </a:t>
            </a:r>
            <a:r>
              <a:rPr lang="en-US" dirty="0" err="1">
                <a:latin typeface="+mj-lt"/>
              </a:rPr>
              <a:t>liên</a:t>
            </a:r>
            <a:r>
              <a:rPr lang="en-US" dirty="0">
                <a:latin typeface="+mj-lt"/>
              </a:rPr>
              <a:t> </a:t>
            </a:r>
            <a:r>
              <a:rPr lang="en-US" dirty="0" err="1">
                <a:latin typeface="+mj-lt"/>
              </a:rPr>
              <a:t>quan</a:t>
            </a:r>
            <a:r>
              <a:rPr lang="en-US" dirty="0">
                <a:latin typeface="+mj-lt"/>
              </a:rPr>
              <a:t> </a:t>
            </a:r>
            <a:r>
              <a:rPr lang="en-US" dirty="0" err="1">
                <a:latin typeface="+mj-lt"/>
              </a:rPr>
              <a:t>đến</a:t>
            </a:r>
            <a:r>
              <a:rPr lang="en-US" dirty="0">
                <a:latin typeface="+mj-lt"/>
              </a:rPr>
              <a:t>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lượng</a:t>
            </a:r>
            <a:r>
              <a:rPr lang="en-US" dirty="0">
                <a:latin typeface="+mj-lt"/>
              </a:rPr>
              <a:t> </a:t>
            </a:r>
            <a:r>
              <a:rPr lang="en-US" dirty="0" err="1">
                <a:latin typeface="+mj-lt"/>
              </a:rPr>
              <a:t>lớn</a:t>
            </a:r>
            <a:r>
              <a:rPr lang="en-US" dirty="0">
                <a:latin typeface="+mj-lt"/>
              </a:rPr>
              <a:t> </a:t>
            </a:r>
            <a:r>
              <a:rPr lang="en-US" dirty="0" err="1">
                <a:latin typeface="+mj-lt"/>
              </a:rPr>
              <a:t>nhân</a:t>
            </a:r>
            <a:r>
              <a:rPr lang="en-US" dirty="0">
                <a:latin typeface="+mj-lt"/>
              </a:rPr>
              <a:t> </a:t>
            </a:r>
            <a:r>
              <a:rPr lang="en-US" dirty="0" err="1">
                <a:latin typeface="+mj-lt"/>
              </a:rPr>
              <a:t>tố</a:t>
            </a:r>
            <a:endParaRPr lang="en-US" dirty="0">
              <a:latin typeface="+mj-lt"/>
            </a:endParaRPr>
          </a:p>
          <a:p>
            <a:pPr>
              <a:buSzPct val="70000"/>
              <a:buFont typeface="Wingdings" pitchFamily="2" charset="2"/>
              <a:buChar char="q"/>
            </a:pPr>
            <a:r>
              <a:rPr lang="en-US" sz="2400" b="1" dirty="0" err="1">
                <a:latin typeface="+mj-lt"/>
              </a:rPr>
              <a:t>Ví</a:t>
            </a:r>
            <a:r>
              <a:rPr lang="en-US" sz="2400" b="1" dirty="0">
                <a:latin typeface="+mj-lt"/>
              </a:rPr>
              <a:t> </a:t>
            </a:r>
            <a:r>
              <a:rPr lang="en-US" sz="2400" b="1" dirty="0" err="1">
                <a:latin typeface="+mj-lt"/>
              </a:rPr>
              <a:t>dụ</a:t>
            </a:r>
            <a:r>
              <a:rPr lang="en-US" sz="2400" b="1" dirty="0">
                <a:latin typeface="+mj-lt"/>
              </a:rPr>
              <a:t>: </a:t>
            </a:r>
            <a:r>
              <a:rPr lang="en-US" sz="2400" b="1" dirty="0" err="1">
                <a:latin typeface="+mj-lt"/>
              </a:rPr>
              <a:t>Bạn</a:t>
            </a:r>
            <a:r>
              <a:rPr lang="en-US" sz="2400" b="1" dirty="0">
                <a:latin typeface="+mj-lt"/>
              </a:rPr>
              <a:t> </a:t>
            </a:r>
            <a:r>
              <a:rPr lang="en-US" sz="2400" b="1" dirty="0" err="1">
                <a:latin typeface="+mj-lt"/>
              </a:rPr>
              <a:t>sắp</a:t>
            </a:r>
            <a:r>
              <a:rPr lang="en-US" sz="2400" b="1" dirty="0">
                <a:latin typeface="+mj-lt"/>
              </a:rPr>
              <a:t> </a:t>
            </a:r>
            <a:r>
              <a:rPr lang="en-US" sz="2400" b="1" dirty="0" err="1">
                <a:latin typeface="+mj-lt"/>
              </a:rPr>
              <a:t>tốt</a:t>
            </a:r>
            <a:r>
              <a:rPr lang="en-US" sz="2400" b="1" dirty="0">
                <a:latin typeface="+mj-lt"/>
              </a:rPr>
              <a:t> </a:t>
            </a:r>
            <a:r>
              <a:rPr lang="en-US" sz="2400" b="1" dirty="0" err="1">
                <a:latin typeface="+mj-lt"/>
              </a:rPr>
              <a:t>nghiệp</a:t>
            </a:r>
            <a:r>
              <a:rPr lang="en-US" sz="2400" b="1" dirty="0">
                <a:latin typeface="+mj-lt"/>
              </a:rPr>
              <a:t> </a:t>
            </a:r>
            <a:r>
              <a:rPr lang="en-US" sz="2400" b="1" dirty="0" err="1">
                <a:latin typeface="+mj-lt"/>
              </a:rPr>
              <a:t>Kỷ</a:t>
            </a:r>
            <a:r>
              <a:rPr lang="en-US" sz="2400" b="1" dirty="0">
                <a:latin typeface="+mj-lt"/>
              </a:rPr>
              <a:t> </a:t>
            </a:r>
            <a:r>
              <a:rPr lang="en-US" sz="2400" b="1">
                <a:latin typeface="+mj-lt"/>
              </a:rPr>
              <a:t>sư, </a:t>
            </a:r>
            <a:r>
              <a:rPr lang="en-US" sz="2400" b="1" dirty="0" err="1">
                <a:latin typeface="+mj-lt"/>
              </a:rPr>
              <a:t>muốn</a:t>
            </a:r>
            <a:r>
              <a:rPr lang="en-US" sz="2400" b="1" dirty="0">
                <a:latin typeface="+mj-lt"/>
              </a:rPr>
              <a:t> </a:t>
            </a:r>
            <a:r>
              <a:rPr lang="en-US" sz="2400" b="1" dirty="0" err="1">
                <a:latin typeface="+mj-lt"/>
              </a:rPr>
              <a:t>chọn</a:t>
            </a:r>
            <a:r>
              <a:rPr lang="en-US" sz="2400" b="1" dirty="0">
                <a:latin typeface="+mj-lt"/>
              </a:rPr>
              <a:t> </a:t>
            </a:r>
            <a:r>
              <a:rPr lang="en-US" sz="2400" b="1" dirty="0" err="1">
                <a:latin typeface="+mj-lt"/>
              </a:rPr>
              <a:t>một</a:t>
            </a:r>
            <a:r>
              <a:rPr lang="en-US" sz="2400" b="1" dirty="0">
                <a:latin typeface="+mj-lt"/>
              </a:rPr>
              <a:t> </a:t>
            </a:r>
            <a:r>
              <a:rPr lang="en-US" sz="2400" b="1" dirty="0" err="1">
                <a:latin typeface="+mj-lt"/>
              </a:rPr>
              <a:t>công</a:t>
            </a:r>
            <a:r>
              <a:rPr lang="en-US" sz="2400" b="1" dirty="0">
                <a:latin typeface="+mj-lt"/>
              </a:rPr>
              <a:t> </a:t>
            </a:r>
            <a:r>
              <a:rPr lang="en-US" sz="2400" b="1" dirty="0" err="1">
                <a:latin typeface="+mj-lt"/>
              </a:rPr>
              <a:t>việc</a:t>
            </a:r>
            <a:r>
              <a:rPr lang="en-US" sz="2400" b="1" dirty="0">
                <a:latin typeface="+mj-lt"/>
              </a:rPr>
              <a:t> </a:t>
            </a:r>
            <a:r>
              <a:rPr lang="en-US" sz="2400" b="1" dirty="0" err="1">
                <a:latin typeface="+mj-lt"/>
              </a:rPr>
              <a:t>mới</a:t>
            </a:r>
            <a:endParaRPr lang="en-US" sz="2400" b="1" dirty="0">
              <a:latin typeface="+mj-lt"/>
            </a:endParaRPr>
          </a:p>
          <a:p>
            <a:pPr marL="228600" lvl="1" indent="-355600">
              <a:buSzPct val="70000"/>
              <a:buFont typeface="Wingdings" pitchFamily="2" charset="2"/>
              <a:buChar char="q"/>
            </a:pPr>
            <a:r>
              <a:rPr lang="en-US" sz="2400" dirty="0" err="1">
                <a:latin typeface="+mj-lt"/>
              </a:rPr>
              <a:t>Các</a:t>
            </a:r>
            <a:r>
              <a:rPr lang="en-US" sz="2400" dirty="0">
                <a:latin typeface="+mj-lt"/>
              </a:rPr>
              <a:t> </a:t>
            </a:r>
            <a:r>
              <a:rPr lang="en-US" sz="2400" dirty="0" err="1">
                <a:latin typeface="+mj-lt"/>
              </a:rPr>
              <a:t>nhân</a:t>
            </a:r>
            <a:r>
              <a:rPr lang="en-US" sz="2400" dirty="0">
                <a:latin typeface="+mj-lt"/>
              </a:rPr>
              <a:t> </a:t>
            </a:r>
            <a:r>
              <a:rPr lang="en-US" sz="2400" dirty="0" err="1">
                <a:latin typeface="+mj-lt"/>
              </a:rPr>
              <a:t>tố</a:t>
            </a:r>
            <a:r>
              <a:rPr lang="en-US" sz="2400" dirty="0">
                <a:latin typeface="+mj-lt"/>
              </a:rPr>
              <a:t> (</a:t>
            </a:r>
            <a:r>
              <a:rPr lang="en-US" sz="2400" dirty="0" err="1">
                <a:latin typeface="+mj-lt"/>
              </a:rPr>
              <a:t>tiêu</a:t>
            </a:r>
            <a:r>
              <a:rPr lang="en-US" sz="2400" dirty="0">
                <a:latin typeface="+mj-lt"/>
              </a:rPr>
              <a:t> </a:t>
            </a:r>
            <a:r>
              <a:rPr lang="en-US" sz="2400" dirty="0" err="1">
                <a:latin typeface="+mj-lt"/>
              </a:rPr>
              <a:t>chí</a:t>
            </a:r>
            <a:r>
              <a:rPr lang="en-US" sz="2400" dirty="0">
                <a:latin typeface="+mj-lt"/>
              </a:rPr>
              <a:t>):   </a:t>
            </a:r>
          </a:p>
          <a:p>
            <a:pPr marL="628650" lvl="2" indent="-355600">
              <a:buFont typeface="Wingdings" pitchFamily="2" charset="2"/>
              <a:buChar char="§"/>
            </a:pPr>
            <a:r>
              <a:rPr lang="en-US" sz="2000" dirty="0" err="1">
                <a:latin typeface="+mj-lt"/>
              </a:rPr>
              <a:t>Mức</a:t>
            </a:r>
            <a:r>
              <a:rPr lang="en-US" sz="2000" dirty="0">
                <a:latin typeface="+mj-lt"/>
              </a:rPr>
              <a:t> </a:t>
            </a:r>
            <a:r>
              <a:rPr lang="en-US" sz="2000" dirty="0" err="1">
                <a:latin typeface="+mj-lt"/>
              </a:rPr>
              <a:t>lương</a:t>
            </a:r>
            <a:r>
              <a:rPr lang="en-US" sz="2000" dirty="0">
                <a:latin typeface="+mj-lt"/>
              </a:rPr>
              <a:t> </a:t>
            </a:r>
            <a:r>
              <a:rPr lang="en-US" sz="2000" dirty="0" err="1">
                <a:latin typeface="+mj-lt"/>
              </a:rPr>
              <a:t>khởi</a:t>
            </a:r>
            <a:r>
              <a:rPr lang="en-US" sz="2000" dirty="0">
                <a:latin typeface="+mj-lt"/>
              </a:rPr>
              <a:t> </a:t>
            </a:r>
            <a:r>
              <a:rPr lang="en-US" sz="2000" dirty="0" err="1">
                <a:latin typeface="+mj-lt"/>
              </a:rPr>
              <a:t>điểm</a:t>
            </a:r>
            <a:r>
              <a:rPr lang="en-US" sz="2000" dirty="0">
                <a:latin typeface="+mj-lt"/>
              </a:rPr>
              <a:t> (salary) </a:t>
            </a:r>
          </a:p>
          <a:p>
            <a:pPr marL="730250" lvl="3" indent="0">
              <a:buNone/>
            </a:pPr>
            <a:r>
              <a:rPr lang="en-US" sz="1200" dirty="0">
                <a:latin typeface="+mj-lt"/>
                <a:hlinkClick r:id="rId3"/>
              </a:rPr>
              <a:t>http://careerbuilder.vn/vi/talentcommunity/de-co-muc-luong-khoi-diem-cao.35A509BE.html</a:t>
            </a:r>
            <a:endParaRPr lang="en-US" sz="1200" dirty="0">
              <a:latin typeface="+mj-lt"/>
            </a:endParaRPr>
          </a:p>
          <a:p>
            <a:pPr marL="628650" lvl="2" indent="-355600">
              <a:buFont typeface="Wingdings" pitchFamily="2" charset="2"/>
              <a:buChar char="§"/>
            </a:pPr>
            <a:r>
              <a:rPr lang="en-US" sz="2000" dirty="0" err="1">
                <a:latin typeface="+mj-lt"/>
              </a:rPr>
              <a:t>Chất</a:t>
            </a:r>
            <a:r>
              <a:rPr lang="en-US" sz="2000" dirty="0">
                <a:latin typeface="+mj-lt"/>
              </a:rPr>
              <a:t> </a:t>
            </a:r>
            <a:r>
              <a:rPr lang="en-US" sz="2000" dirty="0" err="1">
                <a:latin typeface="+mj-lt"/>
              </a:rPr>
              <a:t>lượng</a:t>
            </a:r>
            <a:r>
              <a:rPr lang="en-US" sz="2000" dirty="0">
                <a:latin typeface="+mj-lt"/>
              </a:rPr>
              <a:t> </a:t>
            </a:r>
            <a:r>
              <a:rPr lang="en-US" sz="2000" dirty="0" err="1">
                <a:latin typeface="+mj-lt"/>
              </a:rPr>
              <a:t>cuộc</a:t>
            </a:r>
            <a:r>
              <a:rPr lang="en-US" sz="2000" dirty="0">
                <a:latin typeface="+mj-lt"/>
              </a:rPr>
              <a:t> </a:t>
            </a:r>
            <a:r>
              <a:rPr lang="en-US" sz="2000" dirty="0" err="1">
                <a:latin typeface="+mj-lt"/>
              </a:rPr>
              <a:t>sống</a:t>
            </a:r>
            <a:r>
              <a:rPr lang="en-US" sz="2000" dirty="0">
                <a:latin typeface="+mj-lt"/>
              </a:rPr>
              <a:t> (quality of life)</a:t>
            </a:r>
          </a:p>
          <a:p>
            <a:pPr marL="730250" lvl="3" indent="0">
              <a:buNone/>
            </a:pPr>
            <a:r>
              <a:rPr lang="en-US" sz="1400" dirty="0">
                <a:latin typeface="+mj-lt"/>
              </a:rPr>
              <a:t>(</a:t>
            </a:r>
            <a:r>
              <a:rPr lang="en-US" sz="1400" dirty="0" err="1">
                <a:latin typeface="+mj-lt"/>
              </a:rPr>
              <a:t>Việc</a:t>
            </a:r>
            <a:r>
              <a:rPr lang="en-US" sz="1400" dirty="0">
                <a:latin typeface="+mj-lt"/>
              </a:rPr>
              <a:t> </a:t>
            </a:r>
            <a:r>
              <a:rPr lang="en-US" sz="1400" dirty="0" err="1">
                <a:latin typeface="+mj-lt"/>
              </a:rPr>
              <a:t>làm</a:t>
            </a:r>
            <a:r>
              <a:rPr lang="en-US" sz="1400" dirty="0">
                <a:latin typeface="+mj-lt"/>
              </a:rPr>
              <a:t>, an </a:t>
            </a:r>
            <a:r>
              <a:rPr lang="en-US" sz="1400" dirty="0" err="1">
                <a:latin typeface="+mj-lt"/>
              </a:rPr>
              <a:t>toàn</a:t>
            </a:r>
            <a:r>
              <a:rPr lang="en-US" sz="1400" dirty="0">
                <a:latin typeface="+mj-lt"/>
              </a:rPr>
              <a:t> </a:t>
            </a:r>
            <a:r>
              <a:rPr lang="en-US" sz="1400" dirty="0" err="1">
                <a:latin typeface="+mj-lt"/>
              </a:rPr>
              <a:t>thực</a:t>
            </a:r>
            <a:r>
              <a:rPr lang="en-US" sz="1400" dirty="0">
                <a:latin typeface="+mj-lt"/>
              </a:rPr>
              <a:t> </a:t>
            </a:r>
            <a:r>
              <a:rPr lang="en-US" sz="1400" dirty="0" err="1">
                <a:latin typeface="+mj-lt"/>
              </a:rPr>
              <a:t>phẩm</a:t>
            </a:r>
            <a:r>
              <a:rPr lang="en-US" sz="1400" dirty="0">
                <a:latin typeface="+mj-lt"/>
              </a:rPr>
              <a:t>, </a:t>
            </a:r>
            <a:r>
              <a:rPr lang="en-US" sz="1400" dirty="0" err="1">
                <a:latin typeface="+mj-lt"/>
              </a:rPr>
              <a:t>giao</a:t>
            </a:r>
            <a:r>
              <a:rPr lang="en-US" sz="1400" dirty="0">
                <a:latin typeface="+mj-lt"/>
              </a:rPr>
              <a:t> </a:t>
            </a:r>
            <a:r>
              <a:rPr lang="en-US" sz="1400" dirty="0" err="1">
                <a:latin typeface="+mj-lt"/>
              </a:rPr>
              <a:t>thông</a:t>
            </a:r>
            <a:r>
              <a:rPr lang="en-US" sz="1400" dirty="0">
                <a:latin typeface="+mj-lt"/>
              </a:rPr>
              <a:t> ý </a:t>
            </a:r>
            <a:r>
              <a:rPr lang="en-US" sz="1400" dirty="0" err="1">
                <a:latin typeface="+mj-lt"/>
              </a:rPr>
              <a:t>tế</a:t>
            </a:r>
            <a:r>
              <a:rPr lang="en-US" sz="1400" dirty="0">
                <a:latin typeface="+mj-lt"/>
              </a:rPr>
              <a:t>, </a:t>
            </a:r>
            <a:r>
              <a:rPr lang="en-US" sz="1400" dirty="0" err="1">
                <a:latin typeface="+mj-lt"/>
              </a:rPr>
              <a:t>giáo</a:t>
            </a:r>
            <a:r>
              <a:rPr lang="en-US" sz="1400" dirty="0">
                <a:latin typeface="+mj-lt"/>
              </a:rPr>
              <a:t> </a:t>
            </a:r>
            <a:r>
              <a:rPr lang="en-US" sz="1400" dirty="0" err="1">
                <a:latin typeface="+mj-lt"/>
              </a:rPr>
              <a:t>dục</a:t>
            </a:r>
            <a:r>
              <a:rPr lang="en-US" sz="1400" dirty="0">
                <a:latin typeface="+mj-lt"/>
              </a:rPr>
              <a:t>, </a:t>
            </a:r>
            <a:r>
              <a:rPr lang="en-US" sz="1400" dirty="0" err="1">
                <a:latin typeface="+mj-lt"/>
              </a:rPr>
              <a:t>quan</a:t>
            </a:r>
            <a:r>
              <a:rPr lang="en-US" sz="1400" dirty="0">
                <a:latin typeface="+mj-lt"/>
              </a:rPr>
              <a:t> </a:t>
            </a:r>
            <a:r>
              <a:rPr lang="en-US" sz="1400" dirty="0" err="1">
                <a:latin typeface="+mj-lt"/>
              </a:rPr>
              <a:t>hệ</a:t>
            </a:r>
            <a:r>
              <a:rPr lang="en-US" sz="1400" dirty="0">
                <a:latin typeface="+mj-lt"/>
              </a:rPr>
              <a:t> </a:t>
            </a:r>
            <a:r>
              <a:rPr lang="en-US" sz="1400" dirty="0" err="1">
                <a:latin typeface="+mj-lt"/>
              </a:rPr>
              <a:t>gia</a:t>
            </a:r>
            <a:r>
              <a:rPr lang="en-US" sz="1400" dirty="0">
                <a:latin typeface="+mj-lt"/>
              </a:rPr>
              <a:t> </a:t>
            </a:r>
            <a:r>
              <a:rPr lang="en-US" sz="1400" dirty="0" err="1">
                <a:latin typeface="+mj-lt"/>
              </a:rPr>
              <a:t>đinh</a:t>
            </a:r>
            <a:r>
              <a:rPr lang="en-US" sz="1400" dirty="0">
                <a:latin typeface="+mj-lt"/>
              </a:rPr>
              <a:t>…)</a:t>
            </a:r>
          </a:p>
          <a:p>
            <a:pPr marL="628650" lvl="2" indent="-355600">
              <a:buFont typeface="Wingdings" pitchFamily="2" charset="2"/>
              <a:buChar char="§"/>
            </a:pPr>
            <a:r>
              <a:rPr lang="en-US" sz="2000" dirty="0">
                <a:latin typeface="+mj-lt"/>
              </a:rPr>
              <a:t>Công </a:t>
            </a:r>
            <a:r>
              <a:rPr lang="en-US" sz="2000" dirty="0" err="1">
                <a:latin typeface="+mj-lt"/>
              </a:rPr>
              <a:t>việc</a:t>
            </a:r>
            <a:r>
              <a:rPr lang="en-US" sz="2000" dirty="0">
                <a:latin typeface="+mj-lt"/>
              </a:rPr>
              <a:t> </a:t>
            </a:r>
            <a:r>
              <a:rPr lang="en-US" sz="2000" dirty="0" err="1">
                <a:latin typeface="+mj-lt"/>
              </a:rPr>
              <a:t>yếu</a:t>
            </a:r>
            <a:r>
              <a:rPr lang="en-US" sz="2000" dirty="0">
                <a:latin typeface="+mj-lt"/>
              </a:rPr>
              <a:t> </a:t>
            </a:r>
            <a:r>
              <a:rPr lang="en-US" sz="2000" dirty="0" err="1">
                <a:latin typeface="+mj-lt"/>
              </a:rPr>
              <a:t>thích</a:t>
            </a:r>
            <a:r>
              <a:rPr lang="en-US" sz="2000" dirty="0">
                <a:latin typeface="+mj-lt"/>
              </a:rPr>
              <a:t> (Interest of work)</a:t>
            </a:r>
          </a:p>
          <a:p>
            <a:pPr marL="800100" lvl="2" indent="0" fontAlgn="base">
              <a:buNone/>
            </a:pPr>
            <a:r>
              <a:rPr lang="en-US" sz="1400" dirty="0">
                <a:latin typeface="+mj-lt"/>
              </a:rPr>
              <a:t>(</a:t>
            </a:r>
            <a:r>
              <a:rPr lang="vi-VN" sz="1400" dirty="0">
                <a:latin typeface="+mj-lt"/>
              </a:rPr>
              <a:t>Tìm ra công việc yêu thích để thành công hơn</a:t>
            </a:r>
            <a:r>
              <a:rPr lang="en-US" sz="1400" dirty="0">
                <a:latin typeface="+mj-lt"/>
              </a:rPr>
              <a:t>)</a:t>
            </a:r>
          </a:p>
          <a:p>
            <a:pPr marL="628650" lvl="2" indent="-355600">
              <a:buFont typeface="Wingdings" pitchFamily="2" charset="2"/>
              <a:buChar char="§"/>
            </a:pPr>
            <a:r>
              <a:rPr lang="en-US" sz="2000" dirty="0" err="1">
                <a:latin typeface="+mj-lt"/>
              </a:rPr>
              <a:t>Gần</a:t>
            </a:r>
            <a:r>
              <a:rPr lang="en-US" sz="2000" dirty="0">
                <a:latin typeface="+mj-lt"/>
              </a:rPr>
              <a:t> </a:t>
            </a:r>
            <a:r>
              <a:rPr lang="en-US" sz="2000" dirty="0" err="1">
                <a:latin typeface="+mj-lt"/>
              </a:rPr>
              <a:t>gia</a:t>
            </a:r>
            <a:r>
              <a:rPr lang="en-US" sz="2000" dirty="0">
                <a:latin typeface="+mj-lt"/>
              </a:rPr>
              <a:t> </a:t>
            </a:r>
            <a:r>
              <a:rPr lang="en-US" sz="2000" dirty="0" err="1">
                <a:latin typeface="+mj-lt"/>
              </a:rPr>
              <a:t>đình</a:t>
            </a:r>
            <a:r>
              <a:rPr lang="en-US" sz="2000" dirty="0">
                <a:latin typeface="+mj-lt"/>
              </a:rPr>
              <a:t> (Nearness of job to family)</a:t>
            </a:r>
          </a:p>
          <a:p>
            <a:pPr>
              <a:buSzPct val="70000"/>
              <a:buFont typeface="Wingdings" pitchFamily="2" charset="2"/>
              <a:buChar char="q"/>
            </a:pPr>
            <a:r>
              <a:rPr lang="en-US" dirty="0" err="1">
                <a:latin typeface="+mj-lt"/>
              </a:rPr>
              <a:t>Phương</a:t>
            </a:r>
            <a:r>
              <a:rPr lang="en-US" dirty="0">
                <a:latin typeface="+mj-lt"/>
              </a:rPr>
              <a:t> </a:t>
            </a:r>
            <a:r>
              <a:rPr lang="en-US" dirty="0" err="1">
                <a:latin typeface="+mj-lt"/>
              </a:rPr>
              <a:t>án</a:t>
            </a:r>
            <a:r>
              <a:rPr lang="en-US" dirty="0">
                <a:latin typeface="+mj-lt"/>
              </a:rPr>
              <a:t> </a:t>
            </a:r>
            <a:r>
              <a:rPr lang="en-US" dirty="0" err="1">
                <a:latin typeface="+mj-lt"/>
              </a:rPr>
              <a:t>để</a:t>
            </a:r>
            <a:r>
              <a:rPr lang="en-US" dirty="0">
                <a:latin typeface="+mj-lt"/>
              </a:rPr>
              <a:t> Ban </a:t>
            </a:r>
            <a:r>
              <a:rPr lang="en-US" dirty="0" err="1">
                <a:latin typeface="+mj-lt"/>
              </a:rPr>
              <a:t>lựa</a:t>
            </a:r>
            <a:r>
              <a:rPr lang="en-US" dirty="0">
                <a:latin typeface="+mj-lt"/>
              </a:rPr>
              <a:t> </a:t>
            </a:r>
            <a:r>
              <a:rPr lang="en-US" dirty="0" err="1">
                <a:latin typeface="+mj-lt"/>
              </a:rPr>
              <a:t>chọn</a:t>
            </a:r>
            <a:r>
              <a:rPr lang="en-US" dirty="0">
                <a:latin typeface="+mj-lt"/>
              </a:rPr>
              <a:t>:</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A (</a:t>
            </a:r>
            <a:r>
              <a:rPr lang="en-US" dirty="0" err="1">
                <a:latin typeface="+mj-lt"/>
              </a:rPr>
              <a:t>Vị</a:t>
            </a:r>
            <a:r>
              <a:rPr lang="en-US" dirty="0">
                <a:latin typeface="+mj-lt"/>
              </a:rPr>
              <a:t> </a:t>
            </a:r>
            <a:r>
              <a:rPr lang="en-US" dirty="0" err="1">
                <a:latin typeface="+mj-lt"/>
              </a:rPr>
              <a:t>trí</a:t>
            </a:r>
            <a:r>
              <a:rPr lang="en-US" dirty="0">
                <a:latin typeface="+mj-lt"/>
              </a:rPr>
              <a:t> ở </a:t>
            </a:r>
            <a:r>
              <a:rPr lang="en-US" dirty="0" err="1">
                <a:latin typeface="+mj-lt"/>
              </a:rPr>
              <a:t>Fsoft</a:t>
            </a:r>
            <a:r>
              <a:rPr lang="en-US" dirty="0">
                <a:latin typeface="+mj-lt"/>
              </a:rPr>
              <a:t>)</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B(</a:t>
            </a:r>
            <a:r>
              <a:rPr lang="en-US" dirty="0" err="1">
                <a:latin typeface="+mj-lt"/>
              </a:rPr>
              <a:t>Vị</a:t>
            </a:r>
            <a:r>
              <a:rPr lang="en-US" dirty="0">
                <a:latin typeface="+mj-lt"/>
              </a:rPr>
              <a:t> </a:t>
            </a:r>
            <a:r>
              <a:rPr lang="en-US" dirty="0" err="1">
                <a:latin typeface="+mj-lt"/>
              </a:rPr>
              <a:t>trí</a:t>
            </a:r>
            <a:r>
              <a:rPr lang="en-US" dirty="0">
                <a:latin typeface="+mj-lt"/>
              </a:rPr>
              <a:t> VST )</a:t>
            </a:r>
          </a:p>
          <a:p>
            <a:pPr marL="628650" lvl="1" indent="-355600">
              <a:buFont typeface="Wingdings" pitchFamily="2" charset="2"/>
              <a:buChar char="§"/>
            </a:pPr>
            <a:r>
              <a:rPr lang="en-US" dirty="0" err="1">
                <a:latin typeface="+mj-lt"/>
              </a:rPr>
              <a:t>Công</a:t>
            </a:r>
            <a:r>
              <a:rPr lang="en-US" dirty="0">
                <a:latin typeface="+mj-lt"/>
              </a:rPr>
              <a:t> </a:t>
            </a:r>
            <a:r>
              <a:rPr lang="en-US" dirty="0" err="1">
                <a:latin typeface="+mj-lt"/>
              </a:rPr>
              <a:t>việc</a:t>
            </a:r>
            <a:r>
              <a:rPr lang="en-US" dirty="0">
                <a:latin typeface="+mj-lt"/>
              </a:rPr>
              <a:t> C (</a:t>
            </a:r>
            <a:r>
              <a:rPr lang="en-US" dirty="0" err="1">
                <a:latin typeface="+mj-lt"/>
              </a:rPr>
              <a:t>Vị</a:t>
            </a:r>
            <a:r>
              <a:rPr lang="en-US" dirty="0">
                <a:latin typeface="+mj-lt"/>
              </a:rPr>
              <a:t> </a:t>
            </a:r>
            <a:r>
              <a:rPr lang="en-US" dirty="0" err="1">
                <a:latin typeface="+mj-lt"/>
              </a:rPr>
              <a:t>trí</a:t>
            </a:r>
            <a:r>
              <a:rPr lang="en-US" dirty="0">
                <a:latin typeface="+mj-lt"/>
              </a:rPr>
              <a:t> ở BIDV)</a:t>
            </a:r>
          </a:p>
          <a:p>
            <a:pPr marL="228600" indent="-355600">
              <a:buFont typeface="Wingdings" pitchFamily="2" charset="2"/>
              <a:buChar char="q"/>
            </a:pPr>
            <a:r>
              <a:rPr lang="en-US" b="1" dirty="0" err="1">
                <a:latin typeface="+mj-lt"/>
              </a:rPr>
              <a:t>Cách</a:t>
            </a:r>
            <a:r>
              <a:rPr lang="en-US" b="1" dirty="0">
                <a:latin typeface="+mj-lt"/>
              </a:rPr>
              <a:t> </a:t>
            </a:r>
            <a:r>
              <a:rPr lang="en-US" b="1" dirty="0" err="1">
                <a:latin typeface="+mj-lt"/>
              </a:rPr>
              <a:t>giải</a:t>
            </a:r>
            <a:r>
              <a:rPr lang="en-US" b="1" dirty="0">
                <a:latin typeface="+mj-lt"/>
              </a:rPr>
              <a:t> </a:t>
            </a:r>
            <a:r>
              <a:rPr lang="en-US" b="1" dirty="0" err="1">
                <a:latin typeface="+mj-lt"/>
              </a:rPr>
              <a:t>quyết</a:t>
            </a:r>
            <a:r>
              <a:rPr lang="en-US" b="1" dirty="0">
                <a:latin typeface="+mj-lt"/>
              </a:rPr>
              <a:t> </a:t>
            </a:r>
            <a:r>
              <a:rPr lang="en-US" b="1" dirty="0" err="1">
                <a:latin typeface="+mj-lt"/>
              </a:rPr>
              <a:t>như</a:t>
            </a:r>
            <a:r>
              <a:rPr lang="en-US" b="1" dirty="0">
                <a:latin typeface="+mj-lt"/>
              </a:rPr>
              <a:t> </a:t>
            </a:r>
            <a:r>
              <a:rPr lang="en-US" b="1" dirty="0" err="1">
                <a:latin typeface="+mj-lt"/>
              </a:rPr>
              <a:t>thế</a:t>
            </a:r>
            <a:r>
              <a:rPr lang="en-US" b="1" dirty="0">
                <a:latin typeface="+mj-lt"/>
              </a:rPr>
              <a:t> </a:t>
            </a:r>
            <a:r>
              <a:rPr lang="en-US" b="1" dirty="0" err="1">
                <a:latin typeface="+mj-lt"/>
              </a:rPr>
              <a:t>nào</a:t>
            </a:r>
            <a:r>
              <a:rPr lang="en-US" b="1" dirty="0">
                <a:latin typeface="+mj-lt"/>
              </a:rPr>
              <a:t>?</a:t>
            </a:r>
          </a:p>
          <a:p>
            <a:pPr marL="628650" lvl="1" indent="-355600">
              <a:buFont typeface="Wingdings" pitchFamily="2" charset="2"/>
              <a:buChar char="§"/>
            </a:pPr>
            <a:endParaRPr lang="en-US" sz="2400" dirty="0">
              <a:solidFill>
                <a:srgbClr val="000099"/>
              </a:solidFill>
              <a:latin typeface="+mj-lt"/>
              <a:cs typeface="Times New Roman" pitchFamily="18" charset="0"/>
            </a:endParaRPr>
          </a:p>
          <a:p>
            <a:pPr>
              <a:buFont typeface="Wingdings" pitchFamily="2" charset="2"/>
              <a:buChar char="§"/>
            </a:pPr>
            <a:endParaRPr lang="en-US" sz="2800" dirty="0">
              <a:latin typeface="+mj-lt"/>
            </a:endParaRPr>
          </a:p>
          <a:p>
            <a:pPr>
              <a:buFont typeface="Wingdings" pitchFamily="2" charset="2"/>
              <a:buChar char="§"/>
            </a:pPr>
            <a:endParaRPr lang="en-US" sz="2800" dirty="0">
              <a:latin typeface="+mj-lt"/>
            </a:endParaRPr>
          </a:p>
        </p:txBody>
      </p:sp>
      <p:sp>
        <p:nvSpPr>
          <p:cNvPr id="5" name="Rectangle 2"/>
          <p:cNvSpPr txBox="1">
            <a:spLocks noChangeArrowheads="1"/>
          </p:cNvSpPr>
          <p:nvPr/>
        </p:nvSpPr>
        <p:spPr bwMode="auto">
          <a:xfrm>
            <a:off x="323850" y="182562"/>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R="0" lvl="0" indent="0" fontAlgn="base">
              <a:lnSpc>
                <a:spcPct val="100000"/>
              </a:lnSpc>
              <a:spcBef>
                <a:spcPct val="0"/>
              </a:spcBef>
              <a:spcAft>
                <a:spcPct val="0"/>
              </a:spcAft>
              <a:buClrTx/>
              <a:buSzTx/>
              <a:buFontTx/>
              <a:buNone/>
              <a:tabLst/>
              <a:defRPr sz="3200" b="1">
                <a:solidFill>
                  <a:srgbClr val="FF0000"/>
                </a:solidFill>
                <a:latin typeface="+mj-lt"/>
                <a:ea typeface="+mj-ea"/>
                <a:cs typeface="+mj-cs"/>
              </a:defRPr>
            </a:lvl1pPr>
            <a:lvl2pPr eaLnBrk="0" fontAlgn="base" hangingPunct="0">
              <a:spcBef>
                <a:spcPct val="0"/>
              </a:spcBef>
              <a:spcAft>
                <a:spcPct val="0"/>
              </a:spcAft>
              <a:defRPr sz="3900" b="1">
                <a:solidFill>
                  <a:schemeClr val="tx2"/>
                </a:solidFill>
                <a:latin typeface="Arial" charset="0"/>
              </a:defRPr>
            </a:lvl2pPr>
            <a:lvl3pPr eaLnBrk="0" fontAlgn="base" hangingPunct="0">
              <a:spcBef>
                <a:spcPct val="0"/>
              </a:spcBef>
              <a:spcAft>
                <a:spcPct val="0"/>
              </a:spcAft>
              <a:defRPr sz="3900" b="1">
                <a:solidFill>
                  <a:schemeClr val="tx2"/>
                </a:solidFill>
                <a:latin typeface="Arial" charset="0"/>
              </a:defRPr>
            </a:lvl3pPr>
            <a:lvl4pPr eaLnBrk="0" fontAlgn="base" hangingPunct="0">
              <a:spcBef>
                <a:spcPct val="0"/>
              </a:spcBef>
              <a:spcAft>
                <a:spcPct val="0"/>
              </a:spcAft>
              <a:defRPr sz="3900" b="1">
                <a:solidFill>
                  <a:schemeClr val="tx2"/>
                </a:solidFill>
                <a:latin typeface="Arial" charset="0"/>
              </a:defRPr>
            </a:lvl4pPr>
            <a:lvl5pPr eaLnBrk="0" fontAlgn="base" hangingPunct="0">
              <a:spcBef>
                <a:spcPct val="0"/>
              </a:spcBef>
              <a:spcAft>
                <a:spcPct val="0"/>
              </a:spcAft>
              <a:defRPr sz="3900" b="1">
                <a:solidFill>
                  <a:schemeClr val="tx2"/>
                </a:solidFill>
                <a:latin typeface="Arial" charset="0"/>
              </a:defRPr>
            </a:lvl5pPr>
            <a:lvl6pPr marL="457200" fontAlgn="base">
              <a:spcBef>
                <a:spcPct val="0"/>
              </a:spcBef>
              <a:spcAft>
                <a:spcPct val="0"/>
              </a:spcAft>
              <a:defRPr sz="3900" b="1">
                <a:solidFill>
                  <a:schemeClr val="tx2"/>
                </a:solidFill>
                <a:latin typeface="Arial" charset="0"/>
              </a:defRPr>
            </a:lvl6pPr>
            <a:lvl7pPr marL="914400" fontAlgn="base">
              <a:spcBef>
                <a:spcPct val="0"/>
              </a:spcBef>
              <a:spcAft>
                <a:spcPct val="0"/>
              </a:spcAft>
              <a:defRPr sz="3900" b="1">
                <a:solidFill>
                  <a:schemeClr val="tx2"/>
                </a:solidFill>
                <a:latin typeface="Arial" charset="0"/>
              </a:defRPr>
            </a:lvl7pPr>
            <a:lvl8pPr marL="1371600" fontAlgn="base">
              <a:spcBef>
                <a:spcPct val="0"/>
              </a:spcBef>
              <a:spcAft>
                <a:spcPct val="0"/>
              </a:spcAft>
              <a:defRPr sz="3900" b="1">
                <a:solidFill>
                  <a:schemeClr val="tx2"/>
                </a:solidFill>
                <a:latin typeface="Arial" charset="0"/>
              </a:defRPr>
            </a:lvl8pPr>
            <a:lvl9pPr marL="1828800" fontAlgn="base">
              <a:spcBef>
                <a:spcPct val="0"/>
              </a:spcBef>
              <a:spcAft>
                <a:spcPct val="0"/>
              </a:spcAft>
              <a:defRPr sz="3900" b="1">
                <a:solidFill>
                  <a:schemeClr val="tx2"/>
                </a:solidFill>
                <a:latin typeface="Arial" charset="0"/>
              </a:defRPr>
            </a:lvl9pPr>
          </a:lstStyle>
          <a:p>
            <a:r>
              <a:rPr lang="en-US" dirty="0"/>
              <a:t>4. </a:t>
            </a:r>
            <a:r>
              <a:rPr lang="en-US" dirty="0" err="1"/>
              <a:t>Ví</a:t>
            </a:r>
            <a:r>
              <a:rPr lang="en-US" dirty="0"/>
              <a:t> </a:t>
            </a:r>
            <a:r>
              <a:rPr lang="en-US" dirty="0" err="1"/>
              <a:t>dụ</a:t>
            </a:r>
            <a:r>
              <a:rPr lang="en-US" dirty="0"/>
              <a:t> minh </a:t>
            </a:r>
            <a:r>
              <a:rPr lang="en-US" dirty="0" err="1"/>
              <a:t>họa</a:t>
            </a:r>
            <a:endParaRPr lang="en-US" dirty="0"/>
          </a:p>
        </p:txBody>
      </p:sp>
    </p:spTree>
    <p:extLst>
      <p:ext uri="{BB962C8B-B14F-4D97-AF65-F5344CB8AC3E}">
        <p14:creationId xmlns:p14="http://schemas.microsoft.com/office/powerpoint/2010/main" val="182953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458200" cy="4525963"/>
          </a:xfrm>
        </p:spPr>
        <p:txBody>
          <a:bodyPr>
            <a:normAutofit/>
          </a:bodyPr>
          <a:lstStyle/>
          <a:p>
            <a:pPr>
              <a:buSzPct val="70000"/>
              <a:buFont typeface="Wingdings" pitchFamily="2" charset="2"/>
              <a:buChar char="§"/>
            </a:pPr>
            <a:r>
              <a:rPr lang="en-US" dirty="0" err="1"/>
              <a:t>Người</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xác</a:t>
            </a:r>
            <a:r>
              <a:rPr lang="en-US" dirty="0"/>
              <a:t> </a:t>
            </a:r>
            <a:r>
              <a:rPr lang="en-US" dirty="0" err="1"/>
              <a:t>định</a:t>
            </a:r>
            <a:r>
              <a:rPr lang="en-US" dirty="0"/>
              <a:t> “</a:t>
            </a:r>
            <a:r>
              <a:rPr lang="en-US" dirty="0" err="1"/>
              <a:t>trọng</a:t>
            </a:r>
            <a:r>
              <a:rPr lang="en-US" dirty="0"/>
              <a:t> </a:t>
            </a:r>
            <a:r>
              <a:rPr lang="en-US" dirty="0" err="1"/>
              <a:t>số</a:t>
            </a:r>
            <a:r>
              <a:rPr lang="en-US" dirty="0"/>
              <a:t>” </a:t>
            </a:r>
            <a:r>
              <a:rPr lang="en-US" dirty="0" err="1"/>
              <a:t>tầm</a:t>
            </a:r>
            <a:r>
              <a:rPr lang="en-US" dirty="0"/>
              <a:t> </a:t>
            </a:r>
            <a:r>
              <a:rPr lang="en-US" dirty="0" err="1"/>
              <a:t>quan</a:t>
            </a:r>
            <a:r>
              <a:rPr lang="en-US" dirty="0"/>
              <a:t> </a:t>
            </a:r>
            <a:r>
              <a:rPr lang="en-US" dirty="0" err="1"/>
              <a:t>trọng</a:t>
            </a:r>
            <a:r>
              <a:rPr lang="en-US" dirty="0"/>
              <a:t>:</a:t>
            </a:r>
          </a:p>
          <a:p>
            <a:pPr>
              <a:buSzPct val="70000"/>
              <a:buFont typeface="Wingdings" pitchFamily="2" charset="2"/>
              <a:buChar char="§"/>
            </a:pPr>
            <a:endParaRPr lang="en-US" dirty="0"/>
          </a:p>
          <a:p>
            <a:endParaRPr lang="en-US" dirty="0"/>
          </a:p>
          <a:p>
            <a:endParaRPr lang="en-US" dirty="0"/>
          </a:p>
          <a:p>
            <a:endParaRPr lang="en-US" dirty="0"/>
          </a:p>
          <a:p>
            <a:endParaRPr lang="en-US" dirty="0"/>
          </a:p>
          <a:p>
            <a:endParaRPr lang="en-US" dirty="0"/>
          </a:p>
          <a:p>
            <a:r>
              <a:rPr lang="en-US" dirty="0" err="1"/>
              <a:t>Người</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đánh</a:t>
            </a:r>
            <a:r>
              <a:rPr lang="en-US" dirty="0"/>
              <a:t> </a:t>
            </a:r>
            <a:r>
              <a:rPr lang="en-US" dirty="0" err="1"/>
              <a:t>giá</a:t>
            </a:r>
            <a:r>
              <a:rPr lang="en-US" dirty="0"/>
              <a:t> </a:t>
            </a:r>
            <a:r>
              <a:rPr lang="en-US" dirty="0" err="1"/>
              <a:t>phương</a:t>
            </a:r>
            <a:r>
              <a:rPr lang="en-US" dirty="0"/>
              <a:t> </a:t>
            </a:r>
            <a:r>
              <a:rPr lang="en-US" dirty="0" err="1"/>
              <a:t>án</a:t>
            </a:r>
            <a:r>
              <a:rPr lang="en-US" dirty="0"/>
              <a:t> </a:t>
            </a:r>
            <a:r>
              <a:rPr lang="en-US" dirty="0" err="1"/>
              <a:t>yêu</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nhân</a:t>
            </a:r>
            <a:r>
              <a:rPr lang="en-US" dirty="0"/>
              <a:t> </a:t>
            </a:r>
            <a:r>
              <a:rPr lang="en-US" dirty="0" err="1"/>
              <a:t>tố</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094482"/>
              </p:ext>
            </p:extLst>
          </p:nvPr>
        </p:nvGraphicFramePr>
        <p:xfrm>
          <a:off x="2286000" y="1524000"/>
          <a:ext cx="3962400" cy="194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r>
                        <a:rPr lang="en-US" dirty="0"/>
                        <a:t>NHÂN</a:t>
                      </a:r>
                      <a:r>
                        <a:rPr lang="en-US" baseline="0" dirty="0"/>
                        <a:t> TỐ</a:t>
                      </a:r>
                      <a:endParaRPr lang="en-US" dirty="0"/>
                    </a:p>
                  </a:txBody>
                  <a:tcPr/>
                </a:tc>
                <a:tc>
                  <a:txBody>
                    <a:bodyPr/>
                    <a:lstStyle/>
                    <a:p>
                      <a:r>
                        <a:rPr lang="en-US" dirty="0"/>
                        <a:t>TRỌNG</a:t>
                      </a:r>
                      <a:r>
                        <a:rPr lang="en-US" baseline="0" dirty="0"/>
                        <a:t> SỐ</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2" name="Rectangle 1"/>
          <p:cNvSpPr/>
          <p:nvPr/>
        </p:nvSpPr>
        <p:spPr>
          <a:xfrm>
            <a:off x="6477000" y="1524000"/>
            <a:ext cx="2286000" cy="646331"/>
          </a:xfrm>
          <a:prstGeom prst="rect">
            <a:avLst/>
          </a:prstGeom>
        </p:spPr>
        <p:txBody>
          <a:bodyPr wrap="square">
            <a:spAutoFit/>
          </a:bodyPr>
          <a:lstStyle/>
          <a:p>
            <a:pPr>
              <a:buFont typeface="Arial" pitchFamily="34" charset="0"/>
              <a:buChar char="•"/>
            </a:pPr>
            <a:r>
              <a:rPr lang="en-US" dirty="0" err="1"/>
              <a:t>Trọng</a:t>
            </a:r>
            <a:r>
              <a:rPr lang="en-US" dirty="0"/>
              <a:t> </a:t>
            </a:r>
            <a:r>
              <a:rPr lang="en-US" dirty="0" err="1"/>
              <a:t>số</a:t>
            </a:r>
            <a:r>
              <a:rPr lang="en-US" dirty="0"/>
              <a:t> </a:t>
            </a:r>
            <a:r>
              <a:rPr lang="en-US" dirty="0" err="1"/>
              <a:t>thuộc</a:t>
            </a:r>
            <a:r>
              <a:rPr lang="en-US" dirty="0"/>
              <a:t> [0,1]</a:t>
            </a:r>
          </a:p>
          <a:p>
            <a:pPr>
              <a:buFont typeface="Arial" pitchFamily="34" charset="0"/>
              <a:buChar char="•"/>
            </a:pPr>
            <a:r>
              <a:rPr lang="en-US" dirty="0" err="1"/>
              <a:t>Tổng</a:t>
            </a:r>
            <a:r>
              <a:rPr lang="en-US" dirty="0"/>
              <a:t> </a:t>
            </a:r>
            <a:r>
              <a:rPr lang="en-US" dirty="0" err="1"/>
              <a:t>trọng</a:t>
            </a:r>
            <a:r>
              <a:rPr lang="en-US" dirty="0"/>
              <a:t> </a:t>
            </a:r>
            <a:r>
              <a:rPr lang="en-US" dirty="0" err="1"/>
              <a:t>số</a:t>
            </a:r>
            <a:r>
              <a:rPr lang="en-US" dirty="0"/>
              <a:t> </a:t>
            </a:r>
            <a:r>
              <a:rPr lang="en-US" dirty="0" err="1"/>
              <a:t>bằng</a:t>
            </a:r>
            <a:r>
              <a:rPr lang="en-US" dirty="0"/>
              <a:t> 1</a:t>
            </a:r>
          </a:p>
        </p:txBody>
      </p:sp>
      <p:graphicFrame>
        <p:nvGraphicFramePr>
          <p:cNvPr id="7" name="Table 6"/>
          <p:cNvGraphicFramePr>
            <a:graphicFrameLocks noGrp="1"/>
          </p:cNvGraphicFramePr>
          <p:nvPr>
            <p:extLst>
              <p:ext uri="{D42A27DB-BD31-4B8C-83A1-F6EECF244321}">
                <p14:modId xmlns:p14="http://schemas.microsoft.com/office/powerpoint/2010/main" val="38289786"/>
              </p:ext>
            </p:extLst>
          </p:nvPr>
        </p:nvGraphicFramePr>
        <p:xfrm>
          <a:off x="1524000" y="4724400"/>
          <a:ext cx="6705600" cy="1935480"/>
        </p:xfrm>
        <a:graphic>
          <a:graphicData uri="http://schemas.openxmlformats.org/drawingml/2006/table">
            <a:tbl>
              <a:tblPr firstRow="1" bandRow="1">
                <a:tableStyleId>{5C22544A-7EE6-4342-B048-85BDC9FD1C3A}</a:tableStyleId>
              </a:tblPr>
              <a:tblGrid>
                <a:gridCol w="1490133">
                  <a:extLst>
                    <a:ext uri="{9D8B030D-6E8A-4147-A177-3AD203B41FA5}">
                      <a16:colId xmlns:a16="http://schemas.microsoft.com/office/drawing/2014/main" val="20000"/>
                    </a:ext>
                  </a:extLst>
                </a:gridCol>
                <a:gridCol w="1738489">
                  <a:extLst>
                    <a:ext uri="{9D8B030D-6E8A-4147-A177-3AD203B41FA5}">
                      <a16:colId xmlns:a16="http://schemas.microsoft.com/office/drawing/2014/main" val="20001"/>
                    </a:ext>
                  </a:extLst>
                </a:gridCol>
                <a:gridCol w="1738489">
                  <a:extLst>
                    <a:ext uri="{9D8B030D-6E8A-4147-A177-3AD203B41FA5}">
                      <a16:colId xmlns:a16="http://schemas.microsoft.com/office/drawing/2014/main" val="20002"/>
                    </a:ext>
                  </a:extLst>
                </a:gridCol>
                <a:gridCol w="1738489">
                  <a:extLst>
                    <a:ext uri="{9D8B030D-6E8A-4147-A177-3AD203B41FA5}">
                      <a16:colId xmlns:a16="http://schemas.microsoft.com/office/drawing/2014/main" val="20003"/>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CÔNG</a:t>
                      </a:r>
                      <a:r>
                        <a:rPr lang="en-US" baseline="0" dirty="0"/>
                        <a:t> VIỆC A</a:t>
                      </a:r>
                      <a:endParaRPr lang="en-US" dirty="0"/>
                    </a:p>
                  </a:txBody>
                  <a:tcPr/>
                </a:tc>
                <a:tc>
                  <a:txBody>
                    <a:bodyPr/>
                    <a:lstStyle/>
                    <a:p>
                      <a:pPr algn="ctr"/>
                      <a:r>
                        <a:rPr lang="en-US" dirty="0"/>
                        <a:t>CÔNG</a:t>
                      </a:r>
                      <a:r>
                        <a:rPr lang="en-US" baseline="0" dirty="0"/>
                        <a:t> VIỆC B</a:t>
                      </a:r>
                      <a:endParaRPr lang="en-US" dirty="0"/>
                    </a:p>
                  </a:txBody>
                  <a:tcPr/>
                </a:tc>
                <a:tc>
                  <a:txBody>
                    <a:bodyPr/>
                    <a:lstStyle/>
                    <a:p>
                      <a:pPr algn="ctr"/>
                      <a:r>
                        <a:rPr lang="en-US" dirty="0"/>
                        <a:t>CÔNG</a:t>
                      </a:r>
                      <a:r>
                        <a:rPr lang="en-US" baseline="0" dirty="0"/>
                        <a:t> VIỆC C</a:t>
                      </a:r>
                      <a:endParaRPr lang="en-US" dirty="0"/>
                    </a:p>
                  </a:txBody>
                  <a:tcPr/>
                </a:tc>
                <a:extLst>
                  <a:ext uri="{0D108BD9-81ED-4DB2-BD59-A6C34878D82A}">
                    <a16:rowId xmlns:a16="http://schemas.microsoft.com/office/drawing/2014/main" val="10000"/>
                  </a:ext>
                </a:extLst>
              </a:tr>
              <a:tr h="228600">
                <a:tc>
                  <a:txBody>
                    <a:bodyPr/>
                    <a:lstStyle/>
                    <a:p>
                      <a:r>
                        <a:rPr lang="en-US" dirty="0"/>
                        <a:t>Salary</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0.9</a:t>
                      </a:r>
                    </a:p>
                  </a:txBody>
                  <a:tcPr/>
                </a:tc>
                <a:tc>
                  <a:txBody>
                    <a:bodyPr/>
                    <a:lstStyle/>
                    <a:p>
                      <a:pPr algn="ctr"/>
                      <a:r>
                        <a:rPr lang="en-US" dirty="0"/>
                        <a:t>0.7</a:t>
                      </a:r>
                    </a:p>
                  </a:txBody>
                  <a:tcPr/>
                </a:tc>
                <a:tc>
                  <a:txBody>
                    <a:bodyPr/>
                    <a:lstStyle/>
                    <a:p>
                      <a:pPr algn="ctr"/>
                      <a:r>
                        <a:rPr lang="en-US" dirty="0"/>
                        <a:t>0.6</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0.6</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0.9</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451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458200" cy="4525963"/>
          </a:xfrm>
        </p:spPr>
        <p:txBody>
          <a:bodyPr>
            <a:normAutofit/>
          </a:bodyPr>
          <a:lstStyle/>
          <a:p>
            <a:pPr>
              <a:buSzPct val="70000"/>
              <a:buFont typeface="Wingdings" pitchFamily="2" charset="2"/>
              <a:buChar char="§"/>
            </a:pPr>
            <a:r>
              <a:rPr lang="en-US" b="1" dirty="0" err="1"/>
              <a:t>Đánh</a:t>
            </a:r>
            <a:r>
              <a:rPr lang="en-US" b="1" dirty="0"/>
              <a:t> </a:t>
            </a:r>
            <a:r>
              <a:rPr lang="en-US" b="1" dirty="0" err="1"/>
              <a:t>giá</a:t>
            </a:r>
            <a:r>
              <a:rPr lang="en-US" b="1" dirty="0"/>
              <a:t> </a:t>
            </a:r>
            <a:r>
              <a:rPr lang="en-US" b="1" dirty="0" err="1"/>
              <a:t>công</a:t>
            </a:r>
            <a:r>
              <a:rPr lang="en-US" b="1" dirty="0"/>
              <a:t> </a:t>
            </a:r>
            <a:r>
              <a:rPr lang="en-US" b="1" dirty="0" err="1"/>
              <a:t>việc</a:t>
            </a:r>
            <a:r>
              <a:rPr lang="en-US" b="1" dirty="0"/>
              <a:t> A = 0.78</a:t>
            </a:r>
          </a:p>
          <a:p>
            <a:pPr>
              <a:buSzPct val="70000"/>
              <a:buFont typeface="Wingdings" pitchFamily="2" charset="2"/>
              <a:buChar char="§"/>
            </a:pPr>
            <a:endParaRPr lang="en-US" dirty="0"/>
          </a:p>
          <a:p>
            <a:endParaRPr lang="en-US" dirty="0"/>
          </a:p>
          <a:p>
            <a:endParaRPr lang="en-US" dirty="0"/>
          </a:p>
          <a:p>
            <a:endParaRPr lang="en-US" dirty="0"/>
          </a:p>
          <a:p>
            <a:endParaRPr lang="en-US" dirty="0"/>
          </a:p>
          <a:p>
            <a:endParaRPr lang="en-US" dirty="0"/>
          </a:p>
          <a:p>
            <a:pPr marL="0" indent="0">
              <a:buNone/>
            </a:pPr>
            <a:r>
              <a:rPr lang="en-US" dirty="0"/>
              <a:t>.</a:t>
            </a:r>
          </a:p>
          <a:p>
            <a:endParaRPr lang="en-US" dirty="0"/>
          </a:p>
        </p:txBody>
      </p:sp>
      <p:graphicFrame>
        <p:nvGraphicFramePr>
          <p:cNvPr id="4" name="Table 3"/>
          <p:cNvGraphicFramePr>
            <a:graphicFrameLocks noGrp="1"/>
          </p:cNvGraphicFramePr>
          <p:nvPr>
            <p:extLst/>
          </p:nvPr>
        </p:nvGraphicFramePr>
        <p:xfrm>
          <a:off x="2286000" y="1524000"/>
          <a:ext cx="3962400" cy="194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r>
                        <a:rPr lang="en-US" dirty="0"/>
                        <a:t>NHÂN</a:t>
                      </a:r>
                      <a:r>
                        <a:rPr lang="en-US" baseline="0" dirty="0"/>
                        <a:t> TỐ</a:t>
                      </a:r>
                      <a:endParaRPr lang="en-US" dirty="0"/>
                    </a:p>
                  </a:txBody>
                  <a:tcPr/>
                </a:tc>
                <a:tc>
                  <a:txBody>
                    <a:bodyPr/>
                    <a:lstStyle/>
                    <a:p>
                      <a:r>
                        <a:rPr lang="en-US" dirty="0"/>
                        <a:t>TRỌNG</a:t>
                      </a:r>
                      <a:r>
                        <a:rPr lang="en-US" baseline="0" dirty="0"/>
                        <a:t> SỐ</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graphicFrame>
        <p:nvGraphicFramePr>
          <p:cNvPr id="7" name="Table 6"/>
          <p:cNvGraphicFramePr>
            <a:graphicFrameLocks noGrp="1"/>
          </p:cNvGraphicFramePr>
          <p:nvPr>
            <p:extLst>
              <p:ext uri="{D42A27DB-BD31-4B8C-83A1-F6EECF244321}">
                <p14:modId xmlns:p14="http://schemas.microsoft.com/office/powerpoint/2010/main" val="1415038107"/>
              </p:ext>
            </p:extLst>
          </p:nvPr>
        </p:nvGraphicFramePr>
        <p:xfrm>
          <a:off x="1371600" y="4081922"/>
          <a:ext cx="6705600" cy="1935480"/>
        </p:xfrm>
        <a:graphic>
          <a:graphicData uri="http://schemas.openxmlformats.org/drawingml/2006/table">
            <a:tbl>
              <a:tblPr firstRow="1" bandRow="1">
                <a:tableStyleId>{5C22544A-7EE6-4342-B048-85BDC9FD1C3A}</a:tableStyleId>
              </a:tblPr>
              <a:tblGrid>
                <a:gridCol w="1490133">
                  <a:extLst>
                    <a:ext uri="{9D8B030D-6E8A-4147-A177-3AD203B41FA5}">
                      <a16:colId xmlns:a16="http://schemas.microsoft.com/office/drawing/2014/main" val="20000"/>
                    </a:ext>
                  </a:extLst>
                </a:gridCol>
                <a:gridCol w="1738489">
                  <a:extLst>
                    <a:ext uri="{9D8B030D-6E8A-4147-A177-3AD203B41FA5}">
                      <a16:colId xmlns:a16="http://schemas.microsoft.com/office/drawing/2014/main" val="20001"/>
                    </a:ext>
                  </a:extLst>
                </a:gridCol>
                <a:gridCol w="1738489">
                  <a:extLst>
                    <a:ext uri="{9D8B030D-6E8A-4147-A177-3AD203B41FA5}">
                      <a16:colId xmlns:a16="http://schemas.microsoft.com/office/drawing/2014/main" val="20002"/>
                    </a:ext>
                  </a:extLst>
                </a:gridCol>
                <a:gridCol w="1738489">
                  <a:extLst>
                    <a:ext uri="{9D8B030D-6E8A-4147-A177-3AD203B41FA5}">
                      <a16:colId xmlns:a16="http://schemas.microsoft.com/office/drawing/2014/main" val="20003"/>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CÔNG</a:t>
                      </a:r>
                      <a:r>
                        <a:rPr lang="en-US" baseline="0" dirty="0"/>
                        <a:t> VIỆC A</a:t>
                      </a:r>
                      <a:endParaRPr lang="en-US" dirty="0"/>
                    </a:p>
                  </a:txBody>
                  <a:tcPr/>
                </a:tc>
                <a:tc>
                  <a:txBody>
                    <a:bodyPr/>
                    <a:lstStyle/>
                    <a:p>
                      <a:pPr algn="ctr"/>
                      <a:r>
                        <a:rPr lang="en-US" dirty="0"/>
                        <a:t>CÔNG</a:t>
                      </a:r>
                      <a:r>
                        <a:rPr lang="en-US" baseline="0" dirty="0"/>
                        <a:t> VIỆC B</a:t>
                      </a:r>
                      <a:endParaRPr lang="en-US" dirty="0"/>
                    </a:p>
                  </a:txBody>
                  <a:tcPr/>
                </a:tc>
                <a:tc>
                  <a:txBody>
                    <a:bodyPr/>
                    <a:lstStyle/>
                    <a:p>
                      <a:pPr algn="ctr"/>
                      <a:r>
                        <a:rPr lang="en-US" dirty="0"/>
                        <a:t>CÔNG</a:t>
                      </a:r>
                      <a:r>
                        <a:rPr lang="en-US" baseline="0" dirty="0"/>
                        <a:t> VIỆC C</a:t>
                      </a:r>
                      <a:endParaRPr lang="en-US" dirty="0"/>
                    </a:p>
                  </a:txBody>
                  <a:tcPr/>
                </a:tc>
                <a:extLst>
                  <a:ext uri="{0D108BD9-81ED-4DB2-BD59-A6C34878D82A}">
                    <a16:rowId xmlns:a16="http://schemas.microsoft.com/office/drawing/2014/main" val="10000"/>
                  </a:ext>
                </a:extLst>
              </a:tr>
              <a:tr h="228600">
                <a:tc>
                  <a:txBody>
                    <a:bodyPr/>
                    <a:lstStyle/>
                    <a:p>
                      <a:r>
                        <a:rPr lang="en-US" dirty="0"/>
                        <a:t>Salary</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0.9</a:t>
                      </a:r>
                    </a:p>
                  </a:txBody>
                  <a:tcPr/>
                </a:tc>
                <a:tc>
                  <a:txBody>
                    <a:bodyPr/>
                    <a:lstStyle/>
                    <a:p>
                      <a:pPr algn="ctr"/>
                      <a:r>
                        <a:rPr lang="en-US" dirty="0"/>
                        <a:t>0.7</a:t>
                      </a:r>
                    </a:p>
                  </a:txBody>
                  <a:tcPr/>
                </a:tc>
                <a:tc>
                  <a:txBody>
                    <a:bodyPr/>
                    <a:lstStyle/>
                    <a:p>
                      <a:pPr algn="ctr"/>
                      <a:r>
                        <a:rPr lang="en-US" dirty="0"/>
                        <a:t>0.6</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0.6</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0.9</a:t>
                      </a:r>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33785550"/>
              </p:ext>
            </p:extLst>
          </p:nvPr>
        </p:nvGraphicFramePr>
        <p:xfrm>
          <a:off x="4800600" y="1981200"/>
          <a:ext cx="733926" cy="1507958"/>
        </p:xfrm>
        <a:graphic>
          <a:graphicData uri="http://schemas.openxmlformats.org/drawingml/2006/table">
            <a:tbl>
              <a:tblPr/>
              <a:tblGrid>
                <a:gridCol w="733926">
                  <a:extLst>
                    <a:ext uri="{9D8B030D-6E8A-4147-A177-3AD203B41FA5}">
                      <a16:colId xmlns:a16="http://schemas.microsoft.com/office/drawing/2014/main" val="3647854887"/>
                    </a:ext>
                  </a:extLst>
                </a:gridCol>
              </a:tblGrid>
              <a:tr h="150795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1245621"/>
              </p:ext>
            </p:extLst>
          </p:nvPr>
        </p:nvGraphicFramePr>
        <p:xfrm>
          <a:off x="3276600" y="4495800"/>
          <a:ext cx="838200" cy="1554163"/>
        </p:xfrm>
        <a:graphic>
          <a:graphicData uri="http://schemas.openxmlformats.org/drawingml/2006/table">
            <a:tbl>
              <a:tblPr/>
              <a:tblGrid>
                <a:gridCol w="838200">
                  <a:extLst>
                    <a:ext uri="{9D8B030D-6E8A-4147-A177-3AD203B41FA5}">
                      <a16:colId xmlns:a16="http://schemas.microsoft.com/office/drawing/2014/main" val="3647854887"/>
                    </a:ext>
                  </a:extLst>
                </a:gridCol>
              </a:tblGrid>
              <a:tr h="1554163">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spTree>
    <p:extLst>
      <p:ext uri="{BB962C8B-B14F-4D97-AF65-F5344CB8AC3E}">
        <p14:creationId xmlns:p14="http://schemas.microsoft.com/office/powerpoint/2010/main" val="236576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458200" cy="4525963"/>
          </a:xfrm>
        </p:spPr>
        <p:txBody>
          <a:bodyPr>
            <a:normAutofit/>
          </a:bodyPr>
          <a:lstStyle/>
          <a:p>
            <a:pPr>
              <a:buSzPct val="70000"/>
              <a:buFont typeface="Wingdings" pitchFamily="2" charset="2"/>
              <a:buChar char="§"/>
            </a:pPr>
            <a:r>
              <a:rPr lang="en-US" b="1" dirty="0" err="1"/>
              <a:t>Đánh</a:t>
            </a:r>
            <a:r>
              <a:rPr lang="en-US" b="1" dirty="0"/>
              <a:t> </a:t>
            </a:r>
            <a:r>
              <a:rPr lang="en-US" b="1" dirty="0" err="1"/>
              <a:t>giá</a:t>
            </a:r>
            <a:r>
              <a:rPr lang="en-US" b="1" dirty="0"/>
              <a:t> </a:t>
            </a:r>
            <a:r>
              <a:rPr lang="en-US" b="1" dirty="0" err="1"/>
              <a:t>công</a:t>
            </a:r>
            <a:r>
              <a:rPr lang="en-US" b="1" dirty="0"/>
              <a:t> </a:t>
            </a:r>
            <a:r>
              <a:rPr lang="en-US" b="1" dirty="0" err="1"/>
              <a:t>việc</a:t>
            </a:r>
            <a:r>
              <a:rPr lang="en-US" b="1" dirty="0"/>
              <a:t> B = 0.74</a:t>
            </a:r>
          </a:p>
          <a:p>
            <a:pPr>
              <a:buSzPct val="70000"/>
              <a:buFont typeface="Wingdings" pitchFamily="2" charset="2"/>
              <a:buChar char="§"/>
            </a:pPr>
            <a:endParaRPr lang="en-US" dirty="0"/>
          </a:p>
          <a:p>
            <a:endParaRPr lang="en-US" dirty="0"/>
          </a:p>
          <a:p>
            <a:endParaRPr lang="en-US" dirty="0"/>
          </a:p>
          <a:p>
            <a:endParaRPr lang="en-US" dirty="0"/>
          </a:p>
          <a:p>
            <a:endParaRPr lang="en-US" dirty="0"/>
          </a:p>
          <a:p>
            <a:endParaRPr lang="en-US" dirty="0"/>
          </a:p>
          <a:p>
            <a:pPr marL="0" indent="0">
              <a:buNone/>
            </a:pPr>
            <a:r>
              <a:rPr lang="en-US" dirty="0"/>
              <a:t>.</a:t>
            </a:r>
          </a:p>
          <a:p>
            <a:endParaRPr lang="en-US" dirty="0"/>
          </a:p>
        </p:txBody>
      </p:sp>
      <p:graphicFrame>
        <p:nvGraphicFramePr>
          <p:cNvPr id="4" name="Table 3"/>
          <p:cNvGraphicFramePr>
            <a:graphicFrameLocks noGrp="1"/>
          </p:cNvGraphicFramePr>
          <p:nvPr>
            <p:extLst/>
          </p:nvPr>
        </p:nvGraphicFramePr>
        <p:xfrm>
          <a:off x="2286000" y="1524000"/>
          <a:ext cx="3962400" cy="194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r>
                        <a:rPr lang="en-US" dirty="0"/>
                        <a:t>NHÂN</a:t>
                      </a:r>
                      <a:r>
                        <a:rPr lang="en-US" baseline="0" dirty="0"/>
                        <a:t> TỐ</a:t>
                      </a:r>
                      <a:endParaRPr lang="en-US" dirty="0"/>
                    </a:p>
                  </a:txBody>
                  <a:tcPr/>
                </a:tc>
                <a:tc>
                  <a:txBody>
                    <a:bodyPr/>
                    <a:lstStyle/>
                    <a:p>
                      <a:r>
                        <a:rPr lang="en-US" dirty="0"/>
                        <a:t>TRỌNG</a:t>
                      </a:r>
                      <a:r>
                        <a:rPr lang="en-US" baseline="0" dirty="0"/>
                        <a:t> SỐ</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graphicFrame>
        <p:nvGraphicFramePr>
          <p:cNvPr id="7" name="Table 6"/>
          <p:cNvGraphicFramePr>
            <a:graphicFrameLocks noGrp="1"/>
          </p:cNvGraphicFramePr>
          <p:nvPr>
            <p:extLst/>
          </p:nvPr>
        </p:nvGraphicFramePr>
        <p:xfrm>
          <a:off x="1371600" y="4081922"/>
          <a:ext cx="6705600" cy="1935480"/>
        </p:xfrm>
        <a:graphic>
          <a:graphicData uri="http://schemas.openxmlformats.org/drawingml/2006/table">
            <a:tbl>
              <a:tblPr firstRow="1" bandRow="1">
                <a:tableStyleId>{5C22544A-7EE6-4342-B048-85BDC9FD1C3A}</a:tableStyleId>
              </a:tblPr>
              <a:tblGrid>
                <a:gridCol w="1490133">
                  <a:extLst>
                    <a:ext uri="{9D8B030D-6E8A-4147-A177-3AD203B41FA5}">
                      <a16:colId xmlns:a16="http://schemas.microsoft.com/office/drawing/2014/main" val="20000"/>
                    </a:ext>
                  </a:extLst>
                </a:gridCol>
                <a:gridCol w="1738489">
                  <a:extLst>
                    <a:ext uri="{9D8B030D-6E8A-4147-A177-3AD203B41FA5}">
                      <a16:colId xmlns:a16="http://schemas.microsoft.com/office/drawing/2014/main" val="20001"/>
                    </a:ext>
                  </a:extLst>
                </a:gridCol>
                <a:gridCol w="1738489">
                  <a:extLst>
                    <a:ext uri="{9D8B030D-6E8A-4147-A177-3AD203B41FA5}">
                      <a16:colId xmlns:a16="http://schemas.microsoft.com/office/drawing/2014/main" val="20002"/>
                    </a:ext>
                  </a:extLst>
                </a:gridCol>
                <a:gridCol w="1738489">
                  <a:extLst>
                    <a:ext uri="{9D8B030D-6E8A-4147-A177-3AD203B41FA5}">
                      <a16:colId xmlns:a16="http://schemas.microsoft.com/office/drawing/2014/main" val="20003"/>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CÔNG</a:t>
                      </a:r>
                      <a:r>
                        <a:rPr lang="en-US" baseline="0" dirty="0"/>
                        <a:t> VIỆC A</a:t>
                      </a:r>
                      <a:endParaRPr lang="en-US" dirty="0"/>
                    </a:p>
                  </a:txBody>
                  <a:tcPr/>
                </a:tc>
                <a:tc>
                  <a:txBody>
                    <a:bodyPr/>
                    <a:lstStyle/>
                    <a:p>
                      <a:pPr algn="ctr"/>
                      <a:r>
                        <a:rPr lang="en-US" dirty="0"/>
                        <a:t>CÔNG</a:t>
                      </a:r>
                      <a:r>
                        <a:rPr lang="en-US" baseline="0" dirty="0"/>
                        <a:t> VIỆC B</a:t>
                      </a:r>
                      <a:endParaRPr lang="en-US" dirty="0"/>
                    </a:p>
                  </a:txBody>
                  <a:tcPr/>
                </a:tc>
                <a:tc>
                  <a:txBody>
                    <a:bodyPr/>
                    <a:lstStyle/>
                    <a:p>
                      <a:pPr algn="ctr"/>
                      <a:r>
                        <a:rPr lang="en-US" dirty="0"/>
                        <a:t>CÔNG</a:t>
                      </a:r>
                      <a:r>
                        <a:rPr lang="en-US" baseline="0" dirty="0"/>
                        <a:t> VIỆC C</a:t>
                      </a:r>
                      <a:endParaRPr lang="en-US" dirty="0"/>
                    </a:p>
                  </a:txBody>
                  <a:tcPr/>
                </a:tc>
                <a:extLst>
                  <a:ext uri="{0D108BD9-81ED-4DB2-BD59-A6C34878D82A}">
                    <a16:rowId xmlns:a16="http://schemas.microsoft.com/office/drawing/2014/main" val="10000"/>
                  </a:ext>
                </a:extLst>
              </a:tr>
              <a:tr h="228600">
                <a:tc>
                  <a:txBody>
                    <a:bodyPr/>
                    <a:lstStyle/>
                    <a:p>
                      <a:r>
                        <a:rPr lang="en-US" dirty="0"/>
                        <a:t>Salary</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0.9</a:t>
                      </a:r>
                    </a:p>
                  </a:txBody>
                  <a:tcPr/>
                </a:tc>
                <a:tc>
                  <a:txBody>
                    <a:bodyPr/>
                    <a:lstStyle/>
                    <a:p>
                      <a:pPr algn="ctr"/>
                      <a:r>
                        <a:rPr lang="en-US" dirty="0"/>
                        <a:t>0.7</a:t>
                      </a:r>
                    </a:p>
                  </a:txBody>
                  <a:tcPr/>
                </a:tc>
                <a:tc>
                  <a:txBody>
                    <a:bodyPr/>
                    <a:lstStyle/>
                    <a:p>
                      <a:pPr algn="ctr"/>
                      <a:r>
                        <a:rPr lang="en-US" dirty="0"/>
                        <a:t>0.6</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0.6</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0.9</a:t>
                      </a:r>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800600" y="1981200"/>
          <a:ext cx="733926" cy="1507958"/>
        </p:xfrm>
        <a:graphic>
          <a:graphicData uri="http://schemas.openxmlformats.org/drawingml/2006/table">
            <a:tbl>
              <a:tblPr/>
              <a:tblGrid>
                <a:gridCol w="733926">
                  <a:extLst>
                    <a:ext uri="{9D8B030D-6E8A-4147-A177-3AD203B41FA5}">
                      <a16:colId xmlns:a16="http://schemas.microsoft.com/office/drawing/2014/main" val="3647854887"/>
                    </a:ext>
                  </a:extLst>
                </a:gridCol>
              </a:tblGrid>
              <a:tr h="150795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44179253"/>
              </p:ext>
            </p:extLst>
          </p:nvPr>
        </p:nvGraphicFramePr>
        <p:xfrm>
          <a:off x="5029200" y="4587081"/>
          <a:ext cx="838200" cy="1554163"/>
        </p:xfrm>
        <a:graphic>
          <a:graphicData uri="http://schemas.openxmlformats.org/drawingml/2006/table">
            <a:tbl>
              <a:tblPr/>
              <a:tblGrid>
                <a:gridCol w="838200">
                  <a:extLst>
                    <a:ext uri="{9D8B030D-6E8A-4147-A177-3AD203B41FA5}">
                      <a16:colId xmlns:a16="http://schemas.microsoft.com/office/drawing/2014/main" val="3647854887"/>
                    </a:ext>
                  </a:extLst>
                </a:gridCol>
              </a:tblGrid>
              <a:tr h="1554163">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spTree>
    <p:extLst>
      <p:ext uri="{BB962C8B-B14F-4D97-AF65-F5344CB8AC3E}">
        <p14:creationId xmlns:p14="http://schemas.microsoft.com/office/powerpoint/2010/main" val="67309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38200"/>
            <a:ext cx="8458200" cy="4525963"/>
          </a:xfrm>
        </p:spPr>
        <p:txBody>
          <a:bodyPr>
            <a:normAutofit/>
          </a:bodyPr>
          <a:lstStyle/>
          <a:p>
            <a:pPr>
              <a:buSzPct val="70000"/>
              <a:buFont typeface="Wingdings" pitchFamily="2" charset="2"/>
              <a:buChar char="§"/>
            </a:pPr>
            <a:r>
              <a:rPr lang="en-US" b="1" dirty="0" err="1"/>
              <a:t>Đánh</a:t>
            </a:r>
            <a:r>
              <a:rPr lang="en-US" b="1" dirty="0"/>
              <a:t> </a:t>
            </a:r>
            <a:r>
              <a:rPr lang="en-US" b="1" dirty="0" err="1"/>
              <a:t>giá</a:t>
            </a:r>
            <a:r>
              <a:rPr lang="en-US" b="1" dirty="0"/>
              <a:t> </a:t>
            </a:r>
            <a:r>
              <a:rPr lang="en-US" b="1" dirty="0" err="1"/>
              <a:t>công</a:t>
            </a:r>
            <a:r>
              <a:rPr lang="en-US" b="1" dirty="0"/>
              <a:t> </a:t>
            </a:r>
            <a:r>
              <a:rPr lang="en-US" b="1" dirty="0" err="1"/>
              <a:t>việc</a:t>
            </a:r>
            <a:r>
              <a:rPr lang="en-US" b="1" dirty="0"/>
              <a:t> C = 0.75</a:t>
            </a:r>
          </a:p>
          <a:p>
            <a:pPr>
              <a:buSzPct val="70000"/>
              <a:buFont typeface="Wingdings" pitchFamily="2" charset="2"/>
              <a:buChar char="§"/>
            </a:pPr>
            <a:endParaRPr lang="en-US" dirty="0"/>
          </a:p>
          <a:p>
            <a:endParaRPr lang="en-US" dirty="0"/>
          </a:p>
          <a:p>
            <a:endParaRPr lang="en-US" dirty="0"/>
          </a:p>
          <a:p>
            <a:endParaRPr lang="en-US" dirty="0"/>
          </a:p>
          <a:p>
            <a:endParaRPr lang="en-US" dirty="0"/>
          </a:p>
          <a:p>
            <a:endParaRPr lang="en-US" dirty="0"/>
          </a:p>
          <a:p>
            <a:pPr marL="0" indent="0">
              <a:buNone/>
            </a:pPr>
            <a:r>
              <a:rPr lang="en-US" dirty="0"/>
              <a:t>.</a:t>
            </a:r>
          </a:p>
          <a:p>
            <a:endParaRPr lang="en-US" dirty="0"/>
          </a:p>
        </p:txBody>
      </p:sp>
      <p:graphicFrame>
        <p:nvGraphicFramePr>
          <p:cNvPr id="4" name="Table 3"/>
          <p:cNvGraphicFramePr>
            <a:graphicFrameLocks noGrp="1"/>
          </p:cNvGraphicFramePr>
          <p:nvPr>
            <p:extLst/>
          </p:nvPr>
        </p:nvGraphicFramePr>
        <p:xfrm>
          <a:off x="2286000" y="1524000"/>
          <a:ext cx="3962400" cy="1940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457200">
                <a:tc>
                  <a:txBody>
                    <a:bodyPr/>
                    <a:lstStyle/>
                    <a:p>
                      <a:r>
                        <a:rPr lang="en-US" dirty="0"/>
                        <a:t>NHÂN</a:t>
                      </a:r>
                      <a:r>
                        <a:rPr lang="en-US" baseline="0" dirty="0"/>
                        <a:t> TỐ</a:t>
                      </a:r>
                      <a:endParaRPr lang="en-US" dirty="0"/>
                    </a:p>
                  </a:txBody>
                  <a:tcPr/>
                </a:tc>
                <a:tc>
                  <a:txBody>
                    <a:bodyPr/>
                    <a:lstStyle/>
                    <a:p>
                      <a:r>
                        <a:rPr lang="en-US" dirty="0"/>
                        <a:t>TRỌNG</a:t>
                      </a:r>
                      <a:r>
                        <a:rPr lang="en-US" baseline="0" dirty="0"/>
                        <a:t> SỐ</a:t>
                      </a:r>
                      <a:endParaRPr lang="en-US" dirty="0"/>
                    </a:p>
                  </a:txBody>
                  <a:tcPr/>
                </a:tc>
                <a:extLst>
                  <a:ext uri="{0D108BD9-81ED-4DB2-BD59-A6C34878D82A}">
                    <a16:rowId xmlns:a16="http://schemas.microsoft.com/office/drawing/2014/main" val="10000"/>
                  </a:ext>
                </a:extLst>
              </a:tr>
              <a:tr h="370840">
                <a:tc>
                  <a:txBody>
                    <a:bodyPr/>
                    <a:lstStyle/>
                    <a:p>
                      <a:r>
                        <a:rPr lang="en-US" dirty="0"/>
                        <a:t>Salary</a:t>
                      </a:r>
                    </a:p>
                  </a:txBody>
                  <a:tcPr/>
                </a:tc>
                <a:tc>
                  <a:txBody>
                    <a:bodyPr/>
                    <a:lstStyle/>
                    <a:p>
                      <a:pPr algn="ctr"/>
                      <a:r>
                        <a:rPr lang="en-US" dirty="0"/>
                        <a:t>0.3</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0.5</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0.1</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0.1</a:t>
                      </a:r>
                    </a:p>
                  </a:txBody>
                  <a:tcPr/>
                </a:tc>
                <a:extLst>
                  <a:ext uri="{0D108BD9-81ED-4DB2-BD59-A6C34878D82A}">
                    <a16:rowId xmlns:a16="http://schemas.microsoft.com/office/drawing/2014/main" val="10004"/>
                  </a:ext>
                </a:extLst>
              </a:tr>
            </a:tbl>
          </a:graphicData>
        </a:graphic>
      </p:graphicFrame>
      <p:sp>
        <p:nvSpPr>
          <p:cNvPr id="6"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graphicFrame>
        <p:nvGraphicFramePr>
          <p:cNvPr id="7" name="Table 6"/>
          <p:cNvGraphicFramePr>
            <a:graphicFrameLocks noGrp="1"/>
          </p:cNvGraphicFramePr>
          <p:nvPr>
            <p:extLst/>
          </p:nvPr>
        </p:nvGraphicFramePr>
        <p:xfrm>
          <a:off x="1371600" y="4081922"/>
          <a:ext cx="6705600" cy="1935480"/>
        </p:xfrm>
        <a:graphic>
          <a:graphicData uri="http://schemas.openxmlformats.org/drawingml/2006/table">
            <a:tbl>
              <a:tblPr firstRow="1" bandRow="1">
                <a:tableStyleId>{5C22544A-7EE6-4342-B048-85BDC9FD1C3A}</a:tableStyleId>
              </a:tblPr>
              <a:tblGrid>
                <a:gridCol w="1490133">
                  <a:extLst>
                    <a:ext uri="{9D8B030D-6E8A-4147-A177-3AD203B41FA5}">
                      <a16:colId xmlns:a16="http://schemas.microsoft.com/office/drawing/2014/main" val="20000"/>
                    </a:ext>
                  </a:extLst>
                </a:gridCol>
                <a:gridCol w="1738489">
                  <a:extLst>
                    <a:ext uri="{9D8B030D-6E8A-4147-A177-3AD203B41FA5}">
                      <a16:colId xmlns:a16="http://schemas.microsoft.com/office/drawing/2014/main" val="20001"/>
                    </a:ext>
                  </a:extLst>
                </a:gridCol>
                <a:gridCol w="1738489">
                  <a:extLst>
                    <a:ext uri="{9D8B030D-6E8A-4147-A177-3AD203B41FA5}">
                      <a16:colId xmlns:a16="http://schemas.microsoft.com/office/drawing/2014/main" val="20002"/>
                    </a:ext>
                  </a:extLst>
                </a:gridCol>
                <a:gridCol w="1738489">
                  <a:extLst>
                    <a:ext uri="{9D8B030D-6E8A-4147-A177-3AD203B41FA5}">
                      <a16:colId xmlns:a16="http://schemas.microsoft.com/office/drawing/2014/main" val="20003"/>
                    </a:ext>
                  </a:extLst>
                </a:gridCol>
              </a:tblGrid>
              <a:tr h="457200">
                <a:tc>
                  <a:txBody>
                    <a:bodyPr/>
                    <a:lstStyle/>
                    <a:p>
                      <a:pPr algn="ctr"/>
                      <a:r>
                        <a:rPr lang="en-US" dirty="0"/>
                        <a:t>NHÂN</a:t>
                      </a:r>
                      <a:r>
                        <a:rPr lang="en-US" baseline="0" dirty="0"/>
                        <a:t> TỐ</a:t>
                      </a:r>
                      <a:endParaRPr lang="en-US" dirty="0"/>
                    </a:p>
                  </a:txBody>
                  <a:tcPr/>
                </a:tc>
                <a:tc>
                  <a:txBody>
                    <a:bodyPr/>
                    <a:lstStyle/>
                    <a:p>
                      <a:pPr algn="ctr"/>
                      <a:r>
                        <a:rPr lang="en-US" dirty="0"/>
                        <a:t>CÔNG</a:t>
                      </a:r>
                      <a:r>
                        <a:rPr lang="en-US" baseline="0" dirty="0"/>
                        <a:t> VIỆC A</a:t>
                      </a:r>
                      <a:endParaRPr lang="en-US" dirty="0"/>
                    </a:p>
                  </a:txBody>
                  <a:tcPr/>
                </a:tc>
                <a:tc>
                  <a:txBody>
                    <a:bodyPr/>
                    <a:lstStyle/>
                    <a:p>
                      <a:pPr algn="ctr"/>
                      <a:r>
                        <a:rPr lang="en-US" dirty="0"/>
                        <a:t>CÔNG</a:t>
                      </a:r>
                      <a:r>
                        <a:rPr lang="en-US" baseline="0" dirty="0"/>
                        <a:t> VIỆC B</a:t>
                      </a:r>
                      <a:endParaRPr lang="en-US" dirty="0"/>
                    </a:p>
                  </a:txBody>
                  <a:tcPr/>
                </a:tc>
                <a:tc>
                  <a:txBody>
                    <a:bodyPr/>
                    <a:lstStyle/>
                    <a:p>
                      <a:pPr algn="ctr"/>
                      <a:r>
                        <a:rPr lang="en-US" dirty="0"/>
                        <a:t>CÔNG</a:t>
                      </a:r>
                      <a:r>
                        <a:rPr lang="en-US" baseline="0" dirty="0"/>
                        <a:t> VIỆC C</a:t>
                      </a:r>
                      <a:endParaRPr lang="en-US" dirty="0"/>
                    </a:p>
                  </a:txBody>
                  <a:tcPr/>
                </a:tc>
                <a:extLst>
                  <a:ext uri="{0D108BD9-81ED-4DB2-BD59-A6C34878D82A}">
                    <a16:rowId xmlns:a16="http://schemas.microsoft.com/office/drawing/2014/main" val="10000"/>
                  </a:ext>
                </a:extLst>
              </a:tr>
              <a:tr h="228600">
                <a:tc>
                  <a:txBody>
                    <a:bodyPr/>
                    <a:lstStyle/>
                    <a:p>
                      <a:r>
                        <a:rPr lang="en-US" dirty="0"/>
                        <a:t>Salary</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1"/>
                  </a:ext>
                </a:extLst>
              </a:tr>
              <a:tr h="370840">
                <a:tc>
                  <a:txBody>
                    <a:bodyPr/>
                    <a:lstStyle/>
                    <a:p>
                      <a:r>
                        <a:rPr lang="en-US" dirty="0"/>
                        <a:t>Quality</a:t>
                      </a:r>
                    </a:p>
                  </a:txBody>
                  <a:tcPr/>
                </a:tc>
                <a:tc>
                  <a:txBody>
                    <a:bodyPr/>
                    <a:lstStyle/>
                    <a:p>
                      <a:pPr algn="ctr"/>
                      <a:r>
                        <a:rPr lang="en-US" dirty="0"/>
                        <a:t>0.9</a:t>
                      </a:r>
                    </a:p>
                  </a:txBody>
                  <a:tcPr/>
                </a:tc>
                <a:tc>
                  <a:txBody>
                    <a:bodyPr/>
                    <a:lstStyle/>
                    <a:p>
                      <a:pPr algn="ctr"/>
                      <a:r>
                        <a:rPr lang="en-US" dirty="0"/>
                        <a:t>0.7</a:t>
                      </a:r>
                    </a:p>
                  </a:txBody>
                  <a:tcPr/>
                </a:tc>
                <a:tc>
                  <a:txBody>
                    <a:bodyPr/>
                    <a:lstStyle/>
                    <a:p>
                      <a:pPr algn="ctr"/>
                      <a:r>
                        <a:rPr lang="en-US" dirty="0"/>
                        <a:t>0.6</a:t>
                      </a:r>
                    </a:p>
                  </a:txBody>
                  <a:tcPr/>
                </a:tc>
                <a:extLst>
                  <a:ext uri="{0D108BD9-81ED-4DB2-BD59-A6C34878D82A}">
                    <a16:rowId xmlns:a16="http://schemas.microsoft.com/office/drawing/2014/main" val="10002"/>
                  </a:ext>
                </a:extLst>
              </a:tr>
              <a:tr h="370840">
                <a:tc>
                  <a:txBody>
                    <a:bodyPr/>
                    <a:lstStyle/>
                    <a:p>
                      <a:r>
                        <a:rPr lang="en-US" dirty="0"/>
                        <a:t>Interest</a:t>
                      </a:r>
                    </a:p>
                  </a:txBody>
                  <a:tcPr/>
                </a:tc>
                <a:tc>
                  <a:txBody>
                    <a:bodyPr/>
                    <a:lstStyle/>
                    <a:p>
                      <a:pPr algn="ctr"/>
                      <a:r>
                        <a:rPr lang="en-US" dirty="0"/>
                        <a:t>0.6</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3"/>
                  </a:ext>
                </a:extLst>
              </a:tr>
              <a:tr h="370840">
                <a:tc>
                  <a:txBody>
                    <a:bodyPr/>
                    <a:lstStyle/>
                    <a:p>
                      <a:r>
                        <a:rPr lang="en-US" dirty="0"/>
                        <a:t>Nearness</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0.9</a:t>
                      </a:r>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800600" y="1981200"/>
          <a:ext cx="733926" cy="1507958"/>
        </p:xfrm>
        <a:graphic>
          <a:graphicData uri="http://schemas.openxmlformats.org/drawingml/2006/table">
            <a:tbl>
              <a:tblPr/>
              <a:tblGrid>
                <a:gridCol w="733926">
                  <a:extLst>
                    <a:ext uri="{9D8B030D-6E8A-4147-A177-3AD203B41FA5}">
                      <a16:colId xmlns:a16="http://schemas.microsoft.com/office/drawing/2014/main" val="3647854887"/>
                    </a:ext>
                  </a:extLst>
                </a:gridCol>
              </a:tblGrid>
              <a:tr h="1507958">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9741392"/>
              </p:ext>
            </p:extLst>
          </p:nvPr>
        </p:nvGraphicFramePr>
        <p:xfrm>
          <a:off x="6705600" y="4495323"/>
          <a:ext cx="838200" cy="1554163"/>
        </p:xfrm>
        <a:graphic>
          <a:graphicData uri="http://schemas.openxmlformats.org/drawingml/2006/table">
            <a:tbl>
              <a:tblPr/>
              <a:tblGrid>
                <a:gridCol w="838200">
                  <a:extLst>
                    <a:ext uri="{9D8B030D-6E8A-4147-A177-3AD203B41FA5}">
                      <a16:colId xmlns:a16="http://schemas.microsoft.com/office/drawing/2014/main" val="3647854887"/>
                    </a:ext>
                  </a:extLst>
                </a:gridCol>
              </a:tblGrid>
              <a:tr h="1554163">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663432038"/>
                  </a:ext>
                </a:extLst>
              </a:tr>
            </a:tbl>
          </a:graphicData>
        </a:graphic>
      </p:graphicFrame>
    </p:spTree>
    <p:extLst>
      <p:ext uri="{BB962C8B-B14F-4D97-AF65-F5344CB8AC3E}">
        <p14:creationId xmlns:p14="http://schemas.microsoft.com/office/powerpoint/2010/main" val="229055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244521448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lstStyle/>
          <a:p>
            <a:endParaRPr lang="en-US"/>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55290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lstStyle/>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Ưu</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điểm</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của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mô</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hình</a:t>
            </a:r>
            <a:r>
              <a:rPr lang="en-US" dirty="0">
                <a:solidFill>
                  <a:srgbClr val="000099"/>
                </a:solidFill>
                <a:latin typeface="Times New Roman" pitchFamily="18" charset="0"/>
                <a:cs typeface="Times New Roman" pitchFamily="18" charset="0"/>
              </a:rPr>
              <a:t>?</a:t>
            </a:r>
          </a:p>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Hạn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chế</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của</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mô</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hình</a:t>
            </a:r>
            <a:r>
              <a:rPr lang="en-US" dirty="0">
                <a:solidFill>
                  <a:srgbClr val="000099"/>
                </a:solidFill>
                <a:latin typeface="Times New Roman" pitchFamily="18" charset="0"/>
                <a:cs typeface="Times New Roman" pitchFamily="18" charset="0"/>
              </a:rPr>
              <a:t>?</a:t>
            </a:r>
          </a:p>
          <a:p>
            <a:pPr marL="0" indent="0">
              <a:buClr>
                <a:srgbClr val="A50021"/>
              </a:buClr>
              <a:buNone/>
            </a:pPr>
            <a:endParaRPr lang="vi-VN"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5.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t>
            </a:r>
            <a:r>
              <a:rPr lang="en-US" sz="3200" kern="0" dirty="0" err="1">
                <a:solidFill>
                  <a:srgbClr val="C00000"/>
                </a:solidFill>
                <a:latin typeface="Arial"/>
              </a:rPr>
              <a:t>đánh</a:t>
            </a:r>
            <a:r>
              <a:rPr lang="en-US" sz="3200" kern="0" dirty="0">
                <a:solidFill>
                  <a:srgbClr val="C00000"/>
                </a:solidFill>
                <a:latin typeface="Arial"/>
              </a:rPr>
              <a:t> </a:t>
            </a:r>
            <a:r>
              <a:rPr lang="en-US" sz="3200" kern="0" dirty="0" err="1">
                <a:solidFill>
                  <a:srgbClr val="C00000"/>
                </a:solidFill>
                <a:latin typeface="Arial"/>
              </a:rPr>
              <a:t>giá</a:t>
            </a:r>
            <a:r>
              <a:rPr lang="en-US" sz="3200" kern="0" dirty="0">
                <a:solidFill>
                  <a:srgbClr val="C00000"/>
                </a:solidFill>
                <a:latin typeface="Arial"/>
              </a:rPr>
              <a:t> </a:t>
            </a:r>
            <a:r>
              <a:rPr lang="en-US" sz="3200" kern="0" dirty="0" err="1">
                <a:solidFill>
                  <a:srgbClr val="C00000"/>
                </a:solidFill>
                <a:latin typeface="Arial"/>
              </a:rPr>
              <a:t>nhân</a:t>
            </a:r>
            <a:r>
              <a:rPr lang="en-US" sz="3200" kern="0" dirty="0">
                <a:solidFill>
                  <a:srgbClr val="C00000"/>
                </a:solidFill>
                <a:latin typeface="Arial"/>
              </a:rPr>
              <a:t> </a:t>
            </a:r>
            <a:r>
              <a:rPr lang="en-US" sz="3200" kern="0" dirty="0" err="1">
                <a:solidFill>
                  <a:srgbClr val="C00000"/>
                </a:solidFill>
                <a:latin typeface="Arial"/>
              </a:rPr>
              <a:t>tố</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12851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lstStyle/>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Vấn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đề</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không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thể</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gán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trực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tiếp</a:t>
            </a:r>
            <a:r>
              <a:rPr lang="en-US" dirty="0">
                <a:solidFill>
                  <a:srgbClr val="000099"/>
                </a:solidFill>
                <a:latin typeface="Times New Roman" pitchFamily="18" charset="0"/>
                <a:cs typeface="Times New Roman" pitchFamily="18" charset="0"/>
              </a:rPr>
              <a:t> “</a:t>
            </a:r>
            <a:r>
              <a:rPr lang="vi-VN" dirty="0">
                <a:solidFill>
                  <a:srgbClr val="000099"/>
                </a:solidFill>
                <a:latin typeface="Times New Roman" pitchFamily="18" charset="0"/>
                <a:cs typeface="Times New Roman" pitchFamily="18" charset="0"/>
              </a:rPr>
              <a:t>trọng số</a:t>
            </a:r>
            <a:r>
              <a:rPr lang="en-US" dirty="0">
                <a:solidFill>
                  <a:srgbClr val="000099"/>
                </a:solidFill>
                <a:latin typeface="Times New Roman" pitchFamily="18" charset="0"/>
                <a:cs typeface="Times New Roman" pitchFamily="18" charset="0"/>
              </a:rPr>
              <a:t>”</a:t>
            </a:r>
            <a:r>
              <a:rPr lang="vi-VN"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cho</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nhân</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tố</a:t>
            </a:r>
            <a:endParaRPr lang="en-US" dirty="0">
              <a:solidFill>
                <a:srgbClr val="000099"/>
              </a:solidFill>
              <a:latin typeface="Times New Roman" pitchFamily="18" charset="0"/>
              <a:cs typeface="Times New Roman" pitchFamily="18" charset="0"/>
            </a:endParaRPr>
          </a:p>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Giải</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quyết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kỷ</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thuật</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xác</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định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trọng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số</a:t>
            </a:r>
            <a:r>
              <a:rPr lang="en-US" dirty="0">
                <a:solidFill>
                  <a:srgbClr val="000099"/>
                </a:solidFill>
                <a:latin typeface="Times New Roman" pitchFamily="18" charset="0"/>
                <a:cs typeface="Times New Roman" pitchFamily="18" charset="0"/>
              </a:rPr>
              <a:t>”</a:t>
            </a:r>
          </a:p>
          <a:p>
            <a:pPr>
              <a:lnSpc>
                <a:spcPct val="150000"/>
              </a:lnSpc>
              <a:buClr>
                <a:srgbClr val="A50021"/>
              </a:buClr>
              <a:buSzPct val="70000"/>
              <a:buFont typeface="Wingdings" pitchFamily="2" charset="2"/>
              <a:buChar char="§"/>
            </a:pPr>
            <a:r>
              <a:rPr lang="en-US" dirty="0" err="1">
                <a:solidFill>
                  <a:srgbClr val="000099"/>
                </a:solidFill>
                <a:latin typeface="Times New Roman" pitchFamily="18" charset="0"/>
                <a:cs typeface="Times New Roman" pitchFamily="18" charset="0"/>
              </a:rPr>
              <a:t>Phương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pháp</a:t>
            </a:r>
            <a:r>
              <a:rPr lang="en-US" dirty="0">
                <a:solidFill>
                  <a:srgbClr val="000099"/>
                </a:solidFill>
                <a:latin typeface="Times New Roman" pitchFamily="18" charset="0"/>
                <a:cs typeface="Times New Roman" pitchFamily="18" charset="0"/>
              </a:rPr>
              <a:t> AHP </a:t>
            </a:r>
          </a:p>
          <a:p>
            <a:pPr lvl="1">
              <a:lnSpc>
                <a:spcPct val="150000"/>
              </a:lnSpc>
              <a:buClr>
                <a:srgbClr val="A50021"/>
              </a:buClr>
              <a:buFont typeface="Wingdings" pitchFamily="2" charset="2"/>
              <a:buChar char="§"/>
            </a:pPr>
            <a:r>
              <a:rPr lang="en-US" dirty="0" err="1">
                <a:solidFill>
                  <a:srgbClr val="000099"/>
                </a:solidFill>
                <a:latin typeface="Times New Roman" pitchFamily="18" charset="0"/>
                <a:cs typeface="Times New Roman" pitchFamily="18" charset="0"/>
              </a:rPr>
              <a:t>Thomat</a:t>
            </a:r>
            <a:r>
              <a:rPr lang="en-US" dirty="0">
                <a:solidFill>
                  <a:srgbClr val="000099"/>
                </a:solidFill>
                <a:latin typeface="Times New Roman" pitchFamily="18" charset="0"/>
                <a:cs typeface="Times New Roman" pitchFamily="18" charset="0"/>
              </a:rPr>
              <a:t> L. </a:t>
            </a:r>
            <a:r>
              <a:rPr lang="en-US" dirty="0" err="1">
                <a:solidFill>
                  <a:srgbClr val="000099"/>
                </a:solidFill>
                <a:latin typeface="Times New Roman" pitchFamily="18" charset="0"/>
                <a:cs typeface="Times New Roman" pitchFamily="18" charset="0"/>
              </a:rPr>
              <a:t>Saaty</a:t>
            </a:r>
            <a:r>
              <a:rPr lang="en-US" dirty="0">
                <a:solidFill>
                  <a:srgbClr val="000099"/>
                </a:solidFill>
                <a:latin typeface="Times New Roman" pitchFamily="18" charset="0"/>
                <a:cs typeface="Times New Roman" pitchFamily="18" charset="0"/>
              </a:rPr>
              <a:t>, 1980</a:t>
            </a:r>
          </a:p>
          <a:p>
            <a:pPr lvl="1">
              <a:lnSpc>
                <a:spcPct val="150000"/>
              </a:lnSpc>
              <a:buClr>
                <a:srgbClr val="A50021"/>
              </a:buClr>
              <a:buFont typeface="Wingdings" pitchFamily="2" charset="2"/>
              <a:buChar char="§"/>
            </a:pPr>
            <a:r>
              <a:rPr lang="en-US" dirty="0">
                <a:solidFill>
                  <a:srgbClr val="000099"/>
                </a:solidFill>
                <a:latin typeface="Times New Roman" pitchFamily="18" charset="0"/>
                <a:cs typeface="Times New Roman" pitchFamily="18" charset="0"/>
              </a:rPr>
              <a:t>So </a:t>
            </a:r>
            <a:r>
              <a:rPr lang="en-US" dirty="0" err="1">
                <a:solidFill>
                  <a:srgbClr val="000099"/>
                </a:solidFill>
                <a:latin typeface="Times New Roman" pitchFamily="18" charset="0"/>
                <a:cs typeface="Times New Roman" pitchFamily="18" charset="0"/>
              </a:rPr>
              <a:t>sánh</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từng</a:t>
            </a:r>
            <a:r>
              <a:rPr lang="en-US" dirty="0">
                <a:solidFill>
                  <a:srgbClr val="000099"/>
                </a:solidFill>
                <a:latin typeface="Times New Roman" pitchFamily="18" charset="0"/>
                <a:cs typeface="Times New Roman" pitchFamily="18" charset="0"/>
              </a:rPr>
              <a:t> </a:t>
            </a:r>
            <a:r>
              <a:rPr lang="en-US" dirty="0" err="1">
                <a:solidFill>
                  <a:srgbClr val="000099"/>
                </a:solidFill>
                <a:latin typeface="Times New Roman" pitchFamily="18" charset="0"/>
                <a:cs typeface="Times New Roman" pitchFamily="18" charset="0"/>
              </a:rPr>
              <a:t>cặp</a:t>
            </a:r>
            <a:endParaRPr lang="en-US" dirty="0">
              <a:solidFill>
                <a:srgbClr val="000099"/>
              </a:solidFill>
              <a:latin typeface="Times New Roman" pitchFamily="18" charset="0"/>
              <a:cs typeface="Times New Roman" pitchFamily="18" charset="0"/>
            </a:endParaRPr>
          </a:p>
          <a:p>
            <a:pPr>
              <a:buClr>
                <a:srgbClr val="A50021"/>
              </a:buClr>
              <a:buFont typeface="Wingdings" pitchFamily="2" charset="2"/>
              <a:buChar char="§"/>
            </a:pPr>
            <a:endParaRPr lang="vi-VN"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581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62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Phương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pháp</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định</a:t>
            </a:r>
            <a:r>
              <a:rPr lang="en-US" sz="2800" dirty="0">
                <a:solidFill>
                  <a:srgbClr val="000099"/>
                </a:solidFill>
                <a:cs typeface="Times New Roman" pitchFamily="18" charset="0"/>
              </a:rPr>
              <a:t> </a:t>
            </a:r>
            <a:r>
              <a:rPr lang="en-US" sz="2800" dirty="0" err="1">
                <a:solidFill>
                  <a:srgbClr val="000099"/>
                </a:solidFill>
                <a:cs typeface="Times New Roman" pitchFamily="18" charset="0"/>
              </a:rPr>
              <a:t>lượng</a:t>
            </a:r>
            <a:endParaRPr lang="en-US" sz="2800" dirty="0">
              <a:solidFill>
                <a:srgbClr val="000099"/>
              </a:solidFill>
              <a:cs typeface="Times New Roman" pitchFamily="18" charset="0"/>
            </a:endParaRPr>
          </a:p>
          <a:p>
            <a:pPr>
              <a:buClr>
                <a:srgbClr val="A50021"/>
              </a:buClr>
              <a:buFont typeface="Wingdings" pitchFamily="2" charset="2"/>
              <a:buChar char="§"/>
            </a:pPr>
            <a:r>
              <a:rPr lang="en-US" sz="2800" dirty="0" err="1">
                <a:solidFill>
                  <a:srgbClr val="000099"/>
                </a:solidFill>
                <a:cs typeface="Times New Roman" pitchFamily="18" charset="0"/>
              </a:rPr>
              <a:t>Mục</a:t>
            </a:r>
            <a:r>
              <a:rPr lang="en-US" sz="2800" dirty="0">
                <a:solidFill>
                  <a:srgbClr val="000099"/>
                </a:solidFill>
                <a:cs typeface="Times New Roman" pitchFamily="18" charset="0"/>
              </a:rPr>
              <a:t> </a:t>
            </a:r>
            <a:r>
              <a:rPr lang="en-US" sz="2800" dirty="0" err="1">
                <a:solidFill>
                  <a:srgbClr val="000099"/>
                </a:solidFill>
                <a:cs typeface="Times New Roman" pitchFamily="18" charset="0"/>
              </a:rPr>
              <a:t>tiêu</a:t>
            </a:r>
            <a:r>
              <a:rPr lang="en-US" sz="2800" dirty="0">
                <a:solidFill>
                  <a:srgbClr val="000099"/>
                </a:solidFill>
                <a:cs typeface="Times New Roman" pitchFamily="18" charset="0"/>
              </a:rPr>
              <a:t>: </a:t>
            </a:r>
          </a:p>
          <a:p>
            <a:pPr lvl="1">
              <a:buClr>
                <a:srgbClr val="A50021"/>
              </a:buClr>
              <a:buFont typeface="Wingdings" pitchFamily="2" charset="2"/>
              <a:buChar char="§"/>
            </a:pPr>
            <a:r>
              <a:rPr lang="en-US" sz="2400" dirty="0" err="1">
                <a:solidFill>
                  <a:srgbClr val="000099"/>
                </a:solidFill>
                <a:cs typeface="Times New Roman" pitchFamily="18" charset="0"/>
              </a:rPr>
              <a:t>Sắp</a:t>
            </a:r>
            <a:r>
              <a:rPr lang="en-US" sz="2400" dirty="0">
                <a:solidFill>
                  <a:srgbClr val="000099"/>
                </a:solidFill>
                <a:cs typeface="Times New Roman" pitchFamily="18" charset="0"/>
              </a:rPr>
              <a:t> </a:t>
            </a:r>
            <a:r>
              <a:rPr lang="en-US" sz="2400" dirty="0" err="1">
                <a:solidFill>
                  <a:srgbClr val="000099"/>
                </a:solidFill>
                <a:cs typeface="Times New Roman" pitchFamily="18" charset="0"/>
              </a:rPr>
              <a:t>xếp</a:t>
            </a:r>
            <a:r>
              <a:rPr lang="en-US" sz="2400" dirty="0">
                <a:solidFill>
                  <a:srgbClr val="000099"/>
                </a:solidFill>
                <a:cs typeface="Times New Roman" pitchFamily="18" charset="0"/>
              </a:rPr>
              <a:t> </a:t>
            </a:r>
            <a:r>
              <a:rPr lang="en-US" sz="2400" dirty="0" err="1">
                <a:solidFill>
                  <a:srgbClr val="000099"/>
                </a:solidFill>
                <a:cs typeface="Times New Roman" pitchFamily="18" charset="0"/>
              </a:rPr>
              <a:t>các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phương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án</a:t>
            </a:r>
            <a:r>
              <a:rPr lang="en-US" sz="2400" dirty="0">
                <a:solidFill>
                  <a:srgbClr val="000099"/>
                </a:solidFill>
                <a:cs typeface="Times New Roman" pitchFamily="18" charset="0"/>
              </a:rPr>
              <a:t>, </a:t>
            </a:r>
          </a:p>
          <a:p>
            <a:pPr lvl="1">
              <a:buClr>
                <a:srgbClr val="A50021"/>
              </a:buClr>
              <a:buFont typeface="Wingdings" pitchFamily="2" charset="2"/>
              <a:buChar char="§"/>
            </a:pPr>
            <a:r>
              <a:rPr lang="en-US" sz="2400" dirty="0" err="1">
                <a:solidFill>
                  <a:srgbClr val="000099"/>
                </a:solidFill>
                <a:cs typeface="Times New Roman" pitchFamily="18" charset="0"/>
              </a:rPr>
              <a:t>Xác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định</a:t>
            </a:r>
            <a:r>
              <a:rPr lang="en-US" sz="2400" dirty="0">
                <a:solidFill>
                  <a:srgbClr val="000099"/>
                </a:solidFill>
                <a:cs typeface="Times New Roman" pitchFamily="18" charset="0"/>
              </a:rPr>
              <a:t> </a:t>
            </a:r>
            <a:r>
              <a:rPr lang="en-US" sz="2400" dirty="0" err="1">
                <a:solidFill>
                  <a:srgbClr val="000099"/>
                </a:solidFill>
                <a:cs typeface="Times New Roman" pitchFamily="18" charset="0"/>
              </a:rPr>
              <a:t>phương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án</a:t>
            </a:r>
            <a:r>
              <a:rPr lang="en-US" sz="2400" dirty="0">
                <a:solidFill>
                  <a:srgbClr val="000099"/>
                </a:solidFill>
                <a:cs typeface="Times New Roman" pitchFamily="18" charset="0"/>
              </a:rPr>
              <a:t> </a:t>
            </a:r>
            <a:r>
              <a:rPr lang="en-US" sz="2400" dirty="0" err="1">
                <a:solidFill>
                  <a:srgbClr val="000099"/>
                </a:solidFill>
                <a:cs typeface="Times New Roman" pitchFamily="18" charset="0"/>
              </a:rPr>
              <a:t>với</a:t>
            </a:r>
            <a:r>
              <a:rPr lang="en-US" sz="2400" dirty="0">
                <a:solidFill>
                  <a:srgbClr val="000099"/>
                </a:solidFill>
                <a:cs typeface="Times New Roman" pitchFamily="18" charset="0"/>
              </a:rPr>
              <a:t> </a:t>
            </a:r>
            <a:r>
              <a:rPr lang="en-US" sz="2400" dirty="0" err="1">
                <a:solidFill>
                  <a:srgbClr val="000099"/>
                </a:solidFill>
                <a:cs typeface="Times New Roman" pitchFamily="18" charset="0"/>
              </a:rPr>
              <a:t>các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mục</a:t>
            </a:r>
            <a:r>
              <a:rPr lang="en-US" sz="2400" dirty="0">
                <a:solidFill>
                  <a:srgbClr val="000099"/>
                </a:solidFill>
                <a:cs typeface="Times New Roman" pitchFamily="18" charset="0"/>
              </a:rPr>
              <a:t> </a:t>
            </a:r>
            <a:r>
              <a:rPr lang="en-US" sz="2400" dirty="0" err="1">
                <a:solidFill>
                  <a:srgbClr val="000099"/>
                </a:solidFill>
                <a:cs typeface="Times New Roman" pitchFamily="18" charset="0"/>
              </a:rPr>
              <a:t>tiêu</a:t>
            </a:r>
            <a:r>
              <a:rPr lang="en-US" sz="2400" dirty="0">
                <a:solidFill>
                  <a:srgbClr val="000099"/>
                </a:solidFill>
                <a:cs typeface="Times New Roman" pitchFamily="18" charset="0"/>
              </a:rPr>
              <a:t> </a:t>
            </a:r>
            <a:r>
              <a:rPr lang="en-US" sz="2400" dirty="0" err="1">
                <a:solidFill>
                  <a:srgbClr val="000099"/>
                </a:solidFill>
                <a:cs typeface="Times New Roman" pitchFamily="18" charset="0"/>
              </a:rPr>
              <a:t>cho</a:t>
            </a:r>
            <a:r>
              <a:rPr lang="en-US" sz="2400" dirty="0">
                <a:solidFill>
                  <a:srgbClr val="000099"/>
                </a:solidFill>
                <a:cs typeface="Times New Roman" pitchFamily="18" charset="0"/>
              </a:rPr>
              <a:t> </a:t>
            </a:r>
            <a:r>
              <a:rPr lang="en-US" sz="2400" dirty="0" err="1">
                <a:solidFill>
                  <a:srgbClr val="000099"/>
                </a:solidFill>
                <a:cs typeface="Times New Roman" pitchFamily="18" charset="0"/>
              </a:rPr>
              <a:t>trước</a:t>
            </a:r>
            <a:r>
              <a:rPr lang="en-US" sz="2400" dirty="0">
                <a:solidFill>
                  <a:srgbClr val="000099"/>
                </a:solidFill>
                <a:cs typeface="Times New Roman" pitchFamily="18" charset="0"/>
              </a:rPr>
              <a:t>.</a:t>
            </a:r>
          </a:p>
          <a:p>
            <a:pPr>
              <a:buClr>
                <a:srgbClr val="A50021"/>
              </a:buClr>
              <a:buFont typeface="Wingdings" pitchFamily="2" charset="2"/>
              <a:buChar char="§"/>
            </a:pPr>
            <a:r>
              <a:rPr lang="en-US" sz="2800" dirty="0" err="1">
                <a:solidFill>
                  <a:srgbClr val="000099"/>
                </a:solidFill>
                <a:cs typeface="Times New Roman" pitchFamily="18" charset="0"/>
              </a:rPr>
              <a:t>Quá</a:t>
            </a:r>
            <a:r>
              <a:rPr lang="en-US" sz="2800" dirty="0">
                <a:solidFill>
                  <a:srgbClr val="000099"/>
                </a:solidFill>
                <a:cs typeface="Times New Roman" pitchFamily="18" charset="0"/>
              </a:rPr>
              <a:t> </a:t>
            </a:r>
            <a:r>
              <a:rPr lang="en-US" sz="2800" dirty="0" err="1">
                <a:solidFill>
                  <a:srgbClr val="000099"/>
                </a:solidFill>
                <a:cs typeface="Times New Roman" pitchFamily="18" charset="0"/>
              </a:rPr>
              <a:t>trình</a:t>
            </a:r>
            <a:r>
              <a:rPr lang="en-US" sz="2800" dirty="0">
                <a:solidFill>
                  <a:srgbClr val="000099"/>
                </a:solidFill>
                <a:cs typeface="Times New Roman" pitchFamily="18" charset="0"/>
              </a:rPr>
              <a:t> </a:t>
            </a:r>
            <a:r>
              <a:rPr lang="en-US" sz="2800" dirty="0" err="1">
                <a:solidFill>
                  <a:srgbClr val="000099"/>
                </a:solidFill>
                <a:cs typeface="Times New Roman" pitchFamily="18" charset="0"/>
              </a:rPr>
              <a:t>xếp</a:t>
            </a:r>
            <a:r>
              <a:rPr lang="en-US" sz="2800" dirty="0">
                <a:solidFill>
                  <a:srgbClr val="000099"/>
                </a:solidFill>
                <a:cs typeface="Times New Roman" pitchFamily="18" charset="0"/>
              </a:rPr>
              <a:t> </a:t>
            </a:r>
            <a:r>
              <a:rPr lang="en-US" sz="2800" dirty="0" err="1">
                <a:solidFill>
                  <a:srgbClr val="000099"/>
                </a:solidFill>
                <a:cs typeface="Times New Roman" pitchFamily="18" charset="0"/>
              </a:rPr>
              <a:t>hạng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phương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án</a:t>
            </a:r>
            <a:r>
              <a:rPr lang="en-US" sz="2800" dirty="0">
                <a:solidFill>
                  <a:srgbClr val="000099"/>
                </a:solidFill>
                <a:cs typeface="Times New Roman" pitchFamily="18" charset="0"/>
              </a:rPr>
              <a:t> </a:t>
            </a:r>
            <a:r>
              <a:rPr lang="en-US" sz="2800" dirty="0" err="1">
                <a:solidFill>
                  <a:srgbClr val="000099"/>
                </a:solidFill>
                <a:cs typeface="Times New Roman" pitchFamily="18" charset="0"/>
              </a:rPr>
              <a:t>dựa</a:t>
            </a:r>
            <a:r>
              <a:rPr lang="en-US" sz="2800" dirty="0">
                <a:solidFill>
                  <a:srgbClr val="000099"/>
                </a:solidFill>
                <a:cs typeface="Times New Roman" pitchFamily="18" charset="0"/>
              </a:rPr>
              <a:t> </a:t>
            </a:r>
            <a:r>
              <a:rPr lang="en-US" sz="2800" dirty="0" err="1">
                <a:solidFill>
                  <a:srgbClr val="000099"/>
                </a:solidFill>
                <a:cs typeface="Times New Roman" pitchFamily="18" charset="0"/>
              </a:rPr>
              <a:t>trên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tiêu</a:t>
            </a:r>
            <a:r>
              <a:rPr lang="en-US" sz="2800" dirty="0">
                <a:solidFill>
                  <a:srgbClr val="000099"/>
                </a:solidFill>
                <a:cs typeface="Times New Roman" pitchFamily="18" charset="0"/>
              </a:rPr>
              <a:t> </a:t>
            </a:r>
            <a:r>
              <a:rPr lang="en-US" sz="2800" dirty="0" err="1">
                <a:solidFill>
                  <a:srgbClr val="000099"/>
                </a:solidFill>
                <a:cs typeface="Times New Roman" pitchFamily="18" charset="0"/>
              </a:rPr>
              <a:t>chí</a:t>
            </a:r>
            <a:r>
              <a:rPr lang="en-US" sz="2800" dirty="0">
                <a:solidFill>
                  <a:srgbClr val="000099"/>
                </a:solidFill>
                <a:cs typeface="Times New Roman" pitchFamily="18" charset="0"/>
              </a:rPr>
              <a:t> </a:t>
            </a:r>
            <a:r>
              <a:rPr lang="en-US" sz="2800" dirty="0" err="1">
                <a:solidFill>
                  <a:srgbClr val="000099"/>
                </a:solidFill>
                <a:cs typeface="Times New Roman" pitchFamily="18" charset="0"/>
              </a:rPr>
              <a:t>của</a:t>
            </a:r>
            <a:r>
              <a:rPr lang="en-US" sz="2800" dirty="0">
                <a:solidFill>
                  <a:srgbClr val="000099"/>
                </a:solidFill>
                <a:cs typeface="Times New Roman" pitchFamily="18" charset="0"/>
              </a:rPr>
              <a:t> </a:t>
            </a:r>
            <a:r>
              <a:rPr lang="en-US" sz="2800" dirty="0" err="1">
                <a:solidFill>
                  <a:srgbClr val="000099"/>
                </a:solidFill>
                <a:cs typeface="Times New Roman" pitchFamily="18" charset="0"/>
              </a:rPr>
              <a:t>người</a:t>
            </a:r>
            <a:r>
              <a:rPr lang="en-US" sz="2800" dirty="0">
                <a:solidFill>
                  <a:srgbClr val="000099"/>
                </a:solidFill>
                <a:cs typeface="Times New Roman" pitchFamily="18" charset="0"/>
              </a:rPr>
              <a:t> </a:t>
            </a:r>
            <a:r>
              <a:rPr lang="en-US" sz="2800" dirty="0" err="1">
                <a:solidFill>
                  <a:srgbClr val="000099"/>
                </a:solidFill>
                <a:cs typeface="Times New Roman" pitchFamily="18" charset="0"/>
              </a:rPr>
              <a:t>ra</a:t>
            </a:r>
            <a:r>
              <a:rPr lang="en-US" sz="2800" dirty="0">
                <a:solidFill>
                  <a:srgbClr val="000099"/>
                </a:solidFill>
                <a:cs typeface="Times New Roman" pitchFamily="18" charset="0"/>
              </a:rPr>
              <a:t> </a:t>
            </a:r>
            <a:r>
              <a:rPr lang="en-US" sz="2800" dirty="0" err="1">
                <a:solidFill>
                  <a:srgbClr val="000099"/>
                </a:solidFill>
                <a:cs typeface="Times New Roman" pitchFamily="18" charset="0"/>
              </a:rPr>
              <a:t>quyết</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định</a:t>
            </a:r>
            <a:endParaRPr lang="en-US" sz="2800" dirty="0">
              <a:solidFill>
                <a:srgbClr val="000099"/>
              </a:solidFill>
              <a:cs typeface="Times New Roman" pitchFamily="18" charset="0"/>
            </a:endParaRPr>
          </a:p>
          <a:p>
            <a:pPr>
              <a:buClr>
                <a:srgbClr val="A50021"/>
              </a:buClr>
              <a:buFont typeface="Wingdings" pitchFamily="2" charset="2"/>
              <a:buChar char="§"/>
            </a:pPr>
            <a:r>
              <a:rPr lang="en-US" sz="2800" dirty="0" err="1">
                <a:solidFill>
                  <a:srgbClr val="000099"/>
                </a:solidFill>
                <a:cs typeface="Times New Roman" pitchFamily="18" charset="0"/>
              </a:rPr>
              <a:t>Giải</a:t>
            </a:r>
            <a:r>
              <a:rPr lang="en-US" sz="2800" dirty="0">
                <a:solidFill>
                  <a:srgbClr val="000099"/>
                </a:solidFill>
                <a:cs typeface="Times New Roman" pitchFamily="18" charset="0"/>
              </a:rPr>
              <a:t> </a:t>
            </a:r>
            <a:r>
              <a:rPr lang="en-US" sz="2800" dirty="0" err="1">
                <a:solidFill>
                  <a:srgbClr val="000099"/>
                </a:solidFill>
                <a:cs typeface="Times New Roman" pitchFamily="18" charset="0"/>
              </a:rPr>
              <a:t>quyết</a:t>
            </a:r>
            <a:r>
              <a:rPr lang="en-US" sz="2800" dirty="0">
                <a:solidFill>
                  <a:srgbClr val="000099"/>
                </a:solidFill>
                <a:cs typeface="Times New Roman" pitchFamily="18" charset="0"/>
              </a:rPr>
              <a:t> </a:t>
            </a:r>
            <a:r>
              <a:rPr lang="en-US" sz="2800" dirty="0" err="1">
                <a:solidFill>
                  <a:srgbClr val="000099"/>
                </a:solidFill>
                <a:cs typeface="Times New Roman" pitchFamily="18" charset="0"/>
              </a:rPr>
              <a:t>vấn</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đề</a:t>
            </a:r>
            <a:r>
              <a:rPr lang="en-US" sz="2800" dirty="0">
                <a:solidFill>
                  <a:srgbClr val="000099"/>
                </a:solidFill>
                <a:cs typeface="Times New Roman" pitchFamily="18" charset="0"/>
              </a:rPr>
              <a:t>:</a:t>
            </a:r>
          </a:p>
          <a:p>
            <a:pPr lvl="1">
              <a:buClr>
                <a:srgbClr val="A50021"/>
              </a:buClr>
              <a:buFont typeface="Wingdings" pitchFamily="2" charset="2"/>
              <a:buChar char="§"/>
            </a:pPr>
            <a:r>
              <a:rPr lang="en-US" sz="2400" dirty="0" err="1">
                <a:solidFill>
                  <a:srgbClr val="000099"/>
                </a:solidFill>
                <a:cs typeface="Times New Roman" pitchFamily="18" charset="0"/>
              </a:rPr>
              <a:t>Chọn</a:t>
            </a:r>
            <a:r>
              <a:rPr lang="en-US" sz="2400" dirty="0">
                <a:solidFill>
                  <a:srgbClr val="000099"/>
                </a:solidFill>
                <a:cs typeface="Times New Roman" pitchFamily="18" charset="0"/>
              </a:rPr>
              <a:t> </a:t>
            </a:r>
            <a:r>
              <a:rPr lang="en-US" sz="2400" dirty="0" err="1">
                <a:solidFill>
                  <a:srgbClr val="000099"/>
                </a:solidFill>
                <a:cs typeface="Times New Roman" pitchFamily="18" charset="0"/>
              </a:rPr>
              <a:t>phương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án</a:t>
            </a:r>
            <a:r>
              <a:rPr lang="en-US" sz="2400" dirty="0">
                <a:solidFill>
                  <a:srgbClr val="000099"/>
                </a:solidFill>
                <a:cs typeface="Times New Roman" pitchFamily="18" charset="0"/>
              </a:rPr>
              <a:t> </a:t>
            </a:r>
            <a:r>
              <a:rPr lang="en-US" sz="2400" dirty="0" err="1">
                <a:solidFill>
                  <a:srgbClr val="000099"/>
                </a:solidFill>
                <a:cs typeface="Times New Roman" pitchFamily="18" charset="0"/>
              </a:rPr>
              <a:t>nào</a:t>
            </a:r>
            <a:r>
              <a:rPr lang="en-US" sz="2400" dirty="0">
                <a:solidFill>
                  <a:srgbClr val="000099"/>
                </a:solidFill>
                <a:cs typeface="Times New Roman" pitchFamily="18" charset="0"/>
              </a:rPr>
              <a:t>?</a:t>
            </a:r>
          </a:p>
          <a:p>
            <a:pPr lvl="1">
              <a:buClr>
                <a:srgbClr val="A50021"/>
              </a:buClr>
              <a:buFont typeface="Wingdings" pitchFamily="2" charset="2"/>
              <a:buChar char="§"/>
            </a:pPr>
            <a:r>
              <a:rPr lang="en-US" sz="2400" dirty="0" err="1">
                <a:solidFill>
                  <a:srgbClr val="000099"/>
                </a:solidFill>
                <a:cs typeface="Times New Roman" pitchFamily="18" charset="0"/>
              </a:rPr>
              <a:t>Phương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án</a:t>
            </a:r>
            <a:r>
              <a:rPr lang="en-US" sz="2400" dirty="0">
                <a:solidFill>
                  <a:srgbClr val="000099"/>
                </a:solidFill>
                <a:cs typeface="Times New Roman" pitchFamily="18" charset="0"/>
              </a:rPr>
              <a:t> </a:t>
            </a:r>
            <a:r>
              <a:rPr lang="en-US" sz="2400" dirty="0" err="1">
                <a:solidFill>
                  <a:srgbClr val="000099"/>
                </a:solidFill>
                <a:cs typeface="Times New Roman" pitchFamily="18" charset="0"/>
              </a:rPr>
              <a:t>nào</a:t>
            </a:r>
            <a:r>
              <a:rPr lang="en-US" sz="2400" dirty="0">
                <a:solidFill>
                  <a:srgbClr val="000099"/>
                </a:solidFill>
                <a:cs typeface="Times New Roman" pitchFamily="18" charset="0"/>
              </a:rPr>
              <a:t> </a:t>
            </a:r>
            <a:r>
              <a:rPr lang="en-US" sz="2400" dirty="0" err="1">
                <a:solidFill>
                  <a:srgbClr val="000099"/>
                </a:solidFill>
                <a:cs typeface="Times New Roman" pitchFamily="18" charset="0"/>
              </a:rPr>
              <a:t>là</a:t>
            </a:r>
            <a:r>
              <a:rPr lang="en-US" sz="2400" dirty="0">
                <a:solidFill>
                  <a:srgbClr val="000099"/>
                </a:solidFill>
                <a:cs typeface="Times New Roman" pitchFamily="18" charset="0"/>
              </a:rPr>
              <a:t> </a:t>
            </a:r>
            <a:r>
              <a:rPr lang="en-US" sz="2400" dirty="0" err="1">
                <a:solidFill>
                  <a:srgbClr val="000099"/>
                </a:solidFill>
                <a:cs typeface="Times New Roman" pitchFamily="18" charset="0"/>
              </a:rPr>
              <a:t>tốt</a:t>
            </a:r>
            <a:r>
              <a:rPr lang="en-US" sz="2400" dirty="0">
                <a:solidFill>
                  <a:srgbClr val="000099"/>
                </a:solidFill>
                <a:cs typeface="Times New Roman" pitchFamily="18" charset="0"/>
              </a:rPr>
              <a:t> </a:t>
            </a:r>
            <a:r>
              <a:rPr lang="en-US" sz="2400" dirty="0" err="1">
                <a:solidFill>
                  <a:srgbClr val="000099"/>
                </a:solidFill>
                <a:cs typeface="Times New Roman" pitchFamily="18" charset="0"/>
              </a:rPr>
              <a:t>nhất</a:t>
            </a:r>
            <a:r>
              <a:rPr lang="en-US" sz="2400" dirty="0">
                <a:solidFill>
                  <a:srgbClr val="000099"/>
                </a:solidFill>
                <a:cs typeface="Times New Roman" pitchFamily="18" charset="0"/>
              </a:rPr>
              <a:t>?</a:t>
            </a: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137273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15913" y="685800"/>
            <a:ext cx="7608887" cy="1143000"/>
          </a:xfrm>
        </p:spPr>
        <p:txBody>
          <a:bodyPr/>
          <a:lstStyle/>
          <a:p>
            <a:pPr eaLnBrk="1" hangingPunct="1"/>
            <a:r>
              <a:rPr lang="en-US" dirty="0" err="1"/>
              <a:t>Nội</a:t>
            </a:r>
            <a:r>
              <a:rPr lang="en-US" dirty="0"/>
              <a:t> dung</a:t>
            </a:r>
          </a:p>
        </p:txBody>
      </p:sp>
      <p:sp>
        <p:nvSpPr>
          <p:cNvPr id="18435" name="Rectangle 3"/>
          <p:cNvSpPr>
            <a:spLocks noGrp="1" noChangeArrowheads="1"/>
          </p:cNvSpPr>
          <p:nvPr>
            <p:ph type="subTitle" idx="1"/>
          </p:nvPr>
        </p:nvSpPr>
        <p:spPr>
          <a:xfrm>
            <a:off x="0" y="2362200"/>
            <a:ext cx="8686800" cy="2819400"/>
          </a:xfrm>
        </p:spPr>
        <p:txBody>
          <a:bodyPr/>
          <a:lstStyle/>
          <a:p>
            <a:pPr marL="609600" indent="-609600" eaLnBrk="1" hangingPunct="1">
              <a:spcBef>
                <a:spcPts val="0"/>
              </a:spcBef>
              <a:buFont typeface="Wingdings" pitchFamily="2" charset="2"/>
              <a:buAutoNum type="arabicPeriod"/>
              <a:defRPr/>
            </a:pPr>
            <a:r>
              <a:rPr lang="en-US" sz="2400"/>
              <a:t>Bài</a:t>
            </a:r>
            <a:r>
              <a:rPr lang="en-US" sz="2400" dirty="0"/>
              <a:t> toàn </a:t>
            </a:r>
            <a:r>
              <a:rPr lang="en-US" sz="2400" dirty="0" err="1"/>
              <a:t>ra</a:t>
            </a:r>
            <a:r>
              <a:rPr lang="en-US" sz="2400" dirty="0"/>
              <a:t> </a:t>
            </a:r>
            <a:r>
              <a:rPr lang="en-US" sz="2400" dirty="0" err="1"/>
              <a:t>quyết</a:t>
            </a:r>
            <a:r>
              <a:rPr lang="en-US" sz="2400" dirty="0"/>
              <a:t> </a:t>
            </a:r>
            <a:r>
              <a:rPr lang="en-US" sz="2400" dirty="0" err="1"/>
              <a:t>định</a:t>
            </a:r>
            <a:endParaRPr lang="en-US" sz="2400" dirty="0"/>
          </a:p>
          <a:p>
            <a:pPr marL="609600" indent="-609600" eaLnBrk="1" hangingPunct="1">
              <a:spcBef>
                <a:spcPts val="0"/>
              </a:spcBef>
              <a:buFont typeface="Wingdings" pitchFamily="2" charset="2"/>
              <a:buAutoNum type="arabicPeriod"/>
              <a:defRPr/>
            </a:pPr>
            <a:r>
              <a:rPr lang="en-US" sz="2400" dirty="0" err="1"/>
              <a:t>Phương</a:t>
            </a:r>
            <a:r>
              <a:rPr lang="en-US" sz="2400" dirty="0"/>
              <a:t> </a:t>
            </a:r>
            <a:r>
              <a:rPr lang="en-US" sz="2400" dirty="0" err="1"/>
              <a:t>pháp</a:t>
            </a:r>
            <a:r>
              <a:rPr lang="en-US" sz="2400" dirty="0"/>
              <a:t> Pareto</a:t>
            </a:r>
          </a:p>
          <a:p>
            <a:pPr marL="609600" indent="-609600" eaLnBrk="1" hangingPunct="1">
              <a:spcBef>
                <a:spcPts val="0"/>
              </a:spcBef>
              <a:buFont typeface="Wingdings" pitchFamily="2" charset="2"/>
              <a:buAutoNum type="arabicPeriod"/>
              <a:defRPr/>
            </a:pPr>
            <a:r>
              <a:rPr lang="en-US" sz="2400" dirty="0" err="1"/>
              <a:t>Hướng</a:t>
            </a:r>
            <a:r>
              <a:rPr lang="en-US" sz="2400" dirty="0"/>
              <a:t> </a:t>
            </a:r>
            <a:r>
              <a:rPr lang="en-US" sz="2400" dirty="0" err="1"/>
              <a:t>tiếp</a:t>
            </a:r>
            <a:r>
              <a:rPr lang="en-US" sz="2400" dirty="0"/>
              <a:t> </a:t>
            </a:r>
            <a:r>
              <a:rPr lang="en-US" sz="2400" dirty="0" err="1"/>
              <a:t>cận</a:t>
            </a:r>
            <a:endParaRPr lang="en-US" sz="2400" dirty="0"/>
          </a:p>
          <a:p>
            <a:pPr marL="609600" indent="-609600" eaLnBrk="1" hangingPunct="1">
              <a:spcBef>
                <a:spcPts val="0"/>
              </a:spcBef>
              <a:buFont typeface="Wingdings" pitchFamily="2" charset="2"/>
              <a:buAutoNum type="arabicPeriod"/>
              <a:defRPr/>
            </a:pPr>
            <a:r>
              <a:rPr lang="en-US" sz="2400" dirty="0" err="1"/>
              <a:t>Ví</a:t>
            </a:r>
            <a:r>
              <a:rPr lang="en-US" sz="2400" dirty="0"/>
              <a:t> </a:t>
            </a:r>
            <a:r>
              <a:rPr lang="en-US" sz="2400" dirty="0" err="1"/>
              <a:t>dụ</a:t>
            </a:r>
            <a:r>
              <a:rPr lang="en-US" sz="2400" dirty="0"/>
              <a:t> </a:t>
            </a:r>
            <a:r>
              <a:rPr lang="en-US" sz="2400" dirty="0" err="1"/>
              <a:t>minh</a:t>
            </a:r>
            <a:r>
              <a:rPr lang="en-US" sz="2400" dirty="0"/>
              <a:t> </a:t>
            </a:r>
            <a:r>
              <a:rPr lang="en-US" sz="2400" dirty="0" err="1"/>
              <a:t>họa</a:t>
            </a:r>
            <a:endParaRPr lang="en-US" sz="2400" dirty="0"/>
          </a:p>
          <a:p>
            <a:pPr eaLnBrk="1" hangingPunct="1">
              <a:spcBef>
                <a:spcPts val="0"/>
              </a:spcBef>
              <a:defRPr/>
            </a:pPr>
            <a:r>
              <a:rPr lang="en-US" sz="2400" dirty="0"/>
              <a:t>5. </a:t>
            </a:r>
            <a:r>
              <a:rPr lang="en-US" sz="2400" dirty="0" err="1"/>
              <a:t>Mô</a:t>
            </a:r>
            <a:r>
              <a:rPr lang="en-US" sz="2400" dirty="0"/>
              <a:t> </a:t>
            </a:r>
            <a:r>
              <a:rPr lang="en-US" sz="2400" dirty="0" err="1"/>
              <a:t>hình</a:t>
            </a:r>
            <a:r>
              <a:rPr lang="en-US" sz="2400" dirty="0"/>
              <a:t> </a:t>
            </a:r>
            <a:r>
              <a:rPr lang="en-US" sz="2400" dirty="0" err="1"/>
              <a:t>đánh</a:t>
            </a:r>
            <a:r>
              <a:rPr lang="en-US" sz="2400" dirty="0"/>
              <a:t> </a:t>
            </a:r>
            <a:r>
              <a:rPr lang="en-US" sz="2400" dirty="0" err="1"/>
              <a:t>giá</a:t>
            </a:r>
            <a:r>
              <a:rPr lang="en-US" sz="2400" dirty="0"/>
              <a:t> </a:t>
            </a:r>
            <a:r>
              <a:rPr lang="en-US" sz="2400" dirty="0" err="1"/>
              <a:t>nhân</a:t>
            </a:r>
            <a:r>
              <a:rPr lang="en-US" sz="2400" dirty="0"/>
              <a:t> </a:t>
            </a:r>
            <a:r>
              <a:rPr lang="en-US" sz="2400" dirty="0" err="1"/>
              <a:t>tố</a:t>
            </a:r>
            <a:endParaRPr lang="en-US" sz="2400" dirty="0"/>
          </a:p>
          <a:p>
            <a:pPr eaLnBrk="1" hangingPunct="1">
              <a:spcBef>
                <a:spcPts val="0"/>
              </a:spcBef>
              <a:defRPr/>
            </a:pPr>
            <a:r>
              <a:rPr lang="en-US" sz="2400" dirty="0"/>
              <a:t>6. </a:t>
            </a:r>
            <a:r>
              <a:rPr lang="en-US" sz="2400" dirty="0" err="1"/>
              <a:t>Mô</a:t>
            </a:r>
            <a:r>
              <a:rPr lang="en-US" sz="2400" dirty="0"/>
              <a:t> </a:t>
            </a:r>
            <a:r>
              <a:rPr lang="en-US" sz="2400" dirty="0" err="1"/>
              <a:t>hình</a:t>
            </a:r>
            <a:r>
              <a:rPr lang="en-US" sz="2400" dirty="0"/>
              <a:t> AHP</a:t>
            </a:r>
          </a:p>
          <a:p>
            <a:pPr eaLnBrk="1" hangingPunct="1">
              <a:spcBef>
                <a:spcPts val="0"/>
              </a:spcBef>
              <a:defRPr/>
            </a:pPr>
            <a:r>
              <a:rPr lang="en-US" sz="2400" i="1" dirty="0"/>
              <a:t>7. </a:t>
            </a:r>
            <a:r>
              <a:rPr lang="en-US" sz="2400" i="1" dirty="0" err="1"/>
              <a:t>Xây</a:t>
            </a:r>
            <a:r>
              <a:rPr lang="en-US" sz="2400" i="1" dirty="0"/>
              <a:t> </a:t>
            </a:r>
            <a:r>
              <a:rPr lang="en-US" sz="2400" i="1" dirty="0" err="1"/>
              <a:t>dựng</a:t>
            </a:r>
            <a:r>
              <a:rPr lang="en-US" sz="2400" i="1" dirty="0"/>
              <a:t> </a:t>
            </a:r>
            <a:r>
              <a:rPr lang="en-US" sz="2400" i="1" dirty="0" err="1"/>
              <a:t>hệ</a:t>
            </a:r>
            <a:r>
              <a:rPr lang="en-US" sz="2400" i="1" dirty="0"/>
              <a:t> </a:t>
            </a:r>
            <a:r>
              <a:rPr lang="en-US" sz="2400" i="1" dirty="0" err="1"/>
              <a:t>thống</a:t>
            </a:r>
            <a:endParaRPr lang="en-US" sz="2400" i="1" dirty="0"/>
          </a:p>
          <a:p>
            <a:pPr eaLnBrk="1" hangingPunct="1">
              <a:spcBef>
                <a:spcPts val="0"/>
              </a:spcBef>
              <a:defRPr/>
            </a:pPr>
            <a:r>
              <a:rPr lang="en-US" sz="2400" i="1" dirty="0"/>
              <a:t>8. </a:t>
            </a:r>
            <a:r>
              <a:rPr lang="en-US" sz="2400" i="1" dirty="0" err="1"/>
              <a:t>Hướng</a:t>
            </a:r>
            <a:r>
              <a:rPr lang="en-US" sz="2400" i="1" dirty="0"/>
              <a:t> </a:t>
            </a:r>
            <a:r>
              <a:rPr lang="en-US" sz="2400" i="1" dirty="0" err="1"/>
              <a:t>xây</a:t>
            </a:r>
            <a:r>
              <a:rPr lang="en-US" sz="2400" i="1" dirty="0"/>
              <a:t> </a:t>
            </a:r>
            <a:r>
              <a:rPr lang="en-US" sz="2400" i="1" dirty="0" err="1"/>
              <a:t>dựng</a:t>
            </a:r>
            <a:endParaRPr lang="en-US" sz="2400" i="1" dirty="0"/>
          </a:p>
          <a:p>
            <a:pPr eaLnBrk="1" hangingPunct="1">
              <a:spcBef>
                <a:spcPts val="0"/>
              </a:spcBef>
              <a:defRPr/>
            </a:pPr>
            <a:r>
              <a:rPr lang="en-US" sz="2400" i="1" dirty="0" err="1"/>
              <a:t>Tóm</a:t>
            </a:r>
            <a:r>
              <a:rPr lang="en-US" sz="2400" i="1" dirty="0"/>
              <a:t> </a:t>
            </a:r>
            <a:r>
              <a:rPr lang="en-US" sz="2400" i="1" dirty="0" err="1"/>
              <a:t>tắt</a:t>
            </a:r>
            <a:endParaRPr lang="en-US" sz="2400" i="1" dirty="0"/>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bg1"/>
              </a:buClr>
              <a:buSzPct val="70000"/>
              <a:buFont typeface="Wingdings" pitchFamily="2" charset="2"/>
              <a:defRPr>
                <a:solidFill>
                  <a:schemeClr val="tx1"/>
                </a:solidFill>
                <a:latin typeface="Arial" charset="0"/>
              </a:defRPr>
            </a:lvl9pPr>
          </a:lstStyle>
          <a:p>
            <a:pPr eaLnBrk="1" hangingPunct="1"/>
            <a:fld id="{A62E0157-57F3-4045-8347-F8A08350FAF1}" type="slidenum">
              <a:rPr lang="en-US" altLang="en-US" smtClean="0">
                <a:solidFill>
                  <a:srgbClr val="000000"/>
                </a:solidFill>
              </a:rPr>
              <a:pPr eaLnBrk="1" hangingPunct="1"/>
              <a:t>2</a:t>
            </a:fld>
            <a:endParaRPr lang="en-US" altLang="en-US">
              <a:solidFill>
                <a:srgbClr val="000000"/>
              </a:solidFill>
            </a:endParaRPr>
          </a:p>
        </p:txBody>
      </p:sp>
    </p:spTree>
    <p:extLst>
      <p:ext uri="{BB962C8B-B14F-4D97-AF65-F5344CB8AC3E}">
        <p14:creationId xmlns:p14="http://schemas.microsoft.com/office/powerpoint/2010/main" val="8572128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Sử</a:t>
            </a:r>
            <a:r>
              <a:rPr lang="en-US" sz="2800" dirty="0">
                <a:solidFill>
                  <a:srgbClr val="000099"/>
                </a:solidFill>
                <a:cs typeface="Times New Roman" pitchFamily="18" charset="0"/>
              </a:rPr>
              <a:t> </a:t>
            </a:r>
            <a:r>
              <a:rPr lang="en-US" sz="2800" dirty="0" err="1">
                <a:solidFill>
                  <a:srgbClr val="000099"/>
                </a:solidFill>
                <a:cs typeface="Times New Roman" pitchFamily="18" charset="0"/>
              </a:rPr>
              <a:t>dụng</a:t>
            </a:r>
            <a:endParaRPr lang="en-US" sz="2800" dirty="0">
              <a:solidFill>
                <a:srgbClr val="000099"/>
              </a:solidFill>
              <a:cs typeface="Times New Roman" pitchFamily="18" charset="0"/>
            </a:endParaRPr>
          </a:p>
          <a:p>
            <a:pPr lvl="1">
              <a:buClr>
                <a:srgbClr val="A50021"/>
              </a:buClr>
              <a:buFont typeface="Wingdings" pitchFamily="2" charset="2"/>
              <a:buChar char="§"/>
            </a:pPr>
            <a:r>
              <a:rPr lang="en-US" sz="2400" dirty="0" err="1">
                <a:solidFill>
                  <a:srgbClr val="000099"/>
                </a:solidFill>
                <a:cs typeface="Times New Roman" pitchFamily="18" charset="0"/>
              </a:rPr>
              <a:t>Các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phép</a:t>
            </a:r>
            <a:r>
              <a:rPr lang="en-US" sz="2400" dirty="0">
                <a:solidFill>
                  <a:srgbClr val="000099"/>
                </a:solidFill>
                <a:cs typeface="Times New Roman" pitchFamily="18" charset="0"/>
              </a:rPr>
              <a:t> </a:t>
            </a:r>
            <a:r>
              <a:rPr lang="en-US" sz="2400" dirty="0" err="1">
                <a:solidFill>
                  <a:srgbClr val="000099"/>
                </a:solidFill>
                <a:cs typeface="Times New Roman" pitchFamily="18" charset="0"/>
              </a:rPr>
              <a:t>toán</a:t>
            </a:r>
            <a:r>
              <a:rPr lang="en-US" sz="2400" dirty="0">
                <a:solidFill>
                  <a:srgbClr val="000099"/>
                </a:solidFill>
                <a:cs typeface="Times New Roman" pitchFamily="18" charset="0"/>
              </a:rPr>
              <a:t> </a:t>
            </a:r>
            <a:r>
              <a:rPr lang="en-US" sz="2400" dirty="0" err="1">
                <a:solidFill>
                  <a:srgbClr val="000099"/>
                </a:solidFill>
                <a:cs typeface="Times New Roman" pitchFamily="18" charset="0"/>
              </a:rPr>
              <a:t>đơn</a:t>
            </a:r>
            <a:r>
              <a:rPr lang="en-US" sz="2400" dirty="0">
                <a:solidFill>
                  <a:srgbClr val="000099"/>
                </a:solidFill>
                <a:cs typeface="Times New Roman" pitchFamily="18" charset="0"/>
              </a:rPr>
              <a:t> </a:t>
            </a:r>
            <a:r>
              <a:rPr lang="en-US" sz="2400" dirty="0" err="1">
                <a:solidFill>
                  <a:srgbClr val="000099"/>
                </a:solidFill>
                <a:cs typeface="Times New Roman" pitchFamily="18" charset="0"/>
              </a:rPr>
              <a:t>giản</a:t>
            </a:r>
            <a:endParaRPr lang="en-US" sz="2400" dirty="0">
              <a:solidFill>
                <a:srgbClr val="000099"/>
              </a:solidFill>
              <a:cs typeface="Times New Roman" pitchFamily="18" charset="0"/>
            </a:endParaRPr>
          </a:p>
          <a:p>
            <a:pPr lvl="1">
              <a:buClr>
                <a:srgbClr val="A50021"/>
              </a:buClr>
              <a:buFont typeface="Wingdings" pitchFamily="2" charset="2"/>
              <a:buChar char="§"/>
            </a:pPr>
            <a:r>
              <a:rPr lang="en-US" sz="2400" dirty="0" err="1">
                <a:solidFill>
                  <a:srgbClr val="000099"/>
                </a:solidFill>
                <a:cs typeface="Times New Roman" pitchFamily="18" charset="0"/>
              </a:rPr>
              <a:t>Các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tiêu</a:t>
            </a:r>
            <a:r>
              <a:rPr lang="en-US" sz="2400" dirty="0">
                <a:solidFill>
                  <a:srgbClr val="000099"/>
                </a:solidFill>
                <a:cs typeface="Times New Roman" pitchFamily="18" charset="0"/>
              </a:rPr>
              <a:t> </a:t>
            </a:r>
            <a:r>
              <a:rPr lang="en-US" sz="2400" dirty="0" err="1">
                <a:solidFill>
                  <a:srgbClr val="000099"/>
                </a:solidFill>
                <a:cs typeface="Times New Roman" pitchFamily="18" charset="0"/>
              </a:rPr>
              <a:t>chí</a:t>
            </a:r>
            <a:r>
              <a:rPr lang="en-US" sz="2400" dirty="0">
                <a:solidFill>
                  <a:srgbClr val="000099"/>
                </a:solidFill>
                <a:cs typeface="Times New Roman" pitchFamily="18" charset="0"/>
              </a:rPr>
              <a:t> (do </a:t>
            </a:r>
            <a:r>
              <a:rPr lang="en-US" sz="2400" dirty="0" err="1">
                <a:solidFill>
                  <a:srgbClr val="000099"/>
                </a:solidFill>
                <a:cs typeface="Times New Roman" pitchFamily="18" charset="0"/>
              </a:rPr>
              <a:t>nhà</a:t>
            </a:r>
            <a:r>
              <a:rPr lang="en-US" sz="2400" dirty="0">
                <a:solidFill>
                  <a:srgbClr val="000099"/>
                </a:solidFill>
                <a:cs typeface="Times New Roman" pitchFamily="18" charset="0"/>
              </a:rPr>
              <a:t> </a:t>
            </a:r>
            <a:r>
              <a:rPr lang="en-US" sz="2400" dirty="0" err="1">
                <a:solidFill>
                  <a:srgbClr val="000099"/>
                </a:solidFill>
                <a:cs typeface="Times New Roman" pitchFamily="18" charset="0"/>
              </a:rPr>
              <a:t>quyết</a:t>
            </a:r>
            <a:r>
              <a:rPr lang="en-US" sz="2400" dirty="0">
                <a:solidFill>
                  <a:srgbClr val="000099"/>
                </a:solidFill>
                <a:cs typeface="Times New Roman" pitchFamily="18" charset="0"/>
              </a:rPr>
              <a:t> </a:t>
            </a:r>
            <a:r>
              <a:rPr lang="en-US" sz="2400" dirty="0" err="1">
                <a:solidFill>
                  <a:srgbClr val="000099"/>
                </a:solidFill>
                <a:cs typeface="Times New Roman" pitchFamily="18" charset="0"/>
              </a:rPr>
              <a:t>định</a:t>
            </a:r>
            <a:r>
              <a:rPr lang="en-US" sz="2400" dirty="0">
                <a:solidFill>
                  <a:srgbClr val="000099"/>
                </a:solidFill>
                <a:cs typeface="Times New Roman" pitchFamily="18" charset="0"/>
              </a:rPr>
              <a:t> </a:t>
            </a:r>
            <a:r>
              <a:rPr lang="en-US" sz="2400" dirty="0" err="1">
                <a:solidFill>
                  <a:srgbClr val="000099"/>
                </a:solidFill>
                <a:cs typeface="Times New Roman" pitchFamily="18" charset="0"/>
              </a:rPr>
              <a:t>thiết</a:t>
            </a:r>
            <a:r>
              <a:rPr lang="en-US" sz="2400" dirty="0">
                <a:solidFill>
                  <a:srgbClr val="000099"/>
                </a:solidFill>
                <a:cs typeface="Times New Roman" pitchFamily="18" charset="0"/>
              </a:rPr>
              <a:t> </a:t>
            </a:r>
            <a:r>
              <a:rPr lang="en-US" sz="2400" dirty="0" err="1">
                <a:solidFill>
                  <a:srgbClr val="000099"/>
                </a:solidFill>
                <a:cs typeface="Times New Roman" pitchFamily="18" charset="0"/>
              </a:rPr>
              <a:t>lập</a:t>
            </a:r>
            <a:r>
              <a:rPr lang="en-US" sz="2400" dirty="0">
                <a:solidFill>
                  <a:srgbClr val="000099"/>
                </a:solidFill>
                <a:cs typeface="Times New Roman" pitchFamily="18" charset="0"/>
              </a:rPr>
              <a:t>)</a:t>
            </a:r>
          </a:p>
          <a:p>
            <a:pPr lvl="1">
              <a:buClr>
                <a:srgbClr val="A50021"/>
              </a:buClr>
              <a:buFont typeface="Wingdings" pitchFamily="2" charset="2"/>
              <a:buChar char="§"/>
            </a:pPr>
            <a:r>
              <a:rPr lang="en-US" sz="2400" dirty="0" err="1">
                <a:solidFill>
                  <a:srgbClr val="000099"/>
                </a:solidFill>
                <a:cs typeface="Times New Roman" pitchFamily="18" charset="0"/>
              </a:rPr>
              <a:t>Các</a:t>
            </a:r>
            <a:r>
              <a:rPr lang="en-US" sz="2400" dirty="0">
                <a:solidFill>
                  <a:srgbClr val="000099"/>
                </a:solidFill>
                <a:cs typeface="Times New Roman" pitchFamily="18" charset="0"/>
              </a:rPr>
              <a:t> </a:t>
            </a:r>
            <a:r>
              <a:rPr lang="en-US" sz="2400" dirty="0" err="1">
                <a:solidFill>
                  <a:srgbClr val="000099"/>
                </a:solidFill>
                <a:cs typeface="Times New Roman" pitchFamily="18" charset="0"/>
              </a:rPr>
              <a:t>phương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án</a:t>
            </a:r>
            <a:r>
              <a:rPr lang="en-US" sz="2400" dirty="0">
                <a:solidFill>
                  <a:srgbClr val="000099"/>
                </a:solidFill>
                <a:cs typeface="Times New Roman" pitchFamily="18" charset="0"/>
              </a:rPr>
              <a:t> (do </a:t>
            </a:r>
            <a:r>
              <a:rPr lang="en-US" sz="2400" dirty="0" err="1">
                <a:solidFill>
                  <a:srgbClr val="000099"/>
                </a:solidFill>
                <a:cs typeface="Times New Roman" pitchFamily="18" charset="0"/>
              </a:rPr>
              <a:t>nhà</a:t>
            </a:r>
            <a:r>
              <a:rPr lang="en-US" sz="2400" dirty="0">
                <a:solidFill>
                  <a:srgbClr val="000099"/>
                </a:solidFill>
                <a:cs typeface="Times New Roman" pitchFamily="18" charset="0"/>
              </a:rPr>
              <a:t> </a:t>
            </a:r>
            <a:r>
              <a:rPr lang="en-US" sz="2400" dirty="0" err="1">
                <a:solidFill>
                  <a:srgbClr val="000099"/>
                </a:solidFill>
                <a:cs typeface="Times New Roman" pitchFamily="18" charset="0"/>
              </a:rPr>
              <a:t>quyết</a:t>
            </a:r>
            <a:r>
              <a:rPr lang="en-US" sz="2400" dirty="0">
                <a:solidFill>
                  <a:srgbClr val="000099"/>
                </a:solidFill>
                <a:cs typeface="Times New Roman" pitchFamily="18" charset="0"/>
              </a:rPr>
              <a:t> </a:t>
            </a:r>
            <a:r>
              <a:rPr lang="en-US" sz="2400" dirty="0" err="1">
                <a:solidFill>
                  <a:srgbClr val="000099"/>
                </a:solidFill>
                <a:cs typeface="Times New Roman" pitchFamily="18" charset="0"/>
              </a:rPr>
              <a:t>định</a:t>
            </a:r>
            <a:r>
              <a:rPr lang="en-US" sz="2400" dirty="0">
                <a:solidFill>
                  <a:srgbClr val="000099"/>
                </a:solidFill>
                <a:cs typeface="Times New Roman" pitchFamily="18" charset="0"/>
              </a:rPr>
              <a:t> </a:t>
            </a:r>
            <a:r>
              <a:rPr lang="en-US" sz="2400" dirty="0" err="1">
                <a:solidFill>
                  <a:srgbClr val="000099"/>
                </a:solidFill>
                <a:cs typeface="Times New Roman" pitchFamily="18" charset="0"/>
              </a:rPr>
              <a:t>thiết</a:t>
            </a:r>
            <a:r>
              <a:rPr lang="en-US" sz="2400" dirty="0">
                <a:solidFill>
                  <a:srgbClr val="000099"/>
                </a:solidFill>
                <a:cs typeface="Times New Roman" pitchFamily="18" charset="0"/>
              </a:rPr>
              <a:t> </a:t>
            </a:r>
            <a:r>
              <a:rPr lang="en-US" sz="2400" dirty="0" err="1">
                <a:solidFill>
                  <a:srgbClr val="000099"/>
                </a:solidFill>
                <a:cs typeface="Times New Roman" pitchFamily="18" charset="0"/>
              </a:rPr>
              <a:t>lập</a:t>
            </a:r>
            <a:r>
              <a:rPr lang="en-US" sz="2400" dirty="0">
                <a:solidFill>
                  <a:srgbClr val="000099"/>
                </a:solidFill>
                <a:cs typeface="Times New Roman" pitchFamily="18" charset="0"/>
              </a:rPr>
              <a:t>)</a:t>
            </a:r>
          </a:p>
          <a:p>
            <a:pPr lvl="1">
              <a:buClr>
                <a:srgbClr val="A50021"/>
              </a:buClr>
              <a:buFont typeface="Wingdings" pitchFamily="2" charset="2"/>
              <a:buChar char="§"/>
            </a:pPr>
            <a:r>
              <a:rPr lang="en-US" sz="2400" dirty="0" err="1">
                <a:solidFill>
                  <a:srgbClr val="000099"/>
                </a:solidFill>
                <a:cs typeface="Times New Roman" pitchFamily="18" charset="0"/>
              </a:rPr>
              <a:t>Bảng</a:t>
            </a:r>
            <a:r>
              <a:rPr lang="en-US" sz="2400" dirty="0">
                <a:solidFill>
                  <a:srgbClr val="000099"/>
                </a:solidFill>
                <a:cs typeface="Times New Roman" pitchFamily="18" charset="0"/>
              </a:rPr>
              <a:t> </a:t>
            </a:r>
            <a:r>
              <a:rPr lang="en-US" sz="2400" dirty="0" err="1">
                <a:solidFill>
                  <a:srgbClr val="000099"/>
                </a:solidFill>
                <a:cs typeface="Times New Roman" pitchFamily="18" charset="0"/>
              </a:rPr>
              <a:t>điểm</a:t>
            </a:r>
            <a:r>
              <a:rPr lang="en-US" sz="2400" dirty="0">
                <a:solidFill>
                  <a:srgbClr val="000099"/>
                </a:solidFill>
                <a:cs typeface="Times New Roman" pitchFamily="18" charset="0"/>
              </a:rPr>
              <a:t> </a:t>
            </a:r>
            <a:r>
              <a:rPr lang="en-US" sz="2400" dirty="0" err="1">
                <a:solidFill>
                  <a:srgbClr val="000099"/>
                </a:solidFill>
                <a:cs typeface="Times New Roman" pitchFamily="18" charset="0"/>
              </a:rPr>
              <a:t>ưu</a:t>
            </a:r>
            <a:r>
              <a:rPr lang="en-US" sz="2400" dirty="0">
                <a:solidFill>
                  <a:srgbClr val="000099"/>
                </a:solidFill>
                <a:cs typeface="Times New Roman" pitchFamily="18" charset="0"/>
              </a:rPr>
              <a:t> </a:t>
            </a:r>
            <a:r>
              <a:rPr lang="en-US" sz="2400" dirty="0" err="1">
                <a:solidFill>
                  <a:srgbClr val="000099"/>
                </a:solidFill>
                <a:cs typeface="Times New Roman" pitchFamily="18" charset="0"/>
              </a:rPr>
              <a:t>tiên</a:t>
            </a:r>
            <a:r>
              <a:rPr lang="en-US" sz="2400" dirty="0">
                <a:solidFill>
                  <a:srgbClr val="000099"/>
                </a:solidFill>
                <a:cs typeface="Times New Roman" pitchFamily="18" charset="0"/>
              </a:rPr>
              <a:t> </a:t>
            </a:r>
            <a:r>
              <a:rPr lang="en-US" sz="2400" dirty="0" err="1">
                <a:solidFill>
                  <a:srgbClr val="000099"/>
                </a:solidFill>
                <a:cs typeface="Times New Roman" pitchFamily="18" charset="0"/>
              </a:rPr>
              <a:t>chuẩn</a:t>
            </a:r>
            <a:endParaRPr lang="en-US" sz="24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118033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Bảng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điểm</a:t>
            </a:r>
            <a:r>
              <a:rPr lang="en-US" sz="2800" dirty="0">
                <a:solidFill>
                  <a:srgbClr val="000099"/>
                </a:solidFill>
                <a:cs typeface="Times New Roman" pitchFamily="18" charset="0"/>
              </a:rPr>
              <a:t> </a:t>
            </a:r>
            <a:r>
              <a:rPr lang="en-US" sz="2800" dirty="0" err="1">
                <a:solidFill>
                  <a:srgbClr val="000099"/>
                </a:solidFill>
                <a:cs typeface="Times New Roman" pitchFamily="18" charset="0"/>
              </a:rPr>
              <a:t>ưu</a:t>
            </a:r>
            <a:r>
              <a:rPr lang="en-US" sz="2800" dirty="0">
                <a:solidFill>
                  <a:srgbClr val="000099"/>
                </a:solidFill>
                <a:cs typeface="Times New Roman" pitchFamily="18" charset="0"/>
              </a:rPr>
              <a:t> </a:t>
            </a:r>
            <a:r>
              <a:rPr lang="en-US" sz="2800" dirty="0" err="1">
                <a:solidFill>
                  <a:srgbClr val="000099"/>
                </a:solidFill>
                <a:cs typeface="Times New Roman" pitchFamily="18" charset="0"/>
              </a:rPr>
              <a:t>tiên</a:t>
            </a:r>
            <a:r>
              <a:rPr lang="en-US" sz="2800" dirty="0">
                <a:solidFill>
                  <a:srgbClr val="000099"/>
                </a:solidFill>
                <a:cs typeface="Times New Roman" pitchFamily="18" charset="0"/>
              </a:rPr>
              <a:t> </a:t>
            </a:r>
            <a:r>
              <a:rPr lang="en-US" sz="2800" dirty="0" err="1">
                <a:solidFill>
                  <a:srgbClr val="000099"/>
                </a:solidFill>
                <a:cs typeface="Times New Roman" pitchFamily="18" charset="0"/>
              </a:rPr>
              <a:t>chuẩn</a:t>
            </a:r>
            <a:r>
              <a:rPr lang="en-US" sz="2800" dirty="0">
                <a:solidFill>
                  <a:srgbClr val="000099"/>
                </a:solidFill>
                <a:cs typeface="Times New Roman" pitchFamily="18" charset="0"/>
              </a:rPr>
              <a:t>:</a:t>
            </a:r>
            <a:endParaRPr lang="en-US" sz="24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2"/>
          <a:stretch>
            <a:fillRect/>
          </a:stretch>
        </p:blipFill>
        <p:spPr>
          <a:xfrm>
            <a:off x="547687" y="1600200"/>
            <a:ext cx="8048625" cy="3946525"/>
          </a:xfrm>
          <a:prstGeom prst="rect">
            <a:avLst/>
          </a:prstGeom>
        </p:spPr>
      </p:pic>
    </p:spTree>
    <p:extLst>
      <p:ext uri="{BB962C8B-B14F-4D97-AF65-F5344CB8AC3E}">
        <p14:creationId xmlns:p14="http://schemas.microsoft.com/office/powerpoint/2010/main" val="164830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000099"/>
                </a:solidFill>
                <a:cs typeface="Times New Roman" pitchFamily="18" charset="0"/>
              </a:rPr>
              <a:t>Nguyên </a:t>
            </a:r>
            <a:r>
              <a:rPr lang="en-US" sz="2800" dirty="0" err="1">
                <a:solidFill>
                  <a:srgbClr val="000099"/>
                </a:solidFill>
                <a:cs typeface="Times New Roman" pitchFamily="18" charset="0"/>
              </a:rPr>
              <a:t>tắc</a:t>
            </a:r>
            <a:endParaRPr lang="vi-VN" sz="2800" dirty="0">
              <a:solidFill>
                <a:srgbClr val="000099"/>
              </a:solidFill>
              <a:cs typeface="Times New Roman" pitchFamily="18" charset="0"/>
            </a:endParaRPr>
          </a:p>
          <a:p>
            <a:pPr lvl="1">
              <a:buClr>
                <a:srgbClr val="A50021"/>
              </a:buClr>
              <a:buFont typeface="Wingdings" pitchFamily="2" charset="2"/>
              <a:buChar char="§"/>
            </a:pPr>
            <a:r>
              <a:rPr lang="vi-VN" sz="2400" dirty="0">
                <a:solidFill>
                  <a:srgbClr val="000099"/>
                </a:solidFill>
                <a:cs typeface="Times New Roman" pitchFamily="18" charset="0"/>
              </a:rPr>
              <a:t> </a:t>
            </a:r>
            <a:r>
              <a:rPr lang="vi-VN" sz="2800" dirty="0">
                <a:solidFill>
                  <a:srgbClr val="000099"/>
                </a:solidFill>
                <a:cs typeface="Times New Roman" pitchFamily="18" charset="0"/>
              </a:rPr>
              <a:t>Phân tích,</a:t>
            </a:r>
          </a:p>
          <a:p>
            <a:pPr lvl="1">
              <a:buClr>
                <a:srgbClr val="A50021"/>
              </a:buClr>
              <a:buFont typeface="Wingdings" pitchFamily="2" charset="2"/>
              <a:buChar char="§"/>
            </a:pPr>
            <a:r>
              <a:rPr lang="en-US" sz="2800" dirty="0">
                <a:solidFill>
                  <a:srgbClr val="000099"/>
                </a:solidFill>
                <a:cs typeface="Times New Roman" pitchFamily="18" charset="0"/>
              </a:rPr>
              <a:t> </a:t>
            </a:r>
            <a:r>
              <a:rPr lang="vi-VN" sz="2800" dirty="0">
                <a:solidFill>
                  <a:srgbClr val="000099"/>
                </a:solidFill>
                <a:cs typeface="Times New Roman" pitchFamily="18" charset="0"/>
              </a:rPr>
              <a:t>So sánh, </a:t>
            </a:r>
          </a:p>
          <a:p>
            <a:pPr lvl="1">
              <a:buClr>
                <a:srgbClr val="A50021"/>
              </a:buClr>
              <a:buFont typeface="Wingdings" pitchFamily="2" charset="2"/>
              <a:buChar char="§"/>
            </a:pPr>
            <a:r>
              <a:rPr lang="vi-VN" sz="2800" dirty="0">
                <a:solidFill>
                  <a:srgbClr val="000099"/>
                </a:solidFill>
                <a:cs typeface="Times New Roman" pitchFamily="18" charset="0"/>
              </a:rPr>
              <a:t>Tổng hợp</a:t>
            </a:r>
            <a:r>
              <a:rPr lang="en-US" sz="2800" dirty="0">
                <a:solidFill>
                  <a:srgbClr val="000099"/>
                </a:solidFill>
                <a:cs typeface="Times New Roman" pitchFamily="18" charset="0"/>
              </a:rPr>
              <a:t>.</a:t>
            </a:r>
            <a:endParaRPr lang="vi-VN" sz="24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27446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Nguyên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tắc</a:t>
            </a:r>
            <a:r>
              <a:rPr lang="en-US" sz="2800" dirty="0">
                <a:solidFill>
                  <a:srgbClr val="000099"/>
                </a:solidFill>
                <a:cs typeface="Times New Roman" pitchFamily="18" charset="0"/>
              </a:rPr>
              <a:t> </a:t>
            </a:r>
            <a:r>
              <a:rPr lang="en-US" sz="2800" dirty="0" err="1">
                <a:solidFill>
                  <a:srgbClr val="000099"/>
                </a:solidFill>
                <a:cs typeface="Times New Roman" pitchFamily="18" charset="0"/>
              </a:rPr>
              <a:t>phân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tích</a:t>
            </a:r>
            <a:endParaRPr lang="en-US" sz="2800" dirty="0">
              <a:solidFill>
                <a:srgbClr val="000099"/>
              </a:solidFill>
              <a:cs typeface="Times New Roman" pitchFamily="18" charset="0"/>
            </a:endParaRPr>
          </a:p>
          <a:p>
            <a:pPr lvl="1">
              <a:buClr>
                <a:srgbClr val="A50021"/>
              </a:buClr>
              <a:buFont typeface="Wingdings" pitchFamily="2" charset="2"/>
              <a:buChar char="§"/>
            </a:pPr>
            <a:r>
              <a:rPr lang="vi-VN" sz="2400" dirty="0">
                <a:solidFill>
                  <a:srgbClr val="000099"/>
                </a:solidFill>
                <a:cs typeface="Times New Roman" pitchFamily="18" charset="0"/>
              </a:rPr>
              <a:t>Xác định mục tiêu, tiêu chí, phương án và các thành phần khác</a:t>
            </a:r>
            <a:r>
              <a:rPr lang="en-US" sz="2400" dirty="0">
                <a:solidFill>
                  <a:srgbClr val="000099"/>
                </a:solidFill>
                <a:cs typeface="Times New Roman" pitchFamily="18" charset="0"/>
              </a:rPr>
              <a:t> </a:t>
            </a:r>
            <a:r>
              <a:rPr lang="vi-VN" sz="2400" dirty="0">
                <a:solidFill>
                  <a:srgbClr val="000099"/>
                </a:solidFill>
                <a:cs typeface="Times New Roman" pitchFamily="18" charset="0"/>
              </a:rPr>
              <a:t>có liên quan đến vấn đề ra quyết định,</a:t>
            </a:r>
          </a:p>
          <a:p>
            <a:pPr lvl="1">
              <a:buClr>
                <a:srgbClr val="A50021"/>
              </a:buClr>
              <a:buFont typeface="Wingdings" pitchFamily="2" charset="2"/>
              <a:buChar char="§"/>
            </a:pPr>
            <a:r>
              <a:rPr lang="en-US" sz="2400" dirty="0" err="1">
                <a:solidFill>
                  <a:srgbClr val="000099"/>
                </a:solidFill>
                <a:cs typeface="Times New Roman" pitchFamily="18" charset="0"/>
              </a:rPr>
              <a:t>Xây</a:t>
            </a:r>
            <a:r>
              <a:rPr lang="en-US" sz="2400" dirty="0">
                <a:solidFill>
                  <a:srgbClr val="000099"/>
                </a:solidFill>
                <a:cs typeface="Times New Roman" pitchFamily="18" charset="0"/>
              </a:rPr>
              <a:t> </a:t>
            </a:r>
            <a:r>
              <a:rPr lang="en-US" sz="2400" dirty="0" err="1">
                <a:solidFill>
                  <a:srgbClr val="000099"/>
                </a:solidFill>
                <a:cs typeface="Times New Roman" pitchFamily="18" charset="0"/>
              </a:rPr>
              <a:t>dựng</a:t>
            </a:r>
            <a:r>
              <a:rPr lang="en-US" sz="2400" dirty="0">
                <a:solidFill>
                  <a:srgbClr val="000099"/>
                </a:solidFill>
                <a:cs typeface="Times New Roman" pitchFamily="18" charset="0"/>
              </a:rPr>
              <a:t> </a:t>
            </a:r>
            <a:r>
              <a:rPr lang="vi-VN" sz="2400" dirty="0">
                <a:solidFill>
                  <a:srgbClr val="000099"/>
                </a:solidFill>
                <a:cs typeface="Times New Roman" pitchFamily="18" charset="0"/>
              </a:rPr>
              <a:t>cấu trúc thứ bậc.</a:t>
            </a:r>
            <a:endParaRPr lang="vi-VN" sz="24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2"/>
          <a:stretch>
            <a:fillRect/>
          </a:stretch>
        </p:blipFill>
        <p:spPr>
          <a:xfrm>
            <a:off x="2133600" y="2743200"/>
            <a:ext cx="5257800" cy="3352800"/>
          </a:xfrm>
          <a:prstGeom prst="rect">
            <a:avLst/>
          </a:prstGeom>
        </p:spPr>
      </p:pic>
    </p:spTree>
    <p:extLst>
      <p:ext uri="{BB962C8B-B14F-4D97-AF65-F5344CB8AC3E}">
        <p14:creationId xmlns:p14="http://schemas.microsoft.com/office/powerpoint/2010/main" val="380291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Nguyên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tắc</a:t>
            </a:r>
            <a:r>
              <a:rPr lang="en-US" sz="2800" dirty="0">
                <a:solidFill>
                  <a:srgbClr val="000099"/>
                </a:solidFill>
                <a:cs typeface="Times New Roman" pitchFamily="18" charset="0"/>
              </a:rPr>
              <a:t> so </a:t>
            </a:r>
            <a:r>
              <a:rPr lang="en-US" sz="2800" dirty="0" err="1">
                <a:solidFill>
                  <a:srgbClr val="000099"/>
                </a:solidFill>
                <a:cs typeface="Times New Roman" pitchFamily="18" charset="0"/>
              </a:rPr>
              <a:t>sánh</a:t>
            </a:r>
            <a:endParaRPr lang="en-US" sz="2800" dirty="0">
              <a:solidFill>
                <a:srgbClr val="000099"/>
              </a:solidFill>
              <a:cs typeface="Times New Roman" pitchFamily="18" charset="0"/>
            </a:endParaRPr>
          </a:p>
          <a:p>
            <a:pPr lvl="1">
              <a:buClr>
                <a:srgbClr val="A50021"/>
              </a:buClr>
              <a:buFont typeface="Wingdings" pitchFamily="2" charset="2"/>
              <a:buChar char="§"/>
            </a:pPr>
            <a:r>
              <a:rPr lang="vi-VN" sz="2400" dirty="0">
                <a:solidFill>
                  <a:srgbClr val="000099"/>
                </a:solidFill>
                <a:cs typeface="Times New Roman" pitchFamily="18" charset="0"/>
              </a:rPr>
              <a:t>Xác định mức độ quan</a:t>
            </a:r>
            <a:r>
              <a:rPr lang="en-US" sz="2400" dirty="0">
                <a:solidFill>
                  <a:srgbClr val="000099"/>
                </a:solidFill>
                <a:cs typeface="Times New Roman" pitchFamily="18" charset="0"/>
              </a:rPr>
              <a:t> </a:t>
            </a:r>
            <a:r>
              <a:rPr lang="vi-VN" sz="2400" dirty="0">
                <a:solidFill>
                  <a:srgbClr val="000099"/>
                </a:solidFill>
                <a:cs typeface="Times New Roman" pitchFamily="18" charset="0"/>
              </a:rPr>
              <a:t>trọng tương đối của các</a:t>
            </a:r>
            <a:r>
              <a:rPr lang="en-US" sz="2400" dirty="0">
                <a:solidFill>
                  <a:srgbClr val="000099"/>
                </a:solidFill>
                <a:cs typeface="Times New Roman" pitchFamily="18" charset="0"/>
              </a:rPr>
              <a:t> </a:t>
            </a:r>
            <a:r>
              <a:rPr lang="vi-VN" sz="2400" dirty="0">
                <a:solidFill>
                  <a:srgbClr val="000099"/>
                </a:solidFill>
                <a:cs typeface="Times New Roman" pitchFamily="18" charset="0"/>
              </a:rPr>
              <a:t>tiêu</a:t>
            </a:r>
          </a:p>
          <a:p>
            <a:pPr lvl="1">
              <a:buClr>
                <a:srgbClr val="A50021"/>
              </a:buClr>
              <a:buFont typeface="Wingdings" pitchFamily="2" charset="2"/>
              <a:buChar char="§"/>
            </a:pPr>
            <a:r>
              <a:rPr lang="en-US" sz="2400" dirty="0">
                <a:solidFill>
                  <a:srgbClr val="000099"/>
                </a:solidFill>
                <a:cs typeface="Times New Roman" pitchFamily="18" charset="0"/>
              </a:rPr>
              <a:t>Đ</a:t>
            </a:r>
            <a:r>
              <a:rPr lang="vi-VN" sz="2400" dirty="0">
                <a:solidFill>
                  <a:srgbClr val="000099"/>
                </a:solidFill>
                <a:cs typeface="Times New Roman" pitchFamily="18" charset="0"/>
              </a:rPr>
              <a:t>ánh giá</a:t>
            </a:r>
            <a:r>
              <a:rPr lang="en-US" sz="2400" dirty="0">
                <a:solidFill>
                  <a:srgbClr val="000099"/>
                </a:solidFill>
                <a:cs typeface="Times New Roman" pitchFamily="18" charset="0"/>
              </a:rPr>
              <a:t> </a:t>
            </a:r>
            <a:r>
              <a:rPr lang="vi-VN" sz="2400" dirty="0">
                <a:solidFill>
                  <a:srgbClr val="000099"/>
                </a:solidFill>
                <a:cs typeface="Times New Roman" pitchFamily="18" charset="0"/>
              </a:rPr>
              <a:t>bằng con số tuyệt đối để</a:t>
            </a:r>
            <a:r>
              <a:rPr lang="en-US" sz="2400" dirty="0">
                <a:solidFill>
                  <a:srgbClr val="000099"/>
                </a:solidFill>
                <a:cs typeface="Times New Roman" pitchFamily="18" charset="0"/>
              </a:rPr>
              <a:t> </a:t>
            </a:r>
            <a:r>
              <a:rPr lang="vi-VN" sz="2400" dirty="0">
                <a:solidFill>
                  <a:srgbClr val="000099"/>
                </a:solidFill>
                <a:cs typeface="Times New Roman" pitchFamily="18" charset="0"/>
              </a:rPr>
              <a:t>thể hiện mức độ quan</a:t>
            </a:r>
            <a:r>
              <a:rPr lang="en-US" sz="2400" dirty="0">
                <a:solidFill>
                  <a:srgbClr val="000099"/>
                </a:solidFill>
                <a:cs typeface="Times New Roman" pitchFamily="18" charset="0"/>
              </a:rPr>
              <a:t> </a:t>
            </a:r>
            <a:r>
              <a:rPr lang="vi-VN" sz="2400" dirty="0">
                <a:solidFill>
                  <a:srgbClr val="000099"/>
                </a:solidFill>
                <a:cs typeface="Times New Roman" pitchFamily="18" charset="0"/>
              </a:rPr>
              <a:t>trọng.</a:t>
            </a:r>
            <a:endParaRPr lang="vi-VN" sz="24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60300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Nguyên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tắc</a:t>
            </a:r>
            <a:r>
              <a:rPr lang="en-US" sz="2800" dirty="0">
                <a:solidFill>
                  <a:srgbClr val="000099"/>
                </a:solidFill>
                <a:cs typeface="Times New Roman" pitchFamily="18" charset="0"/>
              </a:rPr>
              <a:t> </a:t>
            </a:r>
            <a:r>
              <a:rPr lang="en-US" sz="2800" dirty="0" err="1">
                <a:solidFill>
                  <a:srgbClr val="000099"/>
                </a:solidFill>
                <a:cs typeface="Times New Roman" pitchFamily="18" charset="0"/>
              </a:rPr>
              <a:t>tổng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hợp</a:t>
            </a:r>
            <a:endParaRPr lang="en-US" sz="2800" dirty="0">
              <a:solidFill>
                <a:srgbClr val="000099"/>
              </a:solidFill>
              <a:cs typeface="Times New Roman" pitchFamily="18" charset="0"/>
            </a:endParaRPr>
          </a:p>
          <a:p>
            <a:pPr lvl="1">
              <a:buClr>
                <a:srgbClr val="A50021"/>
              </a:buClr>
              <a:buFont typeface="Wingdings" pitchFamily="2" charset="2"/>
              <a:buChar char="§"/>
            </a:pPr>
            <a:r>
              <a:rPr lang="vi-VN" sz="2800" dirty="0">
                <a:solidFill>
                  <a:srgbClr val="000099"/>
                </a:solidFill>
                <a:cs typeface="Times New Roman" pitchFamily="18" charset="0"/>
              </a:rPr>
              <a:t>Dựa trên ma trận so sánh cặp, tính toán trọng số cho từng tiêu</a:t>
            </a:r>
            <a:r>
              <a:rPr lang="en-US" sz="2800" dirty="0">
                <a:solidFill>
                  <a:srgbClr val="000099"/>
                </a:solidFill>
                <a:cs typeface="Times New Roman" pitchFamily="18" charset="0"/>
              </a:rPr>
              <a:t> </a:t>
            </a:r>
            <a:r>
              <a:rPr lang="vi-VN" sz="2800" dirty="0">
                <a:solidFill>
                  <a:srgbClr val="000099"/>
                </a:solidFill>
                <a:cs typeface="Times New Roman" pitchFamily="18" charset="0"/>
              </a:rPr>
              <a:t>chí</a:t>
            </a:r>
            <a:r>
              <a:rPr lang="en-US" sz="2800" dirty="0">
                <a:solidFill>
                  <a:srgbClr val="000099"/>
                </a:solidFill>
                <a:cs typeface="Times New Roman" pitchFamily="18" charset="0"/>
              </a:rPr>
              <a:t>.</a:t>
            </a:r>
          </a:p>
          <a:p>
            <a:pPr lvl="1">
              <a:buClr>
                <a:srgbClr val="A50021"/>
              </a:buClr>
              <a:buFont typeface="Wingdings" pitchFamily="2" charset="2"/>
              <a:buChar char="§"/>
            </a:pPr>
            <a:r>
              <a:rPr lang="vi-VN" sz="2800" dirty="0">
                <a:solidFill>
                  <a:srgbClr val="000099"/>
                </a:solidFill>
                <a:cs typeface="Times New Roman" pitchFamily="18" charset="0"/>
              </a:rPr>
              <a:t>Tổng hợp các mức độ ưu tiên của từng phương án để cho ra kết</a:t>
            </a:r>
            <a:r>
              <a:rPr lang="en-US" sz="2800" dirty="0">
                <a:solidFill>
                  <a:srgbClr val="000099"/>
                </a:solidFill>
                <a:cs typeface="Times New Roman" pitchFamily="18" charset="0"/>
              </a:rPr>
              <a:t> </a:t>
            </a:r>
            <a:r>
              <a:rPr lang="vi-VN" sz="2800" dirty="0">
                <a:solidFill>
                  <a:srgbClr val="000099"/>
                </a:solidFill>
                <a:cs typeface="Times New Roman" pitchFamily="18" charset="0"/>
              </a:rPr>
              <a:t>quả là độ ưu tiên cuối cùng của các phương án.</a:t>
            </a:r>
            <a:endParaRPr lang="vi-VN" sz="28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75694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err="1">
                <a:solidFill>
                  <a:srgbClr val="000099"/>
                </a:solidFill>
                <a:cs typeface="Times New Roman" pitchFamily="18" charset="0"/>
              </a:rPr>
              <a:t>Vấn</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đề</a:t>
            </a:r>
            <a:r>
              <a:rPr lang="en-US" sz="2800" dirty="0">
                <a:solidFill>
                  <a:srgbClr val="000099"/>
                </a:solidFill>
                <a:cs typeface="Times New Roman" pitchFamily="18" charset="0"/>
              </a:rPr>
              <a:t> </a:t>
            </a:r>
            <a:r>
              <a:rPr lang="en-US" sz="2800" dirty="0" err="1">
                <a:solidFill>
                  <a:srgbClr val="000099"/>
                </a:solidFill>
                <a:cs typeface="Times New Roman" pitchFamily="18" charset="0"/>
              </a:rPr>
              <a:t>xác</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định</a:t>
            </a:r>
            <a:r>
              <a:rPr lang="en-US" sz="2800" dirty="0">
                <a:solidFill>
                  <a:srgbClr val="000099"/>
                </a:solidFill>
                <a:cs typeface="Times New Roman" pitchFamily="18" charset="0"/>
              </a:rPr>
              <a:t> </a:t>
            </a:r>
            <a:r>
              <a:rPr lang="vi-VN" sz="2800" dirty="0">
                <a:solidFill>
                  <a:srgbClr val="000099"/>
                </a:solidFill>
                <a:cs typeface="Times New Roman" pitchFamily="18" charset="0"/>
              </a:rPr>
              <a:t> </a:t>
            </a:r>
            <a:r>
              <a:rPr lang="en-US" sz="2800" dirty="0">
                <a:solidFill>
                  <a:srgbClr val="000099"/>
                </a:solidFill>
                <a:cs typeface="Times New Roman" pitchFamily="18" charset="0"/>
              </a:rPr>
              <a:t>“t</a:t>
            </a:r>
            <a:r>
              <a:rPr lang="vi-VN" sz="2800" dirty="0">
                <a:solidFill>
                  <a:srgbClr val="000099"/>
                </a:solidFill>
                <a:cs typeface="Times New Roman" pitchFamily="18" charset="0"/>
              </a:rPr>
              <a:t>rọng số</a:t>
            </a:r>
            <a:r>
              <a:rPr lang="en-US" sz="2800" dirty="0">
                <a:solidFill>
                  <a:srgbClr val="000099"/>
                </a:solidFill>
                <a:cs typeface="Times New Roman" pitchFamily="18" charset="0"/>
              </a:rPr>
              <a:t>”</a:t>
            </a:r>
          </a:p>
          <a:p>
            <a:pPr>
              <a:buClr>
                <a:srgbClr val="A50021"/>
              </a:buClr>
              <a:buFont typeface="Wingdings" pitchFamily="2" charset="2"/>
              <a:buChar char="§"/>
            </a:pPr>
            <a:r>
              <a:rPr lang="en-US" sz="2800" dirty="0" err="1">
                <a:solidFill>
                  <a:srgbClr val="000099"/>
                </a:solidFill>
                <a:cs typeface="Times New Roman" pitchFamily="18" charset="0"/>
              </a:rPr>
              <a:t>Các</a:t>
            </a:r>
            <a:r>
              <a:rPr lang="en-US" sz="2800" dirty="0">
                <a:solidFill>
                  <a:srgbClr val="000099"/>
                </a:solidFill>
                <a:cs typeface="Times New Roman" pitchFamily="18" charset="0"/>
              </a:rPr>
              <a:t> </a:t>
            </a:r>
            <a:r>
              <a:rPr lang="en-US" sz="2800" dirty="0" err="1">
                <a:solidFill>
                  <a:srgbClr val="000099"/>
                </a:solidFill>
                <a:cs typeface="Times New Roman" pitchFamily="18" charset="0"/>
              </a:rPr>
              <a:t>phương</a:t>
            </a:r>
            <a:r>
              <a:rPr lang="en-US" sz="2800" dirty="0">
                <a:solidFill>
                  <a:srgbClr val="000099"/>
                </a:solidFill>
                <a:cs typeface="Times New Roman" pitchFamily="18" charset="0"/>
              </a:rPr>
              <a:t> </a:t>
            </a:r>
            <a:r>
              <a:rPr lang="en-US" sz="2800" dirty="0" err="1">
                <a:solidFill>
                  <a:srgbClr val="000099"/>
                </a:solidFill>
                <a:cs typeface="Times New Roman" pitchFamily="18" charset="0"/>
              </a:rPr>
              <a:t>pháp</a:t>
            </a:r>
            <a:r>
              <a:rPr lang="en-US" sz="2800" dirty="0">
                <a:solidFill>
                  <a:srgbClr val="000099"/>
                </a:solidFill>
                <a:cs typeface="Times New Roman" pitchFamily="18" charset="0"/>
              </a:rPr>
              <a:t> </a:t>
            </a:r>
            <a:r>
              <a:rPr lang="vi-VN" sz="2800" dirty="0">
                <a:solidFill>
                  <a:srgbClr val="000099"/>
                </a:solidFill>
                <a:cs typeface="Times New Roman" pitchFamily="18" charset="0"/>
              </a:rPr>
              <a:t>được sử dụng:</a:t>
            </a:r>
          </a:p>
          <a:p>
            <a:pPr lvl="1">
              <a:buClr>
                <a:srgbClr val="A50021"/>
              </a:buClr>
              <a:buFont typeface="Wingdings" pitchFamily="2" charset="2"/>
              <a:buChar char="§"/>
            </a:pPr>
            <a:r>
              <a:rPr lang="en-US" sz="2800" dirty="0" err="1">
                <a:solidFill>
                  <a:srgbClr val="000099"/>
                </a:solidFill>
                <a:latin typeface="Times New Roman" pitchFamily="18" charset="0"/>
                <a:cs typeface="Times New Roman" pitchFamily="18" charset="0"/>
              </a:rPr>
              <a:t>Phương</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pháp</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chính</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xác</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kích</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cở</a:t>
            </a:r>
            <a:r>
              <a:rPr lang="en-US" sz="2800" dirty="0">
                <a:solidFill>
                  <a:srgbClr val="000099"/>
                </a:solidFill>
                <a:latin typeface="Times New Roman" pitchFamily="18" charset="0"/>
                <a:cs typeface="Times New Roman" pitchFamily="18" charset="0"/>
              </a:rPr>
              <a:t> </a:t>
            </a:r>
            <a:r>
              <a:rPr lang="en-US" sz="2800" dirty="0" err="1">
                <a:solidFill>
                  <a:srgbClr val="000099"/>
                </a:solidFill>
                <a:latin typeface="Times New Roman" pitchFamily="18" charset="0"/>
                <a:cs typeface="Times New Roman" pitchFamily="18" charset="0"/>
              </a:rPr>
              <a:t>bé</a:t>
            </a:r>
            <a:r>
              <a:rPr lang="en-US" sz="2800" dirty="0">
                <a:solidFill>
                  <a:srgbClr val="000099"/>
                </a:solidFill>
                <a:latin typeface="Times New Roman" pitchFamily="18" charset="0"/>
                <a:cs typeface="Times New Roman" pitchFamily="18" charset="0"/>
              </a:rPr>
              <a:t>),</a:t>
            </a:r>
            <a:endParaRPr lang="vi-VN" sz="2800" dirty="0">
              <a:solidFill>
                <a:srgbClr val="000099"/>
              </a:solidFill>
              <a:cs typeface="Times New Roman" pitchFamily="18" charset="0"/>
            </a:endParaRPr>
          </a:p>
          <a:p>
            <a:pPr lvl="1">
              <a:buClr>
                <a:srgbClr val="A50021"/>
              </a:buClr>
              <a:buFont typeface="Wingdings" pitchFamily="2" charset="2"/>
              <a:buChar char="§"/>
            </a:pPr>
            <a:r>
              <a:rPr lang="vi-VN" sz="2800" dirty="0">
                <a:solidFill>
                  <a:srgbClr val="000099"/>
                </a:solidFill>
                <a:cs typeface="Times New Roman" pitchFamily="18" charset="0"/>
              </a:rPr>
              <a:t>Phương pháp vector riêng,</a:t>
            </a:r>
          </a:p>
          <a:p>
            <a:pPr lvl="1">
              <a:buClr>
                <a:srgbClr val="A50021"/>
              </a:buClr>
              <a:buFont typeface="Wingdings" pitchFamily="2" charset="2"/>
              <a:buChar char="§"/>
            </a:pPr>
            <a:r>
              <a:rPr lang="vi-VN" sz="2800" dirty="0">
                <a:solidFill>
                  <a:srgbClr val="000099"/>
                </a:solidFill>
                <a:cs typeface="Times New Roman" pitchFamily="18" charset="0"/>
              </a:rPr>
              <a:t>Phương pháp chuẩn hóa ma trận.</a:t>
            </a:r>
            <a:endParaRPr lang="en-US" sz="28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669563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vi-VN" sz="2800" dirty="0">
                <a:solidFill>
                  <a:srgbClr val="FF0000"/>
                </a:solidFill>
                <a:cs typeface="Times New Roman" pitchFamily="18" charset="0"/>
              </a:rPr>
              <a:t>PHƯƠNG PHÁP VECTOR RIÊNG</a:t>
            </a:r>
            <a:endParaRPr lang="vi-VN" sz="24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1:  </a:t>
            </a:r>
            <a:r>
              <a:rPr lang="vi-VN" sz="2800" dirty="0">
                <a:solidFill>
                  <a:srgbClr val="000099"/>
                </a:solidFill>
                <a:cs typeface="Times New Roman" pitchFamily="18" charset="0"/>
              </a:rPr>
              <a:t>Bình phương ma trận so sánh cặp,</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2: </a:t>
            </a:r>
            <a:r>
              <a:rPr lang="vi-VN" sz="2800" dirty="0">
                <a:solidFill>
                  <a:srgbClr val="000099"/>
                </a:solidFill>
                <a:cs typeface="Times New Roman" pitchFamily="18" charset="0"/>
              </a:rPr>
              <a:t>Tính tổng từng hàng trong ma trận bình phương,</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3: </a:t>
            </a:r>
            <a:r>
              <a:rPr lang="vi-VN" sz="2800" dirty="0">
                <a:solidFill>
                  <a:srgbClr val="000099"/>
                </a:solidFill>
                <a:cs typeface="Times New Roman" pitchFamily="18" charset="0"/>
              </a:rPr>
              <a:t>Chia tổng từng hàng cho tổng của tất cả các hàng </a:t>
            </a:r>
            <a:r>
              <a:rPr lang="en-US" sz="2800" dirty="0">
                <a:solidFill>
                  <a:srgbClr val="000099"/>
                </a:solidFill>
                <a:cs typeface="Times New Roman" pitchFamily="18" charset="0"/>
              </a:rPr>
              <a:t>(</a:t>
            </a:r>
            <a:r>
              <a:rPr lang="en-US" sz="2800" i="1" u="sng" dirty="0" err="1">
                <a:solidFill>
                  <a:srgbClr val="000099"/>
                </a:solidFill>
                <a:cs typeface="Times New Roman" pitchFamily="18" charset="0"/>
              </a:rPr>
              <a:t>kết</a:t>
            </a:r>
            <a:r>
              <a:rPr lang="en-US" sz="2800" i="1" u="sng" dirty="0">
                <a:solidFill>
                  <a:srgbClr val="000099"/>
                </a:solidFill>
                <a:cs typeface="Times New Roman" pitchFamily="18" charset="0"/>
              </a:rPr>
              <a:t> </a:t>
            </a:r>
            <a:r>
              <a:rPr lang="en-US" sz="2800" i="1" u="sng" dirty="0" err="1">
                <a:solidFill>
                  <a:srgbClr val="000099"/>
                </a:solidFill>
                <a:cs typeface="Times New Roman" pitchFamily="18" charset="0"/>
              </a:rPr>
              <a:t>quả</a:t>
            </a:r>
            <a:r>
              <a:rPr lang="en-US" sz="2800" i="1" u="sng" dirty="0">
                <a:solidFill>
                  <a:srgbClr val="000099"/>
                </a:solidFill>
                <a:cs typeface="Times New Roman" pitchFamily="18" charset="0"/>
              </a:rPr>
              <a:t> </a:t>
            </a:r>
            <a:r>
              <a:rPr lang="en-US" sz="2800" i="1" u="sng" dirty="0" err="1">
                <a:solidFill>
                  <a:srgbClr val="000099"/>
                </a:solidFill>
                <a:cs typeface="Times New Roman" pitchFamily="18" charset="0"/>
              </a:rPr>
              <a:t>thu</a:t>
            </a:r>
            <a:r>
              <a:rPr lang="en-US" sz="2800" i="1" u="sng" dirty="0">
                <a:solidFill>
                  <a:srgbClr val="000099"/>
                </a:solidFill>
                <a:cs typeface="Times New Roman" pitchFamily="18" charset="0"/>
              </a:rPr>
              <a:t> </a:t>
            </a:r>
            <a:r>
              <a:rPr lang="vi-VN" sz="2800" i="1" u="sng" dirty="0">
                <a:solidFill>
                  <a:srgbClr val="000099"/>
                </a:solidFill>
                <a:cs typeface="Times New Roman" pitchFamily="18" charset="0"/>
              </a:rPr>
              <a:t>được bộ</a:t>
            </a:r>
            <a:r>
              <a:rPr lang="en-US" sz="2800" i="1" u="sng" dirty="0">
                <a:solidFill>
                  <a:srgbClr val="000099"/>
                </a:solidFill>
                <a:cs typeface="Times New Roman" pitchFamily="18" charset="0"/>
              </a:rPr>
              <a:t> </a:t>
            </a:r>
            <a:r>
              <a:rPr lang="vi-VN" sz="2800" i="1" u="sng" dirty="0">
                <a:solidFill>
                  <a:srgbClr val="000099"/>
                </a:solidFill>
                <a:cs typeface="Times New Roman" pitchFamily="18" charset="0"/>
              </a:rPr>
              <a:t>trọng số tương ứng</a:t>
            </a:r>
            <a:r>
              <a:rPr lang="en-US" sz="2800" dirty="0">
                <a:solidFill>
                  <a:srgbClr val="000099"/>
                </a:solidFill>
                <a:cs typeface="Times New Roman" pitchFamily="18" charset="0"/>
              </a:rPr>
              <a:t>)</a:t>
            </a:r>
            <a:r>
              <a:rPr lang="vi-VN" sz="2800" dirty="0">
                <a:solidFill>
                  <a:srgbClr val="000099"/>
                </a:solidFill>
                <a:cs typeface="Times New Roman" pitchFamily="18" charset="0"/>
              </a:rPr>
              <a:t>,</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4: </a:t>
            </a:r>
            <a:r>
              <a:rPr lang="vi-VN" sz="2800" dirty="0">
                <a:solidFill>
                  <a:srgbClr val="000099"/>
                </a:solidFill>
                <a:cs typeface="Times New Roman" pitchFamily="18" charset="0"/>
              </a:rPr>
              <a:t>Quá trình tính toán kết thúc khi bộ trọng số trong hai lần tính</a:t>
            </a:r>
            <a:r>
              <a:rPr lang="en-US" sz="2800" dirty="0">
                <a:solidFill>
                  <a:srgbClr val="000099"/>
                </a:solidFill>
                <a:cs typeface="Times New Roman" pitchFamily="18" charset="0"/>
              </a:rPr>
              <a:t> </a:t>
            </a:r>
            <a:r>
              <a:rPr lang="vi-VN" sz="2800" dirty="0">
                <a:solidFill>
                  <a:srgbClr val="000099"/>
                </a:solidFill>
                <a:cs typeface="Times New Roman" pitchFamily="18" charset="0"/>
              </a:rPr>
              <a:t>toán liên tiếp nhỏ hơn giá trị cho trước.</a:t>
            </a:r>
            <a:endParaRPr lang="vi-VN" sz="28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11117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400" dirty="0">
                <a:solidFill>
                  <a:srgbClr val="000099"/>
                </a:solidFill>
                <a:cs typeface="Times New Roman" pitchFamily="18" charset="0"/>
              </a:rPr>
              <a:t>MINH HỌA P</a:t>
            </a:r>
            <a:r>
              <a:rPr lang="vi-VN" sz="2400" dirty="0">
                <a:solidFill>
                  <a:srgbClr val="000099"/>
                </a:solidFill>
                <a:cs typeface="Times New Roman" pitchFamily="18" charset="0"/>
              </a:rPr>
              <a:t>HƯƠNG PHÁP VECTOR RIÊNG,</a:t>
            </a:r>
          </a:p>
          <a:p>
            <a:pPr marL="457200" lvl="1" indent="0">
              <a:buClr>
                <a:srgbClr val="A50021"/>
              </a:buClr>
              <a:buNone/>
            </a:pPr>
            <a:endParaRPr lang="vi-VN" sz="24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4" name="Picture 3"/>
          <p:cNvPicPr>
            <a:picLocks noChangeAspect="1"/>
          </p:cNvPicPr>
          <p:nvPr/>
        </p:nvPicPr>
        <p:blipFill>
          <a:blip r:embed="rId3"/>
          <a:stretch>
            <a:fillRect/>
          </a:stretch>
        </p:blipFill>
        <p:spPr>
          <a:xfrm>
            <a:off x="838200" y="1600200"/>
            <a:ext cx="7696200" cy="4724400"/>
          </a:xfrm>
          <a:prstGeom prst="rect">
            <a:avLst/>
          </a:prstGeom>
        </p:spPr>
      </p:pic>
    </p:spTree>
    <p:extLst>
      <p:ext uri="{BB962C8B-B14F-4D97-AF65-F5344CB8AC3E}">
        <p14:creationId xmlns:p14="http://schemas.microsoft.com/office/powerpoint/2010/main" val="1139308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400" dirty="0">
                <a:solidFill>
                  <a:srgbClr val="000099"/>
                </a:solidFill>
                <a:cs typeface="Times New Roman" pitchFamily="18" charset="0"/>
              </a:rPr>
              <a:t>MINH HỌA </a:t>
            </a:r>
            <a:r>
              <a:rPr lang="vi-VN" sz="2400" dirty="0">
                <a:solidFill>
                  <a:srgbClr val="000099"/>
                </a:solidFill>
                <a:cs typeface="Times New Roman" pitchFamily="18" charset="0"/>
              </a:rPr>
              <a:t>PHƯƠNG PHÁP VECTOR RIÊNG,</a:t>
            </a:r>
          </a:p>
          <a:p>
            <a:pPr marL="457200" lvl="1" indent="0">
              <a:buClr>
                <a:srgbClr val="A50021"/>
              </a:buClr>
              <a:buNone/>
            </a:pPr>
            <a:endParaRPr lang="vi-VN" sz="24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547687" y="1600200"/>
            <a:ext cx="8058150" cy="4657725"/>
          </a:xfrm>
          <a:prstGeom prst="rect">
            <a:avLst/>
          </a:prstGeom>
        </p:spPr>
      </p:pic>
    </p:spTree>
    <p:extLst>
      <p:ext uri="{BB962C8B-B14F-4D97-AF65-F5344CB8AC3E}">
        <p14:creationId xmlns:p14="http://schemas.microsoft.com/office/powerpoint/2010/main" val="213919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1.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r>
              <a:rPr lang="en-US" sz="3200" b="1" dirty="0">
                <a:solidFill>
                  <a:srgbClr val="FF0000"/>
                </a:solidFill>
              </a:rPr>
              <a:t> </a:t>
            </a:r>
            <a:br>
              <a:rPr lang="en-US" sz="3200" b="1" dirty="0">
                <a:solidFill>
                  <a:srgbClr val="FF0000"/>
                </a:solidFill>
              </a:rPr>
            </a:br>
            <a:r>
              <a:rPr lang="en-US" sz="3200" b="1" dirty="0">
                <a:solidFill>
                  <a:srgbClr val="FF0000"/>
                </a:solidFill>
              </a:rPr>
              <a:t>     </a:t>
            </a:r>
            <a:r>
              <a:rPr lang="en-US" sz="3200" i="1" u="sng" dirty="0">
                <a:solidFill>
                  <a:srgbClr val="FF0000"/>
                </a:solidFill>
              </a:rPr>
              <a:t>(</a:t>
            </a:r>
            <a:r>
              <a:rPr lang="en-US" sz="3200" i="1" u="sng" dirty="0" err="1">
                <a:solidFill>
                  <a:srgbClr val="FF0000"/>
                </a:solidFill>
              </a:rPr>
              <a:t>theo</a:t>
            </a:r>
            <a:r>
              <a:rPr lang="en-US" sz="3200" i="1" u="sng" dirty="0">
                <a:solidFill>
                  <a:srgbClr val="FF0000"/>
                </a:solidFill>
              </a:rPr>
              <a:t> </a:t>
            </a:r>
            <a:r>
              <a:rPr lang="en-US" sz="3200" i="1" u="sng" dirty="0" err="1">
                <a:solidFill>
                  <a:srgbClr val="FF0000"/>
                </a:solidFill>
              </a:rPr>
              <a:t>chiến</a:t>
            </a:r>
            <a:r>
              <a:rPr lang="en-US" sz="3200" i="1" u="sng" dirty="0">
                <a:solidFill>
                  <a:srgbClr val="FF0000"/>
                </a:solidFill>
              </a:rPr>
              <a:t> </a:t>
            </a:r>
            <a:r>
              <a:rPr lang="en-US" sz="3200" i="1" u="sng" dirty="0" err="1">
                <a:solidFill>
                  <a:srgbClr val="FF0000"/>
                </a:solidFill>
              </a:rPr>
              <a:t>lược</a:t>
            </a:r>
            <a:r>
              <a:rPr lang="en-US" sz="3200" i="1" u="sng" dirty="0">
                <a:solidFill>
                  <a:srgbClr val="FF0000"/>
                </a:solidFill>
              </a:rPr>
              <a:t>)</a:t>
            </a:r>
          </a:p>
        </p:txBody>
      </p:sp>
      <p:sp>
        <p:nvSpPr>
          <p:cNvPr id="9" name="Content Placeholder 8"/>
          <p:cNvSpPr>
            <a:spLocks noGrp="1"/>
          </p:cNvSpPr>
          <p:nvPr>
            <p:ph idx="1"/>
          </p:nvPr>
        </p:nvSpPr>
        <p:spPr/>
        <p:txBody>
          <a:bodyPr>
            <a:normAutofit lnSpcReduction="10000"/>
          </a:bodyPr>
          <a:lstStyle/>
          <a:p>
            <a:pPr marL="0" indent="0">
              <a:lnSpc>
                <a:spcPct val="120000"/>
              </a:lnSpc>
              <a:buNone/>
            </a:pPr>
            <a:r>
              <a:rPr lang="en-US" dirty="0"/>
              <a:t>    </a:t>
            </a:r>
            <a:r>
              <a:rPr lang="en-US" b="1" dirty="0" err="1"/>
              <a:t>Bộ</a:t>
            </a:r>
            <a:r>
              <a:rPr lang="en-US" dirty="0"/>
              <a:t> </a:t>
            </a:r>
            <a:r>
              <a:rPr lang="ru-RU" dirty="0"/>
              <a:t>: 〈</a:t>
            </a:r>
            <a:r>
              <a:rPr lang="en-US" dirty="0"/>
              <a:t> </a:t>
            </a:r>
            <a:r>
              <a:rPr lang="ru-RU" b="1" dirty="0"/>
              <a:t>X, f, P</a:t>
            </a:r>
            <a:r>
              <a:rPr lang="en-US" b="1" baseline="-25000" dirty="0"/>
              <a:t>x</a:t>
            </a:r>
            <a:r>
              <a:rPr lang="en-US" baseline="-25000" dirty="0"/>
              <a:t> </a:t>
            </a:r>
            <a:r>
              <a:rPr lang="ru-RU" dirty="0"/>
              <a:t>〉</a:t>
            </a:r>
            <a:br>
              <a:rPr lang="ru-RU" dirty="0"/>
            </a:br>
            <a:r>
              <a:rPr lang="ru-RU" b="1" dirty="0"/>
              <a:t>X</a:t>
            </a:r>
            <a:r>
              <a:rPr lang="ru-RU" dirty="0"/>
              <a:t> – </a:t>
            </a:r>
            <a:r>
              <a:rPr lang="en-US" dirty="0" err="1"/>
              <a:t>tập</a:t>
            </a:r>
            <a:r>
              <a:rPr lang="en-US" dirty="0"/>
              <a:t> </a:t>
            </a:r>
            <a:r>
              <a:rPr lang="en-US" dirty="0" err="1"/>
              <a:t>các</a:t>
            </a:r>
            <a:r>
              <a:rPr lang="en-US" dirty="0"/>
              <a:t> </a:t>
            </a:r>
            <a:r>
              <a:rPr lang="en-US" dirty="0" err="1"/>
              <a:t>phương</a:t>
            </a:r>
            <a:r>
              <a:rPr lang="en-US" dirty="0"/>
              <a:t> </a:t>
            </a:r>
            <a:r>
              <a:rPr lang="en-US" dirty="0" err="1"/>
              <a:t>án</a:t>
            </a:r>
            <a:br>
              <a:rPr lang="ru-RU" dirty="0"/>
            </a:br>
            <a:r>
              <a:rPr lang="ru-RU" b="1" dirty="0"/>
              <a:t>f =(f</a:t>
            </a:r>
            <a:r>
              <a:rPr lang="en-US" b="1" baseline="-25000" dirty="0"/>
              <a:t>1</a:t>
            </a:r>
            <a:r>
              <a:rPr lang="ru-RU" b="1" dirty="0"/>
              <a:t>,…, f</a:t>
            </a:r>
            <a:r>
              <a:rPr lang="en-US" b="1" dirty="0"/>
              <a:t> </a:t>
            </a:r>
            <a:r>
              <a:rPr lang="en-US" b="1" baseline="-25000" dirty="0"/>
              <a:t>m</a:t>
            </a:r>
            <a:r>
              <a:rPr lang="ru-RU" b="1" dirty="0"/>
              <a:t>) </a:t>
            </a:r>
            <a:r>
              <a:rPr lang="ru-RU" dirty="0"/>
              <a:t>– </a:t>
            </a:r>
            <a:r>
              <a:rPr lang="en-US" dirty="0" err="1"/>
              <a:t>véc</a:t>
            </a:r>
            <a:r>
              <a:rPr lang="en-US" dirty="0"/>
              <a:t> </a:t>
            </a:r>
            <a:r>
              <a:rPr lang="en-US" dirty="0" err="1"/>
              <a:t>tơ</a:t>
            </a:r>
            <a:r>
              <a:rPr lang="en-US" dirty="0"/>
              <a:t> </a:t>
            </a:r>
            <a:r>
              <a:rPr lang="en-US" dirty="0" err="1"/>
              <a:t>tiêu</a:t>
            </a:r>
            <a:r>
              <a:rPr lang="en-US" dirty="0"/>
              <a:t> </a:t>
            </a:r>
            <a:r>
              <a:rPr lang="en-US" dirty="0" err="1"/>
              <a:t>chí</a:t>
            </a:r>
            <a:br>
              <a:rPr lang="ru-RU" dirty="0"/>
            </a:br>
            <a:r>
              <a:rPr lang="ru-RU" b="1" dirty="0"/>
              <a:t>P</a:t>
            </a:r>
            <a:r>
              <a:rPr lang="en-US" b="1" baseline="-25000" dirty="0"/>
              <a:t>x  </a:t>
            </a:r>
            <a:r>
              <a:rPr lang="ru-RU" b="1" dirty="0"/>
              <a:t> </a:t>
            </a:r>
            <a:r>
              <a:rPr lang="ru-RU" dirty="0"/>
              <a:t>–</a:t>
            </a:r>
            <a:r>
              <a:rPr lang="en-US" dirty="0"/>
              <a:t> </a:t>
            </a:r>
            <a:r>
              <a:rPr lang="en-US" dirty="0" err="1"/>
              <a:t>quan</a:t>
            </a:r>
            <a:r>
              <a:rPr lang="en-US" dirty="0"/>
              <a:t> </a:t>
            </a:r>
            <a:r>
              <a:rPr lang="en-US" dirty="0" err="1"/>
              <a:t>hệ</a:t>
            </a:r>
            <a:r>
              <a:rPr lang="en-US" dirty="0"/>
              <a:t> </a:t>
            </a:r>
            <a:r>
              <a:rPr lang="en-US" dirty="0" err="1"/>
              <a:t>hai</a:t>
            </a:r>
            <a:r>
              <a:rPr lang="en-US" dirty="0"/>
              <a:t> </a:t>
            </a:r>
            <a:r>
              <a:rPr lang="en-US" dirty="0" err="1"/>
              <a:t>ngôi</a:t>
            </a:r>
            <a:r>
              <a:rPr lang="en-US" dirty="0"/>
              <a:t> “</a:t>
            </a:r>
            <a:r>
              <a:rPr lang="en-US" i="1" dirty="0" err="1"/>
              <a:t>về</a:t>
            </a:r>
            <a:r>
              <a:rPr lang="en-US" i="1" dirty="0"/>
              <a:t> </a:t>
            </a:r>
            <a:r>
              <a:rPr lang="en-US" i="1" dirty="0" err="1"/>
              <a:t>sự</a:t>
            </a:r>
            <a:r>
              <a:rPr lang="en-US" i="1" dirty="0"/>
              <a:t> </a:t>
            </a:r>
            <a:r>
              <a:rPr lang="en-US" i="1" dirty="0" err="1"/>
              <a:t>ưu</a:t>
            </a:r>
            <a:r>
              <a:rPr lang="en-US" i="1" dirty="0"/>
              <a:t> </a:t>
            </a:r>
            <a:r>
              <a:rPr lang="en-US" i="1" dirty="0" err="1"/>
              <a:t>tiên</a:t>
            </a:r>
            <a:r>
              <a:rPr lang="en-US" dirty="0"/>
              <a:t>” </a:t>
            </a:r>
            <a:r>
              <a:rPr lang="en-US" dirty="0" err="1"/>
              <a:t>trên</a:t>
            </a:r>
            <a:r>
              <a:rPr lang="en-US" dirty="0"/>
              <a:t> X</a:t>
            </a:r>
          </a:p>
          <a:p>
            <a:pPr marL="0" indent="0">
              <a:lnSpc>
                <a:spcPct val="120000"/>
              </a:lnSpc>
              <a:buNone/>
            </a:pPr>
            <a:r>
              <a:rPr lang="ru-RU" b="1" dirty="0"/>
              <a:t>x P</a:t>
            </a:r>
            <a:r>
              <a:rPr lang="en-US" b="1" baseline="-25000" dirty="0"/>
              <a:t>x </a:t>
            </a:r>
            <a:r>
              <a:rPr lang="ru-RU" b="1" dirty="0"/>
              <a:t>x‘ </a:t>
            </a:r>
            <a:r>
              <a:rPr lang="en-US" b="1" dirty="0"/>
              <a:t> </a:t>
            </a:r>
            <a:r>
              <a:rPr lang="en-US" dirty="0" err="1"/>
              <a:t>nghĩa</a:t>
            </a:r>
            <a:r>
              <a:rPr lang="en-US" dirty="0"/>
              <a:t> </a:t>
            </a:r>
            <a:r>
              <a:rPr lang="en-US" dirty="0" err="1"/>
              <a:t>là</a:t>
            </a:r>
            <a:r>
              <a:rPr lang="en-US" dirty="0"/>
              <a:t>: </a:t>
            </a:r>
            <a:r>
              <a:rPr lang="ru-RU" dirty="0"/>
              <a:t> x </a:t>
            </a:r>
            <a:r>
              <a:rPr lang="en-US" dirty="0"/>
              <a:t> “</a:t>
            </a:r>
            <a:r>
              <a:rPr lang="en-US" i="1" dirty="0" err="1"/>
              <a:t>tốt</a:t>
            </a:r>
            <a:r>
              <a:rPr lang="en-US" i="1" dirty="0"/>
              <a:t> </a:t>
            </a:r>
            <a:r>
              <a:rPr lang="en-US" i="1" dirty="0" err="1"/>
              <a:t>hơn</a:t>
            </a:r>
            <a:r>
              <a:rPr lang="en-US" dirty="0"/>
              <a:t>”  </a:t>
            </a:r>
            <a:r>
              <a:rPr lang="ru-RU" dirty="0"/>
              <a:t>x‘</a:t>
            </a:r>
            <a:br>
              <a:rPr lang="ru-RU" dirty="0"/>
            </a:br>
            <a:r>
              <a:rPr lang="en-US" b="1" dirty="0" err="1"/>
              <a:t>Sel</a:t>
            </a:r>
            <a:r>
              <a:rPr lang="ru-RU" b="1" dirty="0"/>
              <a:t>(X)</a:t>
            </a:r>
            <a:r>
              <a:rPr lang="ru-RU" dirty="0"/>
              <a:t> ⊂ X – </a:t>
            </a:r>
            <a:r>
              <a:rPr lang="en-US" dirty="0" err="1"/>
              <a:t>tập</a:t>
            </a:r>
            <a:r>
              <a:rPr lang="en-US" dirty="0"/>
              <a:t> </a:t>
            </a:r>
            <a:r>
              <a:rPr lang="en-US" dirty="0" err="1"/>
              <a:t>phương</a:t>
            </a:r>
            <a:r>
              <a:rPr lang="en-US" dirty="0"/>
              <a:t> </a:t>
            </a:r>
            <a:r>
              <a:rPr lang="en-US" dirty="0" err="1"/>
              <a:t>cần</a:t>
            </a:r>
            <a:r>
              <a:rPr lang="en-US" dirty="0"/>
              <a:t> </a:t>
            </a:r>
            <a:r>
              <a:rPr lang="en-US" dirty="0" err="1"/>
              <a:t>chọn</a:t>
            </a:r>
            <a:br>
              <a:rPr lang="ru-RU" dirty="0"/>
            </a:br>
            <a:r>
              <a:rPr lang="en-US" b="1" u="sng" dirty="0" err="1"/>
              <a:t>Vấn</a:t>
            </a:r>
            <a:r>
              <a:rPr lang="en-US" b="1" u="sng" dirty="0"/>
              <a:t> </a:t>
            </a:r>
            <a:r>
              <a:rPr lang="en-US" b="1" u="sng" dirty="0" err="1"/>
              <a:t>đề</a:t>
            </a:r>
            <a:r>
              <a:rPr lang="en-US" b="1" u="sng" dirty="0"/>
              <a:t>: </a:t>
            </a:r>
            <a:r>
              <a:rPr lang="en-US" b="1" u="sng" dirty="0" err="1"/>
              <a:t>xây</a:t>
            </a:r>
            <a:r>
              <a:rPr lang="en-US" b="1" u="sng" dirty="0"/>
              <a:t> </a:t>
            </a:r>
            <a:r>
              <a:rPr lang="en-US" b="1" u="sng" dirty="0" err="1"/>
              <a:t>dựng</a:t>
            </a:r>
            <a:r>
              <a:rPr lang="en-US" u="sng" dirty="0"/>
              <a:t> </a:t>
            </a:r>
            <a:r>
              <a:rPr lang="en-US" b="1" u="sng" dirty="0" err="1"/>
              <a:t>Sel</a:t>
            </a:r>
            <a:r>
              <a:rPr lang="ru-RU" b="1" u="sng" dirty="0"/>
              <a:t>(X)</a:t>
            </a:r>
            <a:r>
              <a:rPr lang="ru-RU" dirty="0"/>
              <a:t>.</a:t>
            </a:r>
            <a:br>
              <a:rPr lang="ru-RU" dirty="0"/>
            </a:b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3911031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vi-VN" sz="2800" dirty="0">
                <a:solidFill>
                  <a:srgbClr val="FF0000"/>
                </a:solidFill>
                <a:cs typeface="Times New Roman" pitchFamily="18" charset="0"/>
              </a:rPr>
              <a:t>PHƯƠNG PHÁP </a:t>
            </a:r>
            <a:r>
              <a:rPr lang="en-US" sz="2800" dirty="0">
                <a:solidFill>
                  <a:srgbClr val="FF0000"/>
                </a:solidFill>
                <a:cs typeface="Times New Roman" pitchFamily="18" charset="0"/>
              </a:rPr>
              <a:t>CHUẨN HÓA MA TRẬN</a:t>
            </a:r>
            <a:endParaRPr lang="vi-VN" sz="24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1: </a:t>
            </a:r>
            <a:r>
              <a:rPr lang="vi-VN" sz="2800" dirty="0">
                <a:solidFill>
                  <a:srgbClr val="000099"/>
                </a:solidFill>
                <a:cs typeface="Times New Roman" pitchFamily="18" charset="0"/>
              </a:rPr>
              <a:t>Tính tổng giá trị từng cột của ma trận so sánh,</a:t>
            </a:r>
            <a:endParaRPr lang="en-US" sz="28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2: </a:t>
            </a:r>
            <a:r>
              <a:rPr lang="vi-VN" sz="2800" dirty="0">
                <a:solidFill>
                  <a:srgbClr val="000099"/>
                </a:solidFill>
                <a:cs typeface="Times New Roman" pitchFamily="18" charset="0"/>
              </a:rPr>
              <a:t>Chia từng </a:t>
            </a:r>
            <a:r>
              <a:rPr lang="en-US" sz="2800" dirty="0" err="1">
                <a:solidFill>
                  <a:srgbClr val="000099"/>
                </a:solidFill>
                <a:cs typeface="Times New Roman" pitchFamily="18" charset="0"/>
              </a:rPr>
              <a:t>phần</a:t>
            </a:r>
            <a:r>
              <a:rPr lang="en-US" sz="2800" dirty="0">
                <a:solidFill>
                  <a:srgbClr val="000099"/>
                </a:solidFill>
                <a:cs typeface="Times New Roman" pitchFamily="18" charset="0"/>
              </a:rPr>
              <a:t> </a:t>
            </a:r>
            <a:r>
              <a:rPr lang="en-US" sz="2800" dirty="0" err="1">
                <a:solidFill>
                  <a:srgbClr val="000099"/>
                </a:solidFill>
                <a:cs typeface="Times New Roman" pitchFamily="18" charset="0"/>
              </a:rPr>
              <a:t>tử</a:t>
            </a:r>
            <a:r>
              <a:rPr lang="en-US" sz="2800" dirty="0">
                <a:solidFill>
                  <a:srgbClr val="000099"/>
                </a:solidFill>
                <a:cs typeface="Times New Roman" pitchFamily="18" charset="0"/>
              </a:rPr>
              <a:t> </a:t>
            </a:r>
            <a:r>
              <a:rPr lang="vi-VN" sz="2800" dirty="0">
                <a:solidFill>
                  <a:srgbClr val="000099"/>
                </a:solidFill>
                <a:cs typeface="Times New Roman" pitchFamily="18" charset="0"/>
              </a:rPr>
              <a:t>trong ma trận với tổng cột</a:t>
            </a:r>
            <a:r>
              <a:rPr lang="en-US" sz="2800" dirty="0">
                <a:solidFill>
                  <a:srgbClr val="000099"/>
                </a:solidFill>
                <a:cs typeface="Times New Roman" pitchFamily="18" charset="0"/>
              </a:rPr>
              <a:t> </a:t>
            </a:r>
            <a:r>
              <a:rPr lang="vi-VN" sz="2800" dirty="0">
                <a:solidFill>
                  <a:srgbClr val="000099"/>
                </a:solidFill>
                <a:cs typeface="Times New Roman" pitchFamily="18" charset="0"/>
              </a:rPr>
              <a:t>tương ứng (</a:t>
            </a:r>
            <a:r>
              <a:rPr lang="vi-VN" sz="2800" u="sng" dirty="0">
                <a:solidFill>
                  <a:srgbClr val="00B0F0"/>
                </a:solidFill>
                <a:cs typeface="Times New Roman" pitchFamily="18" charset="0"/>
              </a:rPr>
              <a:t>kết quả </a:t>
            </a:r>
            <a:r>
              <a:rPr lang="en-US" sz="2800" u="sng" dirty="0">
                <a:solidFill>
                  <a:srgbClr val="00B0F0"/>
                </a:solidFill>
                <a:cs typeface="Times New Roman" pitchFamily="18" charset="0"/>
              </a:rPr>
              <a:t> </a:t>
            </a:r>
            <a:r>
              <a:rPr lang="en-US" sz="2800" u="sng" dirty="0" err="1">
                <a:solidFill>
                  <a:srgbClr val="00B0F0"/>
                </a:solidFill>
                <a:cs typeface="Times New Roman" pitchFamily="18" charset="0"/>
              </a:rPr>
              <a:t>thu</a:t>
            </a:r>
            <a:r>
              <a:rPr lang="en-US" sz="2800" u="sng" dirty="0">
                <a:solidFill>
                  <a:srgbClr val="00B0F0"/>
                </a:solidFill>
                <a:cs typeface="Times New Roman" pitchFamily="18" charset="0"/>
              </a:rPr>
              <a:t> </a:t>
            </a:r>
            <a:r>
              <a:rPr lang="en-US" sz="2800" u="sng" dirty="0" err="1">
                <a:solidFill>
                  <a:srgbClr val="00B0F0"/>
                </a:solidFill>
                <a:cs typeface="Times New Roman" pitchFamily="18" charset="0"/>
              </a:rPr>
              <a:t>được</a:t>
            </a:r>
            <a:r>
              <a:rPr lang="en-US" sz="2800" u="sng" dirty="0">
                <a:solidFill>
                  <a:srgbClr val="00B0F0"/>
                </a:solidFill>
                <a:cs typeface="Times New Roman" pitchFamily="18" charset="0"/>
              </a:rPr>
              <a:t> ma </a:t>
            </a:r>
            <a:r>
              <a:rPr lang="en-US" sz="2800" u="sng" dirty="0" err="1">
                <a:solidFill>
                  <a:srgbClr val="00B0F0"/>
                </a:solidFill>
                <a:cs typeface="Times New Roman" pitchFamily="18" charset="0"/>
              </a:rPr>
              <a:t>trận</a:t>
            </a:r>
            <a:r>
              <a:rPr lang="en-US" sz="2800" u="sng" dirty="0">
                <a:solidFill>
                  <a:srgbClr val="00B0F0"/>
                </a:solidFill>
                <a:cs typeface="Times New Roman" pitchFamily="18" charset="0"/>
              </a:rPr>
              <a:t> </a:t>
            </a:r>
            <a:r>
              <a:rPr lang="vi-VN" sz="2800" u="sng" dirty="0">
                <a:solidFill>
                  <a:srgbClr val="00B0F0"/>
                </a:solidFill>
                <a:cs typeface="Times New Roman" pitchFamily="18" charset="0"/>
              </a:rPr>
              <a:t>chuẩn hóa</a:t>
            </a:r>
            <a:r>
              <a:rPr lang="vi-VN" sz="2800" dirty="0">
                <a:solidFill>
                  <a:srgbClr val="000099"/>
                </a:solidFill>
                <a:cs typeface="Times New Roman" pitchFamily="18" charset="0"/>
              </a:rPr>
              <a:t>),</a:t>
            </a:r>
            <a:endParaRPr lang="en-US" sz="28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3:</a:t>
            </a:r>
            <a:r>
              <a:rPr lang="vi-VN" sz="2800" dirty="0">
                <a:solidFill>
                  <a:srgbClr val="000099"/>
                </a:solidFill>
                <a:cs typeface="Times New Roman" pitchFamily="18" charset="0"/>
              </a:rPr>
              <a:t>Tính tổng từng hàng của ma trận chuẩn hóa,</a:t>
            </a:r>
            <a:endParaRPr lang="en-US" sz="28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4: </a:t>
            </a:r>
            <a:r>
              <a:rPr lang="vi-VN" sz="2800" dirty="0">
                <a:solidFill>
                  <a:srgbClr val="000099"/>
                </a:solidFill>
                <a:cs typeface="Times New Roman" pitchFamily="18" charset="0"/>
              </a:rPr>
              <a:t>Chia tổng từng hàng cho tổng của tất cả các hàng </a:t>
            </a:r>
            <a:r>
              <a:rPr lang="en-US" sz="2800" dirty="0">
                <a:solidFill>
                  <a:srgbClr val="000099"/>
                </a:solidFill>
                <a:cs typeface="Times New Roman" pitchFamily="18" charset="0"/>
              </a:rPr>
              <a:t>(</a:t>
            </a:r>
            <a:r>
              <a:rPr lang="en-US" sz="2800" u="sng" dirty="0" err="1">
                <a:solidFill>
                  <a:srgbClr val="00B0F0"/>
                </a:solidFill>
                <a:cs typeface="Times New Roman" pitchFamily="18" charset="0"/>
              </a:rPr>
              <a:t>kết</a:t>
            </a:r>
            <a:r>
              <a:rPr lang="en-US" sz="2800" u="sng" dirty="0">
                <a:solidFill>
                  <a:srgbClr val="00B0F0"/>
                </a:solidFill>
                <a:cs typeface="Times New Roman" pitchFamily="18" charset="0"/>
              </a:rPr>
              <a:t> </a:t>
            </a:r>
            <a:r>
              <a:rPr lang="en-US" sz="2800" u="sng" dirty="0" err="1">
                <a:solidFill>
                  <a:srgbClr val="00B0F0"/>
                </a:solidFill>
                <a:cs typeface="Times New Roman" pitchFamily="18" charset="0"/>
              </a:rPr>
              <a:t>quả</a:t>
            </a:r>
            <a:r>
              <a:rPr lang="en-US" sz="2800" u="sng" dirty="0">
                <a:solidFill>
                  <a:srgbClr val="00B0F0"/>
                </a:solidFill>
                <a:cs typeface="Times New Roman" pitchFamily="18" charset="0"/>
              </a:rPr>
              <a:t> </a:t>
            </a:r>
            <a:r>
              <a:rPr lang="en-US" sz="2800" u="sng" dirty="0" err="1">
                <a:solidFill>
                  <a:srgbClr val="00B0F0"/>
                </a:solidFill>
                <a:cs typeface="Times New Roman" pitchFamily="18" charset="0"/>
              </a:rPr>
              <a:t>thu</a:t>
            </a:r>
            <a:r>
              <a:rPr lang="en-US" sz="2800" u="sng" dirty="0">
                <a:solidFill>
                  <a:srgbClr val="00B0F0"/>
                </a:solidFill>
                <a:cs typeface="Times New Roman" pitchFamily="18" charset="0"/>
              </a:rPr>
              <a:t> </a:t>
            </a:r>
            <a:r>
              <a:rPr lang="vi-VN" sz="2800" u="sng" dirty="0">
                <a:solidFill>
                  <a:srgbClr val="00B0F0"/>
                </a:solidFill>
                <a:cs typeface="Times New Roman" pitchFamily="18" charset="0"/>
              </a:rPr>
              <a:t>được </a:t>
            </a:r>
            <a:r>
              <a:rPr lang="en-US" sz="2800" u="sng" dirty="0" err="1">
                <a:solidFill>
                  <a:srgbClr val="00B0F0"/>
                </a:solidFill>
                <a:cs typeface="Times New Roman" pitchFamily="18" charset="0"/>
              </a:rPr>
              <a:t>véc</a:t>
            </a:r>
            <a:r>
              <a:rPr lang="en-US" sz="2800" u="sng" dirty="0">
                <a:solidFill>
                  <a:srgbClr val="00B0F0"/>
                </a:solidFill>
                <a:cs typeface="Times New Roman" pitchFamily="18" charset="0"/>
              </a:rPr>
              <a:t> </a:t>
            </a:r>
            <a:r>
              <a:rPr lang="en-US" sz="2800" u="sng" dirty="0" err="1">
                <a:solidFill>
                  <a:srgbClr val="00B0F0"/>
                </a:solidFill>
                <a:cs typeface="Times New Roman" pitchFamily="18" charset="0"/>
              </a:rPr>
              <a:t>tơ</a:t>
            </a:r>
            <a:r>
              <a:rPr lang="en-US" sz="2800" u="sng" dirty="0">
                <a:solidFill>
                  <a:srgbClr val="00B0F0"/>
                </a:solidFill>
                <a:cs typeface="Times New Roman" pitchFamily="18" charset="0"/>
              </a:rPr>
              <a:t> </a:t>
            </a:r>
            <a:r>
              <a:rPr lang="vi-VN" sz="2800" u="sng" dirty="0">
                <a:solidFill>
                  <a:srgbClr val="00B0F0"/>
                </a:solidFill>
                <a:cs typeface="Times New Roman" pitchFamily="18" charset="0"/>
              </a:rPr>
              <a:t>trọng số tương ứng</a:t>
            </a:r>
            <a:r>
              <a:rPr lang="en-US" sz="2800" dirty="0">
                <a:solidFill>
                  <a:srgbClr val="000099"/>
                </a:solidFill>
                <a:cs typeface="Times New Roman" pitchFamily="18" charset="0"/>
              </a:rPr>
              <a:t>)</a:t>
            </a:r>
            <a:r>
              <a:rPr lang="vi-VN" sz="2800" dirty="0">
                <a:solidFill>
                  <a:srgbClr val="000099"/>
                </a:solidFill>
                <a:cs typeface="Times New Roman" pitchFamily="18" charset="0"/>
              </a:rPr>
              <a:t>.</a:t>
            </a:r>
            <a:endParaRPr lang="vi-VN" sz="2800" dirty="0">
              <a:solidFill>
                <a:srgbClr val="000099"/>
              </a:solidFill>
              <a:latin typeface="Times New Roman" pitchFamily="18" charset="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94450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vi-VN" sz="2800" dirty="0">
                <a:solidFill>
                  <a:srgbClr val="FF0000"/>
                </a:solidFill>
                <a:cs typeface="Times New Roman" pitchFamily="18" charset="0"/>
              </a:rPr>
              <a:t>PHƯƠNG PHÁP </a:t>
            </a:r>
            <a:r>
              <a:rPr lang="en-US" sz="2800" dirty="0">
                <a:solidFill>
                  <a:srgbClr val="FF0000"/>
                </a:solidFill>
                <a:cs typeface="Times New Roman" pitchFamily="18" charset="0"/>
              </a:rPr>
              <a:t>CHUẨN HÓA MA TRẬN</a:t>
            </a:r>
          </a:p>
          <a:p>
            <a:pPr>
              <a:buClr>
                <a:srgbClr val="A50021"/>
              </a:buClr>
              <a:buFont typeface="Wingdings" pitchFamily="2" charset="2"/>
              <a:buChar char="§"/>
            </a:pPr>
            <a:endParaRPr lang="vi-VN" sz="24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890587" y="1524000"/>
            <a:ext cx="7743825" cy="4543425"/>
          </a:xfrm>
          <a:prstGeom prst="rect">
            <a:avLst/>
          </a:prstGeom>
        </p:spPr>
      </p:pic>
    </p:spTree>
    <p:extLst>
      <p:ext uri="{BB962C8B-B14F-4D97-AF65-F5344CB8AC3E}">
        <p14:creationId xmlns:p14="http://schemas.microsoft.com/office/powerpoint/2010/main" val="272823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FF0000"/>
                </a:solidFill>
                <a:cs typeface="Times New Roman" pitchFamily="18" charset="0"/>
              </a:rPr>
              <a:t>XÁC ĐỊNH TỶ SỐ NHẤT QUÁN</a:t>
            </a:r>
          </a:p>
          <a:p>
            <a:pPr lvl="1">
              <a:buClr>
                <a:srgbClr val="A50021"/>
              </a:buClr>
              <a:buFont typeface="Wingdings" pitchFamily="2" charset="2"/>
              <a:buChar char="§"/>
            </a:pPr>
            <a:r>
              <a:rPr lang="en-US" sz="2800" dirty="0" err="1">
                <a:cs typeface="Times New Roman" pitchFamily="18" charset="0"/>
              </a:rPr>
              <a:t>Xem</a:t>
            </a:r>
            <a:r>
              <a:rPr lang="en-US" sz="2800" dirty="0">
                <a:cs typeface="Times New Roman" pitchFamily="18" charset="0"/>
              </a:rPr>
              <a:t> “</a:t>
            </a:r>
            <a:r>
              <a:rPr lang="en-US" sz="2800" i="1" dirty="0" err="1">
                <a:cs typeface="Times New Roman" pitchFamily="18" charset="0"/>
              </a:rPr>
              <a:t>quan</a:t>
            </a:r>
            <a:r>
              <a:rPr lang="en-US" sz="2800" i="1" dirty="0">
                <a:cs typeface="Times New Roman" pitchFamily="18" charset="0"/>
              </a:rPr>
              <a:t> </a:t>
            </a:r>
            <a:r>
              <a:rPr lang="vi-VN" sz="2800" i="1" dirty="0">
                <a:cs typeface="Times New Roman" pitchFamily="18" charset="0"/>
              </a:rPr>
              <a:t>hệ bắc cầu</a:t>
            </a:r>
            <a:r>
              <a:rPr lang="en-US" sz="2800" dirty="0">
                <a:cs typeface="Times New Roman" pitchFamily="18" charset="0"/>
              </a:rPr>
              <a:t>”</a:t>
            </a:r>
            <a:r>
              <a:rPr lang="vi-VN" sz="2800" dirty="0">
                <a:cs typeface="Times New Roman" pitchFamily="18" charset="0"/>
              </a:rPr>
              <a:t>.</a:t>
            </a:r>
          </a:p>
          <a:p>
            <a:pPr lvl="2">
              <a:buClr>
                <a:srgbClr val="A50021"/>
              </a:buClr>
              <a:buFont typeface="Wingdings" pitchFamily="2" charset="2"/>
              <a:buChar char="§"/>
            </a:pPr>
            <a:r>
              <a:rPr lang="vi-VN" sz="2400" dirty="0">
                <a:cs typeface="Times New Roman" pitchFamily="18" charset="0"/>
              </a:rPr>
              <a:t>phương án A có thể tốt hơn B</a:t>
            </a:r>
            <a:r>
              <a:rPr lang="en-US" sz="2400" dirty="0">
                <a:cs typeface="Times New Roman" pitchFamily="18" charset="0"/>
              </a:rPr>
              <a:t> 2 </a:t>
            </a:r>
            <a:r>
              <a:rPr lang="en-US" sz="2400" dirty="0" err="1">
                <a:cs typeface="Times New Roman" pitchFamily="18" charset="0"/>
              </a:rPr>
              <a:t>lần</a:t>
            </a:r>
            <a:r>
              <a:rPr lang="vi-VN" sz="2400" dirty="0">
                <a:cs typeface="Times New Roman" pitchFamily="18" charset="0"/>
              </a:rPr>
              <a:t>, B có thể tốt hơn C </a:t>
            </a:r>
            <a:r>
              <a:rPr lang="en-US" sz="2400" dirty="0">
                <a:cs typeface="Times New Roman" pitchFamily="18" charset="0"/>
              </a:rPr>
              <a:t> 3 </a:t>
            </a:r>
            <a:r>
              <a:rPr lang="en-US" sz="2400" dirty="0" err="1">
                <a:cs typeface="Times New Roman" pitchFamily="18" charset="0"/>
              </a:rPr>
              <a:t>lần</a:t>
            </a:r>
            <a:r>
              <a:rPr lang="en-US" sz="2400" dirty="0">
                <a:cs typeface="Times New Roman" pitchFamily="18" charset="0"/>
              </a:rPr>
              <a:t> </a:t>
            </a:r>
            <a:r>
              <a:rPr lang="vi-VN" sz="2400" dirty="0">
                <a:cs typeface="Times New Roman" pitchFamily="18" charset="0"/>
              </a:rPr>
              <a:t>nhưng</a:t>
            </a:r>
            <a:r>
              <a:rPr lang="en-US" sz="2400" dirty="0">
                <a:cs typeface="Times New Roman" pitchFamily="18" charset="0"/>
              </a:rPr>
              <a:t> </a:t>
            </a:r>
            <a:r>
              <a:rPr lang="vi-VN" sz="2400" dirty="0">
                <a:cs typeface="Times New Roman" pitchFamily="18" charset="0"/>
              </a:rPr>
              <a:t>không phải lúc nào A cũng tốt hơn C</a:t>
            </a:r>
            <a:r>
              <a:rPr lang="en-US" sz="2400" dirty="0">
                <a:cs typeface="Times New Roman" pitchFamily="18" charset="0"/>
              </a:rPr>
              <a:t> 6 </a:t>
            </a:r>
            <a:r>
              <a:rPr lang="en-US" sz="2400" dirty="0" err="1">
                <a:cs typeface="Times New Roman" pitchFamily="18" charset="0"/>
              </a:rPr>
              <a:t>lần</a:t>
            </a:r>
            <a:r>
              <a:rPr lang="vi-VN" sz="2400" dirty="0">
                <a:cs typeface="Times New Roman" pitchFamily="18" charset="0"/>
              </a:rPr>
              <a:t>.</a:t>
            </a:r>
            <a:endParaRPr lang="en-US" sz="2400" dirty="0">
              <a:cs typeface="Times New Roman" pitchFamily="18" charset="0"/>
            </a:endParaRPr>
          </a:p>
          <a:p>
            <a:pPr lvl="2">
              <a:buClr>
                <a:srgbClr val="A50021"/>
              </a:buClr>
              <a:buFont typeface="Wingdings" pitchFamily="2" charset="2"/>
              <a:buChar char="§"/>
            </a:pPr>
            <a:r>
              <a:rPr lang="en-US" sz="2400" dirty="0">
                <a:cs typeface="Times New Roman" pitchFamily="18" charset="0"/>
              </a:rPr>
              <a:t>Sai </a:t>
            </a:r>
            <a:r>
              <a:rPr lang="en-US" sz="2400" dirty="0" err="1">
                <a:cs typeface="Times New Roman" pitchFamily="18" charset="0"/>
              </a:rPr>
              <a:t>sót</a:t>
            </a:r>
            <a:r>
              <a:rPr lang="en-US" sz="2400" dirty="0">
                <a:cs typeface="Times New Roman" pitchFamily="18" charset="0"/>
              </a:rPr>
              <a:t> </a:t>
            </a:r>
            <a:r>
              <a:rPr lang="en-US" sz="2400" dirty="0" err="1">
                <a:cs typeface="Times New Roman" pitchFamily="18" charset="0"/>
              </a:rPr>
              <a:t>này</a:t>
            </a:r>
            <a:r>
              <a:rPr lang="en-US" sz="2400" dirty="0">
                <a:cs typeface="Times New Roman" pitchFamily="18" charset="0"/>
              </a:rPr>
              <a:t> </a:t>
            </a:r>
            <a:r>
              <a:rPr lang="en-US" sz="2400" dirty="0" err="1">
                <a:cs typeface="Times New Roman" pitchFamily="18" charset="0"/>
              </a:rPr>
              <a:t>gọi</a:t>
            </a:r>
            <a:r>
              <a:rPr lang="en-US" sz="2400" dirty="0">
                <a:cs typeface="Times New Roman" pitchFamily="18" charset="0"/>
              </a:rPr>
              <a:t> </a:t>
            </a:r>
            <a:r>
              <a:rPr lang="en-US" sz="2400" dirty="0" err="1">
                <a:cs typeface="Times New Roman" pitchFamily="18" charset="0"/>
              </a:rPr>
              <a:t>là</a:t>
            </a:r>
            <a:r>
              <a:rPr lang="en-US" sz="2400" dirty="0">
                <a:cs typeface="Times New Roman" pitchFamily="18" charset="0"/>
              </a:rPr>
              <a:t> </a:t>
            </a:r>
            <a:r>
              <a:rPr lang="en-US" sz="2400" dirty="0" err="1">
                <a:cs typeface="Times New Roman" pitchFamily="18" charset="0"/>
              </a:rPr>
              <a:t>sự</a:t>
            </a:r>
            <a:r>
              <a:rPr lang="en-US" sz="2400" dirty="0">
                <a:cs typeface="Times New Roman" pitchFamily="18" charset="0"/>
              </a:rPr>
              <a:t> </a:t>
            </a:r>
            <a:r>
              <a:rPr lang="en-US" sz="2400" dirty="0" err="1">
                <a:cs typeface="Times New Roman" pitchFamily="18" charset="0"/>
              </a:rPr>
              <a:t>không</a:t>
            </a:r>
            <a:r>
              <a:rPr lang="en-US" sz="2400" dirty="0">
                <a:cs typeface="Times New Roman" pitchFamily="18" charset="0"/>
              </a:rPr>
              <a:t> </a:t>
            </a:r>
            <a:r>
              <a:rPr lang="en-US" sz="2400" dirty="0" err="1">
                <a:cs typeface="Times New Roman" pitchFamily="18" charset="0"/>
              </a:rPr>
              <a:t>nhất</a:t>
            </a:r>
            <a:r>
              <a:rPr lang="en-US" sz="2400" dirty="0">
                <a:cs typeface="Times New Roman" pitchFamily="18" charset="0"/>
              </a:rPr>
              <a:t> </a:t>
            </a:r>
            <a:r>
              <a:rPr lang="en-US" sz="2400" dirty="0" err="1">
                <a:cs typeface="Times New Roman" pitchFamily="18" charset="0"/>
              </a:rPr>
              <a:t>quán</a:t>
            </a:r>
            <a:r>
              <a:rPr lang="en-US" sz="2400" dirty="0">
                <a:cs typeface="Times New Roman" pitchFamily="18" charset="0"/>
              </a:rPr>
              <a:t>.</a:t>
            </a:r>
            <a:endParaRPr lang="vi-VN" sz="2400" dirty="0">
              <a:cs typeface="Times New Roman" pitchFamily="18" charset="0"/>
            </a:endParaRPr>
          </a:p>
          <a:p>
            <a:pPr lvl="1">
              <a:buClr>
                <a:srgbClr val="A50021"/>
              </a:buClr>
              <a:buFont typeface="Wingdings" pitchFamily="2" charset="2"/>
              <a:buChar char="§"/>
            </a:pPr>
            <a:r>
              <a:rPr lang="en-US" sz="2800" dirty="0" err="1">
                <a:cs typeface="Times New Roman" pitchFamily="18" charset="0"/>
              </a:rPr>
              <a:t>Lời</a:t>
            </a:r>
            <a:r>
              <a:rPr lang="en-US" sz="2800" dirty="0">
                <a:cs typeface="Times New Roman" pitchFamily="18" charset="0"/>
              </a:rPr>
              <a:t> </a:t>
            </a:r>
            <a:r>
              <a:rPr lang="en-US" sz="2800" dirty="0" err="1">
                <a:cs typeface="Times New Roman" pitchFamily="18" charset="0"/>
              </a:rPr>
              <a:t>giải</a:t>
            </a:r>
            <a:r>
              <a:rPr lang="en-US" sz="2800" dirty="0">
                <a:cs typeface="Times New Roman" pitchFamily="18" charset="0"/>
              </a:rPr>
              <a:t> </a:t>
            </a:r>
            <a:r>
              <a:rPr lang="en-US" sz="2800" dirty="0" err="1">
                <a:cs typeface="Times New Roman" pitchFamily="18" charset="0"/>
              </a:rPr>
              <a:t>chỉ</a:t>
            </a:r>
            <a:r>
              <a:rPr lang="en-US" sz="2800" dirty="0">
                <a:cs typeface="Times New Roman" pitchFamily="18" charset="0"/>
              </a:rPr>
              <a:t> </a:t>
            </a:r>
            <a:r>
              <a:rPr lang="en-US" sz="2800" dirty="0" err="1">
                <a:cs typeface="Times New Roman" pitchFamily="18" charset="0"/>
              </a:rPr>
              <a:t>chấp</a:t>
            </a:r>
            <a:r>
              <a:rPr lang="en-US" sz="2800" dirty="0">
                <a:cs typeface="Times New Roman" pitchFamily="18" charset="0"/>
              </a:rPr>
              <a:t> </a:t>
            </a:r>
            <a:r>
              <a:rPr lang="en-US" sz="2800" dirty="0" err="1">
                <a:cs typeface="Times New Roman" pitchFamily="18" charset="0"/>
              </a:rPr>
              <a:t>nhận</a:t>
            </a:r>
            <a:r>
              <a:rPr lang="en-US" sz="2800" dirty="0">
                <a:cs typeface="Times New Roman" pitchFamily="18" charset="0"/>
              </a:rPr>
              <a:t> </a:t>
            </a:r>
            <a:r>
              <a:rPr lang="en-US" sz="2800" dirty="0" err="1">
                <a:cs typeface="Times New Roman" pitchFamily="18" charset="0"/>
              </a:rPr>
              <a:t>khi</a:t>
            </a:r>
            <a:r>
              <a:rPr lang="en-US" sz="2800" dirty="0">
                <a:cs typeface="Times New Roman" pitchFamily="18" charset="0"/>
              </a:rPr>
              <a:t> </a:t>
            </a:r>
            <a:r>
              <a:rPr lang="vi-VN" sz="2800" dirty="0">
                <a:solidFill>
                  <a:srgbClr val="FF0000"/>
                </a:solidFill>
                <a:cs typeface="Times New Roman" pitchFamily="18" charset="0"/>
              </a:rPr>
              <a:t>mức độ không nhất</a:t>
            </a:r>
            <a:r>
              <a:rPr lang="en-US" sz="2800" dirty="0">
                <a:solidFill>
                  <a:srgbClr val="FF0000"/>
                </a:solidFill>
                <a:cs typeface="Times New Roman" pitchFamily="18" charset="0"/>
              </a:rPr>
              <a:t> </a:t>
            </a:r>
            <a:r>
              <a:rPr lang="vi-VN" sz="2800" dirty="0">
                <a:solidFill>
                  <a:srgbClr val="FF0000"/>
                </a:solidFill>
                <a:cs typeface="Times New Roman" pitchFamily="18" charset="0"/>
              </a:rPr>
              <a:t>quán không nên quá nhiều</a:t>
            </a:r>
            <a:endParaRPr lang="vi-VN" sz="28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247530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FF0000"/>
                </a:solidFill>
                <a:cs typeface="Times New Roman" pitchFamily="18" charset="0"/>
              </a:rPr>
              <a:t>XÁC ĐỊNH TỶ SỐ NHẤT QUÁN</a:t>
            </a:r>
          </a:p>
          <a:p>
            <a:pPr lvl="1">
              <a:buClr>
                <a:srgbClr val="A50021"/>
              </a:buClr>
              <a:buFont typeface="Wingdings" pitchFamily="2" charset="2"/>
              <a:buChar char="§"/>
            </a:pPr>
            <a:r>
              <a:rPr lang="en-US" sz="2800" dirty="0">
                <a:solidFill>
                  <a:srgbClr val="000099"/>
                </a:solidFill>
                <a:cs typeface="Times New Roman" pitchFamily="18" charset="0"/>
              </a:rPr>
              <a:t>T</a:t>
            </a:r>
            <a:r>
              <a:rPr lang="vi-VN" sz="2800" dirty="0">
                <a:solidFill>
                  <a:srgbClr val="000099"/>
                </a:solidFill>
                <a:cs typeface="Times New Roman" pitchFamily="18" charset="0"/>
              </a:rPr>
              <a:t>ỉ số</a:t>
            </a:r>
            <a:r>
              <a:rPr lang="en-US" sz="2800" dirty="0">
                <a:solidFill>
                  <a:srgbClr val="000099"/>
                </a:solidFill>
                <a:cs typeface="Times New Roman" pitchFamily="18" charset="0"/>
              </a:rPr>
              <a:t> </a:t>
            </a:r>
            <a:r>
              <a:rPr lang="vi-VN" sz="2800" dirty="0">
                <a:solidFill>
                  <a:srgbClr val="000099"/>
                </a:solidFill>
                <a:cs typeface="Times New Roman" pitchFamily="18" charset="0"/>
              </a:rPr>
              <a:t>nhất quán </a:t>
            </a:r>
            <a:r>
              <a:rPr lang="en-US" sz="2800" dirty="0" err="1">
                <a:solidFill>
                  <a:srgbClr val="000099"/>
                </a:solidFill>
                <a:cs typeface="Times New Roman" pitchFamily="18" charset="0"/>
              </a:rPr>
              <a:t>được</a:t>
            </a:r>
            <a:r>
              <a:rPr lang="en-US" sz="2800" dirty="0">
                <a:solidFill>
                  <a:srgbClr val="000099"/>
                </a:solidFill>
                <a:cs typeface="Times New Roman" pitchFamily="18" charset="0"/>
              </a:rPr>
              <a:t> </a:t>
            </a:r>
            <a:r>
              <a:rPr lang="en-US" sz="2800" dirty="0" err="1">
                <a:solidFill>
                  <a:srgbClr val="000099"/>
                </a:solidFill>
                <a:cs typeface="Times New Roman" pitchFamily="18" charset="0"/>
              </a:rPr>
              <a:t>kỳ</a:t>
            </a:r>
            <a:r>
              <a:rPr lang="en-US" sz="2800" dirty="0">
                <a:solidFill>
                  <a:srgbClr val="000099"/>
                </a:solidFill>
                <a:cs typeface="Times New Roman" pitchFamily="18" charset="0"/>
              </a:rPr>
              <a:t> </a:t>
            </a:r>
            <a:r>
              <a:rPr lang="en-US" sz="2800" dirty="0" err="1">
                <a:solidFill>
                  <a:srgbClr val="000099"/>
                </a:solidFill>
                <a:cs typeface="Times New Roman" pitchFamily="18" charset="0"/>
              </a:rPr>
              <a:t>hiệu</a:t>
            </a:r>
            <a:r>
              <a:rPr lang="en-US" sz="2800" dirty="0">
                <a:solidFill>
                  <a:srgbClr val="000099"/>
                </a:solidFill>
                <a:cs typeface="Times New Roman" pitchFamily="18" charset="0"/>
              </a:rPr>
              <a:t> </a:t>
            </a:r>
            <a:r>
              <a:rPr lang="vi-VN" sz="2800" dirty="0">
                <a:solidFill>
                  <a:srgbClr val="000099"/>
                </a:solidFill>
                <a:cs typeface="Times New Roman" pitchFamily="18" charset="0"/>
              </a:rPr>
              <a:t>CR.</a:t>
            </a:r>
          </a:p>
          <a:p>
            <a:pPr lvl="1">
              <a:buClr>
                <a:srgbClr val="A50021"/>
              </a:buClr>
              <a:buFont typeface="Wingdings" pitchFamily="2" charset="2"/>
              <a:buChar char="§"/>
            </a:pPr>
            <a:r>
              <a:rPr lang="vi-VN" sz="2800" dirty="0">
                <a:solidFill>
                  <a:srgbClr val="000099"/>
                </a:solidFill>
                <a:cs typeface="Times New Roman" pitchFamily="18" charset="0"/>
              </a:rPr>
              <a:t>CR nhỏ hơn hoặc bằng 10%, </a:t>
            </a:r>
            <a:r>
              <a:rPr lang="en-US" sz="2800" dirty="0" err="1">
                <a:solidFill>
                  <a:srgbClr val="000099"/>
                </a:solidFill>
                <a:cs typeface="Times New Roman" pitchFamily="18" charset="0"/>
              </a:rPr>
              <a:t>thì</a:t>
            </a:r>
            <a:r>
              <a:rPr lang="en-US" sz="2800" dirty="0">
                <a:solidFill>
                  <a:srgbClr val="000099"/>
                </a:solidFill>
                <a:cs typeface="Times New Roman" pitchFamily="18" charset="0"/>
              </a:rPr>
              <a:t> </a:t>
            </a:r>
            <a:r>
              <a:rPr lang="vi-VN" sz="2800" b="1" u="sng" dirty="0">
                <a:solidFill>
                  <a:srgbClr val="000099"/>
                </a:solidFill>
                <a:cs typeface="Times New Roman" pitchFamily="18" charset="0"/>
              </a:rPr>
              <a:t>chấp</a:t>
            </a:r>
            <a:r>
              <a:rPr lang="en-US" sz="2800" b="1" u="sng" dirty="0">
                <a:solidFill>
                  <a:srgbClr val="000099"/>
                </a:solidFill>
                <a:cs typeface="Times New Roman" pitchFamily="18" charset="0"/>
              </a:rPr>
              <a:t> </a:t>
            </a:r>
            <a:r>
              <a:rPr lang="vi-VN" sz="2800" b="1" u="sng" dirty="0">
                <a:solidFill>
                  <a:srgbClr val="000099"/>
                </a:solidFill>
                <a:cs typeface="Times New Roman" pitchFamily="18" charset="0"/>
              </a:rPr>
              <a:t>nhận</a:t>
            </a:r>
            <a:r>
              <a:rPr lang="vi-VN" sz="2800" dirty="0">
                <a:solidFill>
                  <a:srgbClr val="000099"/>
                </a:solidFill>
                <a:cs typeface="Times New Roman" pitchFamily="18" charset="0"/>
              </a:rPr>
              <a:t>,</a:t>
            </a:r>
          </a:p>
          <a:p>
            <a:pPr lvl="1">
              <a:buClr>
                <a:srgbClr val="A50021"/>
              </a:buClr>
              <a:buFont typeface="Wingdings" pitchFamily="2" charset="2"/>
              <a:buChar char="§"/>
            </a:pPr>
            <a:r>
              <a:rPr lang="vi-VN" sz="2800" dirty="0">
                <a:solidFill>
                  <a:srgbClr val="000099"/>
                </a:solidFill>
                <a:cs typeface="Times New Roman" pitchFamily="18" charset="0"/>
              </a:rPr>
              <a:t>CR </a:t>
            </a:r>
            <a:r>
              <a:rPr lang="en-US" sz="2800" dirty="0" err="1">
                <a:solidFill>
                  <a:srgbClr val="000099"/>
                </a:solidFill>
                <a:cs typeface="Times New Roman" pitchFamily="18" charset="0"/>
              </a:rPr>
              <a:t>lớn</a:t>
            </a:r>
            <a:r>
              <a:rPr lang="en-US" sz="2800" dirty="0">
                <a:solidFill>
                  <a:srgbClr val="000099"/>
                </a:solidFill>
                <a:cs typeface="Times New Roman" pitchFamily="18" charset="0"/>
              </a:rPr>
              <a:t> </a:t>
            </a:r>
            <a:r>
              <a:rPr lang="en-US" sz="2800" dirty="0" err="1">
                <a:solidFill>
                  <a:srgbClr val="000099"/>
                </a:solidFill>
                <a:cs typeface="Times New Roman" pitchFamily="18" charset="0"/>
              </a:rPr>
              <a:t>hơn</a:t>
            </a:r>
            <a:r>
              <a:rPr lang="en-US" sz="2800" dirty="0">
                <a:solidFill>
                  <a:srgbClr val="000099"/>
                </a:solidFill>
                <a:cs typeface="Times New Roman" pitchFamily="18" charset="0"/>
              </a:rPr>
              <a:t> </a:t>
            </a:r>
            <a:r>
              <a:rPr lang="vi-VN" sz="2800" dirty="0">
                <a:solidFill>
                  <a:srgbClr val="000099"/>
                </a:solidFill>
                <a:cs typeface="Times New Roman" pitchFamily="18" charset="0"/>
              </a:rPr>
              <a:t>10%, </a:t>
            </a:r>
            <a:r>
              <a:rPr lang="en-US" sz="2800" dirty="0" err="1">
                <a:solidFill>
                  <a:srgbClr val="000099"/>
                </a:solidFill>
                <a:cs typeface="Times New Roman" pitchFamily="18" charset="0"/>
              </a:rPr>
              <a:t>thì</a:t>
            </a:r>
            <a:r>
              <a:rPr lang="en-US" sz="2800" dirty="0">
                <a:solidFill>
                  <a:srgbClr val="000099"/>
                </a:solidFill>
                <a:cs typeface="Times New Roman" pitchFamily="18" charset="0"/>
              </a:rPr>
              <a:t> </a:t>
            </a:r>
            <a:r>
              <a:rPr lang="en-US" sz="2800" b="1" u="sng" dirty="0" err="1">
                <a:solidFill>
                  <a:srgbClr val="000099"/>
                </a:solidFill>
                <a:cs typeface="Times New Roman" pitchFamily="18" charset="0"/>
              </a:rPr>
              <a:t>không</a:t>
            </a:r>
            <a:r>
              <a:rPr lang="en-US" sz="2800" b="1" u="sng" dirty="0">
                <a:solidFill>
                  <a:srgbClr val="000099"/>
                </a:solidFill>
                <a:cs typeface="Times New Roman" pitchFamily="18" charset="0"/>
              </a:rPr>
              <a:t> </a:t>
            </a:r>
            <a:r>
              <a:rPr lang="vi-VN" sz="2800" b="1" u="sng" dirty="0">
                <a:solidFill>
                  <a:srgbClr val="000099"/>
                </a:solidFill>
                <a:cs typeface="Times New Roman" pitchFamily="18" charset="0"/>
              </a:rPr>
              <a:t>hấp</a:t>
            </a:r>
            <a:r>
              <a:rPr lang="en-US" sz="2800" b="1" u="sng" dirty="0">
                <a:solidFill>
                  <a:srgbClr val="000099"/>
                </a:solidFill>
                <a:cs typeface="Times New Roman" pitchFamily="18" charset="0"/>
              </a:rPr>
              <a:t> </a:t>
            </a:r>
            <a:r>
              <a:rPr lang="vi-VN" sz="2800" b="1" u="sng" dirty="0">
                <a:solidFill>
                  <a:srgbClr val="000099"/>
                </a:solidFill>
                <a:cs typeface="Times New Roman" pitchFamily="18" charset="0"/>
              </a:rPr>
              <a:t>nhậ</a:t>
            </a:r>
            <a:r>
              <a:rPr lang="en-US" sz="2800" b="1" u="sng" dirty="0">
                <a:solidFill>
                  <a:srgbClr val="000099"/>
                </a:solidFill>
                <a:cs typeface="Times New Roman" pitchFamily="18" charset="0"/>
              </a:rPr>
              <a:t>n</a:t>
            </a:r>
            <a:r>
              <a:rPr lang="en-US" sz="2800" dirty="0">
                <a:solidFill>
                  <a:srgbClr val="000099"/>
                </a:solidFill>
                <a:cs typeface="Times New Roman" pitchFamily="18" charset="0"/>
              </a:rPr>
              <a:t>.</a:t>
            </a:r>
            <a:endParaRPr lang="vi-VN" sz="2800" dirty="0">
              <a:solidFill>
                <a:srgbClr val="000099"/>
              </a:solidFill>
              <a:cs typeface="Times New Roman" pitchFamily="18" charset="0"/>
            </a:endParaRPr>
          </a:p>
          <a:p>
            <a:pPr>
              <a:buClr>
                <a:srgbClr val="A50021"/>
              </a:buClr>
              <a:buFont typeface="Wingdings" pitchFamily="2" charset="2"/>
              <a:buChar char="§"/>
            </a:pPr>
            <a:endParaRPr lang="vi-VN" sz="24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3793285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FF0000"/>
                </a:solidFill>
                <a:cs typeface="Times New Roman" pitchFamily="18" charset="0"/>
              </a:rPr>
              <a:t>QUÁ TRÌNH XÁC ĐỊNH TỶ SỐ NHẤT QUÁN</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1: N</a:t>
            </a:r>
            <a:r>
              <a:rPr lang="vi-VN" sz="2800" dirty="0">
                <a:solidFill>
                  <a:srgbClr val="000099"/>
                </a:solidFill>
                <a:cs typeface="Times New Roman" pitchFamily="18" charset="0"/>
              </a:rPr>
              <a:t>hân ma trận so sánh ban đầu với </a:t>
            </a:r>
            <a:r>
              <a:rPr lang="en-US" sz="2800" dirty="0" err="1">
                <a:solidFill>
                  <a:srgbClr val="000099"/>
                </a:solidFill>
                <a:cs typeface="Times New Roman" pitchFamily="18" charset="0"/>
              </a:rPr>
              <a:t>véc</a:t>
            </a:r>
            <a:r>
              <a:rPr lang="en-US" sz="2800" dirty="0">
                <a:solidFill>
                  <a:srgbClr val="000099"/>
                </a:solidFill>
                <a:cs typeface="Times New Roman" pitchFamily="18" charset="0"/>
              </a:rPr>
              <a:t> </a:t>
            </a:r>
            <a:r>
              <a:rPr lang="en-US" sz="2800" dirty="0" err="1">
                <a:solidFill>
                  <a:srgbClr val="000099"/>
                </a:solidFill>
                <a:cs typeface="Times New Roman" pitchFamily="18" charset="0"/>
              </a:rPr>
              <a:t>tơ</a:t>
            </a:r>
            <a:r>
              <a:rPr lang="vi-VN" sz="2800" dirty="0">
                <a:solidFill>
                  <a:srgbClr val="000099"/>
                </a:solidFill>
                <a:cs typeface="Times New Roman" pitchFamily="18" charset="0"/>
              </a:rPr>
              <a:t> trọng số</a:t>
            </a:r>
            <a:r>
              <a:rPr lang="en-US" sz="2800" dirty="0">
                <a:solidFill>
                  <a:srgbClr val="000099"/>
                </a:solidFill>
                <a:cs typeface="Times New Roman" pitchFamily="18" charset="0"/>
              </a:rPr>
              <a:t>(</a:t>
            </a:r>
            <a:r>
              <a:rPr lang="en-US" sz="2800" dirty="0" err="1">
                <a:solidFill>
                  <a:srgbClr val="000099"/>
                </a:solidFill>
                <a:cs typeface="Times New Roman" pitchFamily="18" charset="0"/>
              </a:rPr>
              <a:t>kết</a:t>
            </a:r>
            <a:r>
              <a:rPr lang="en-US" sz="2800" dirty="0">
                <a:solidFill>
                  <a:srgbClr val="000099"/>
                </a:solidFill>
                <a:cs typeface="Times New Roman" pitchFamily="18" charset="0"/>
              </a:rPr>
              <a:t> </a:t>
            </a:r>
            <a:r>
              <a:rPr lang="en-US" sz="2800" dirty="0" err="1">
                <a:solidFill>
                  <a:srgbClr val="000099"/>
                </a:solidFill>
                <a:cs typeface="Times New Roman" pitchFamily="18" charset="0"/>
              </a:rPr>
              <a:t>quả</a:t>
            </a:r>
            <a:r>
              <a:rPr lang="en-US" sz="2800" dirty="0">
                <a:solidFill>
                  <a:srgbClr val="000099"/>
                </a:solidFill>
                <a:cs typeface="Times New Roman" pitchFamily="18" charset="0"/>
              </a:rPr>
              <a:t> </a:t>
            </a:r>
            <a:r>
              <a:rPr lang="en-US" sz="2800" dirty="0" err="1">
                <a:solidFill>
                  <a:srgbClr val="000099"/>
                </a:solidFill>
                <a:cs typeface="Times New Roman" pitchFamily="18" charset="0"/>
              </a:rPr>
              <a:t>thu</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được</a:t>
            </a:r>
            <a:r>
              <a:rPr lang="en-US" sz="2800" dirty="0">
                <a:solidFill>
                  <a:srgbClr val="000099"/>
                </a:solidFill>
                <a:cs typeface="Times New Roman" pitchFamily="18" charset="0"/>
              </a:rPr>
              <a:t> </a:t>
            </a:r>
            <a:r>
              <a:rPr lang="en-US" sz="2800" dirty="0" err="1">
                <a:solidFill>
                  <a:srgbClr val="FF0000"/>
                </a:solidFill>
                <a:cs typeface="Times New Roman" pitchFamily="18" charset="0"/>
              </a:rPr>
              <a:t>véctơ</a:t>
            </a:r>
            <a:r>
              <a:rPr lang="vi-VN" sz="2800" dirty="0">
                <a:solidFill>
                  <a:srgbClr val="FF0000"/>
                </a:solidFill>
                <a:cs typeface="Times New Roman" pitchFamily="18" charset="0"/>
              </a:rPr>
              <a:t> tổng trọng</a:t>
            </a:r>
            <a:r>
              <a:rPr lang="en-US" sz="2800" dirty="0">
                <a:solidFill>
                  <a:srgbClr val="FF0000"/>
                </a:solidFill>
                <a:cs typeface="Times New Roman" pitchFamily="18" charset="0"/>
              </a:rPr>
              <a:t> </a:t>
            </a:r>
            <a:r>
              <a:rPr lang="en-US" sz="2800" dirty="0" err="1">
                <a:solidFill>
                  <a:srgbClr val="FF0000"/>
                </a:solidFill>
                <a:cs typeface="Times New Roman" pitchFamily="18" charset="0"/>
              </a:rPr>
              <a:t>số</a:t>
            </a:r>
            <a:r>
              <a:rPr lang="en-US" sz="2800" dirty="0">
                <a:solidFill>
                  <a:srgbClr val="000099"/>
                </a:solidFill>
                <a:cs typeface="Times New Roman" pitchFamily="18" charset="0"/>
              </a:rPr>
              <a:t>)</a:t>
            </a:r>
            <a:r>
              <a:rPr lang="vi-VN" sz="2800" dirty="0">
                <a:solidFill>
                  <a:srgbClr val="000099"/>
                </a:solidFill>
                <a:cs typeface="Times New Roman" pitchFamily="18" charset="0"/>
              </a:rPr>
              <a:t>,</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2: C</a:t>
            </a:r>
            <a:r>
              <a:rPr lang="vi-VN" sz="2800" dirty="0">
                <a:solidFill>
                  <a:srgbClr val="000099"/>
                </a:solidFill>
                <a:cs typeface="Times New Roman" pitchFamily="18" charset="0"/>
              </a:rPr>
              <a:t>hia v</a:t>
            </a:r>
            <a:r>
              <a:rPr lang="en-US" sz="2800" dirty="0" err="1">
                <a:solidFill>
                  <a:srgbClr val="000099"/>
                </a:solidFill>
                <a:cs typeface="Times New Roman" pitchFamily="18" charset="0"/>
              </a:rPr>
              <a:t>éc</a:t>
            </a:r>
            <a:r>
              <a:rPr lang="en-US" sz="2800" dirty="0">
                <a:solidFill>
                  <a:srgbClr val="000099"/>
                </a:solidFill>
                <a:cs typeface="Times New Roman" pitchFamily="18" charset="0"/>
              </a:rPr>
              <a:t> </a:t>
            </a:r>
            <a:r>
              <a:rPr lang="en-US" sz="2800" dirty="0" err="1">
                <a:solidFill>
                  <a:srgbClr val="000099"/>
                </a:solidFill>
                <a:cs typeface="Times New Roman" pitchFamily="18" charset="0"/>
              </a:rPr>
              <a:t>tơ</a:t>
            </a:r>
            <a:r>
              <a:rPr lang="vi-VN" sz="2800" dirty="0">
                <a:solidFill>
                  <a:srgbClr val="000099"/>
                </a:solidFill>
                <a:cs typeface="Times New Roman" pitchFamily="18" charset="0"/>
              </a:rPr>
              <a:t> tổng trọng số</a:t>
            </a:r>
            <a:r>
              <a:rPr lang="en-US" sz="2800" dirty="0">
                <a:solidFill>
                  <a:srgbClr val="000099"/>
                </a:solidFill>
                <a:cs typeface="Times New Roman" pitchFamily="18" charset="0"/>
              </a:rPr>
              <a:t> </a:t>
            </a:r>
            <a:r>
              <a:rPr lang="vi-VN" sz="2800" dirty="0">
                <a:solidFill>
                  <a:srgbClr val="000099"/>
                </a:solidFill>
                <a:cs typeface="Times New Roman" pitchFamily="18" charset="0"/>
              </a:rPr>
              <a:t>cho </a:t>
            </a:r>
            <a:r>
              <a:rPr lang="en-US" sz="2800" dirty="0" err="1">
                <a:solidFill>
                  <a:srgbClr val="000099"/>
                </a:solidFill>
                <a:cs typeface="Times New Roman" pitchFamily="18" charset="0"/>
              </a:rPr>
              <a:t>véc</a:t>
            </a:r>
            <a:r>
              <a:rPr lang="en-US" sz="2800" dirty="0">
                <a:solidFill>
                  <a:srgbClr val="000099"/>
                </a:solidFill>
                <a:cs typeface="Times New Roman" pitchFamily="18" charset="0"/>
              </a:rPr>
              <a:t> </a:t>
            </a:r>
            <a:r>
              <a:rPr lang="en-US" sz="2800" dirty="0" err="1">
                <a:solidFill>
                  <a:srgbClr val="000099"/>
                </a:solidFill>
                <a:cs typeface="Times New Roman" pitchFamily="18" charset="0"/>
              </a:rPr>
              <a:t>tơ</a:t>
            </a:r>
            <a:r>
              <a:rPr lang="en-US" sz="2800" dirty="0">
                <a:solidFill>
                  <a:srgbClr val="000099"/>
                </a:solidFill>
                <a:cs typeface="Times New Roman" pitchFamily="18" charset="0"/>
              </a:rPr>
              <a:t> </a:t>
            </a:r>
            <a:r>
              <a:rPr lang="vi-VN" sz="2800" dirty="0">
                <a:solidFill>
                  <a:srgbClr val="000099"/>
                </a:solidFill>
                <a:cs typeface="Times New Roman" pitchFamily="18" charset="0"/>
              </a:rPr>
              <a:t>trọng số đã được xác định trước đó</a:t>
            </a:r>
            <a:r>
              <a:rPr lang="en-US" sz="2800" dirty="0">
                <a:solidFill>
                  <a:srgbClr val="000099"/>
                </a:solidFill>
                <a:cs typeface="Times New Roman" pitchFamily="18" charset="0"/>
              </a:rPr>
              <a:t>(</a:t>
            </a:r>
            <a:r>
              <a:rPr lang="en-US" sz="2800" dirty="0" err="1">
                <a:solidFill>
                  <a:srgbClr val="000099"/>
                </a:solidFill>
                <a:cs typeface="Times New Roman" pitchFamily="18" charset="0"/>
              </a:rPr>
              <a:t>kết</a:t>
            </a:r>
            <a:r>
              <a:rPr lang="en-US" sz="2800" dirty="0">
                <a:solidFill>
                  <a:srgbClr val="000099"/>
                </a:solidFill>
                <a:cs typeface="Times New Roman" pitchFamily="18" charset="0"/>
              </a:rPr>
              <a:t> </a:t>
            </a:r>
            <a:r>
              <a:rPr lang="en-US" sz="2800" dirty="0" err="1">
                <a:solidFill>
                  <a:srgbClr val="000099"/>
                </a:solidFill>
                <a:cs typeface="Times New Roman" pitchFamily="18" charset="0"/>
              </a:rPr>
              <a:t>quả</a:t>
            </a:r>
            <a:r>
              <a:rPr lang="en-US" sz="2800" dirty="0">
                <a:solidFill>
                  <a:srgbClr val="000099"/>
                </a:solidFill>
                <a:cs typeface="Times New Roman" pitchFamily="18" charset="0"/>
              </a:rPr>
              <a:t> </a:t>
            </a:r>
            <a:r>
              <a:rPr lang="en-US" sz="2800" dirty="0" err="1">
                <a:solidFill>
                  <a:srgbClr val="000099"/>
                </a:solidFill>
                <a:cs typeface="Times New Roman" pitchFamily="18" charset="0"/>
              </a:rPr>
              <a:t>thu</a:t>
            </a:r>
            <a:r>
              <a:rPr lang="en-US" sz="2800" dirty="0">
                <a:solidFill>
                  <a:srgbClr val="000099"/>
                </a:solidFill>
                <a:cs typeface="Times New Roman" pitchFamily="18" charset="0"/>
              </a:rPr>
              <a:t> </a:t>
            </a:r>
            <a:r>
              <a:rPr lang="en-US" sz="2800" dirty="0" err="1">
                <a:solidFill>
                  <a:srgbClr val="000099"/>
                </a:solidFill>
                <a:cs typeface="Times New Roman" pitchFamily="18" charset="0"/>
              </a:rPr>
              <a:t>được</a:t>
            </a:r>
            <a:r>
              <a:rPr lang="en-US" sz="2800" dirty="0">
                <a:solidFill>
                  <a:srgbClr val="FF0000"/>
                </a:solidFill>
                <a:cs typeface="Times New Roman" pitchFamily="18" charset="0"/>
              </a:rPr>
              <a:t> </a:t>
            </a:r>
            <a:r>
              <a:rPr lang="en-US" sz="2800" dirty="0" err="1">
                <a:solidFill>
                  <a:srgbClr val="FF0000"/>
                </a:solidFill>
                <a:cs typeface="Times New Roman" pitchFamily="18" charset="0"/>
              </a:rPr>
              <a:t>véctơ</a:t>
            </a:r>
            <a:r>
              <a:rPr lang="en-US" sz="2800" dirty="0">
                <a:solidFill>
                  <a:srgbClr val="FF0000"/>
                </a:solidFill>
                <a:cs typeface="Times New Roman" pitchFamily="18" charset="0"/>
              </a:rPr>
              <a:t> </a:t>
            </a:r>
            <a:r>
              <a:rPr lang="vi-VN" sz="2800" dirty="0">
                <a:solidFill>
                  <a:srgbClr val="FF0000"/>
                </a:solidFill>
                <a:cs typeface="Times New Roman" pitchFamily="18" charset="0"/>
              </a:rPr>
              <a:t>nhất quán</a:t>
            </a:r>
            <a:r>
              <a:rPr lang="en-US" sz="2800" dirty="0">
                <a:solidFill>
                  <a:srgbClr val="000099"/>
                </a:solidFill>
                <a:cs typeface="Times New Roman" pitchFamily="18" charset="0"/>
              </a:rPr>
              <a:t>),</a:t>
            </a:r>
            <a:endParaRPr lang="vi-VN" sz="2800" dirty="0">
              <a:solidFill>
                <a:srgbClr val="000099"/>
              </a:solidFill>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3: </a:t>
            </a:r>
            <a:r>
              <a:rPr lang="vi-VN" sz="2800" dirty="0">
                <a:solidFill>
                  <a:srgbClr val="000099"/>
                </a:solidFill>
                <a:cs typeface="Times New Roman" pitchFamily="18" charset="0"/>
              </a:rPr>
              <a:t>Tính </a:t>
            </a:r>
            <a:r>
              <a:rPr lang="vi-VN" sz="2800" dirty="0">
                <a:solidFill>
                  <a:srgbClr val="FF0000"/>
                </a:solidFill>
                <a:cs typeface="Times New Roman" pitchFamily="18" charset="0"/>
              </a:rPr>
              <a:t>giá trị riêng</a:t>
            </a:r>
            <a:r>
              <a:rPr lang="vi-VN" sz="2800" dirty="0">
                <a:solidFill>
                  <a:srgbClr val="000099"/>
                </a:solidFill>
                <a:cs typeface="Times New Roman" pitchFamily="18" charset="0"/>
              </a:rPr>
              <a:t> lớn nhất (</a:t>
            </a:r>
            <a:r>
              <a:rPr lang="el-GR" sz="2800" dirty="0">
                <a:solidFill>
                  <a:srgbClr val="000099"/>
                </a:solidFill>
                <a:cs typeface="Times New Roman" pitchFamily="18" charset="0"/>
              </a:rPr>
              <a:t>λ</a:t>
            </a:r>
            <a:r>
              <a:rPr lang="vi-VN" sz="2800" dirty="0">
                <a:solidFill>
                  <a:srgbClr val="000099"/>
                </a:solidFill>
                <a:cs typeface="Times New Roman" pitchFamily="18" charset="0"/>
              </a:rPr>
              <a:t>max) bằng cách lấy giá trị trung bình</a:t>
            </a:r>
            <a:r>
              <a:rPr lang="en-US" sz="2800" dirty="0">
                <a:solidFill>
                  <a:srgbClr val="000099"/>
                </a:solidFill>
                <a:cs typeface="Times New Roman" pitchFamily="18" charset="0"/>
              </a:rPr>
              <a:t> </a:t>
            </a:r>
            <a:r>
              <a:rPr lang="vi-VN" sz="2800" dirty="0">
                <a:solidFill>
                  <a:srgbClr val="000099"/>
                </a:solidFill>
                <a:cs typeface="Times New Roman" pitchFamily="18" charset="0"/>
              </a:rPr>
              <a:t>của v</a:t>
            </a:r>
            <a:r>
              <a:rPr lang="en-US" sz="2800" dirty="0" err="1">
                <a:solidFill>
                  <a:srgbClr val="000099"/>
                </a:solidFill>
                <a:cs typeface="Times New Roman" pitchFamily="18" charset="0"/>
              </a:rPr>
              <a:t>éctơ</a:t>
            </a:r>
            <a:r>
              <a:rPr lang="vi-VN" sz="2800" dirty="0">
                <a:solidFill>
                  <a:srgbClr val="000099"/>
                </a:solidFill>
                <a:cs typeface="Times New Roman" pitchFamily="18" charset="0"/>
              </a:rPr>
              <a:t> nhất quán</a:t>
            </a:r>
            <a:r>
              <a:rPr lang="en-US" sz="2800" dirty="0">
                <a:solidFill>
                  <a:srgbClr val="000099"/>
                </a:solidFill>
                <a:cs typeface="Times New Roman" pitchFamily="18" charset="0"/>
              </a:rPr>
              <a:t>.</a:t>
            </a:r>
            <a:endParaRPr lang="vi-VN" sz="28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Tree>
    <p:extLst>
      <p:ext uri="{BB962C8B-B14F-4D97-AF65-F5344CB8AC3E}">
        <p14:creationId xmlns:p14="http://schemas.microsoft.com/office/powerpoint/2010/main" val="3053043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FF0000"/>
                </a:solidFill>
                <a:cs typeface="Times New Roman" pitchFamily="18" charset="0"/>
              </a:rPr>
              <a:t>QUÁ TRÌNH XÁC ĐỊNH TỶ SỐ NHẤT QUÁN</a:t>
            </a: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4: </a:t>
            </a:r>
            <a:r>
              <a:rPr lang="vi-VN" sz="2800" dirty="0">
                <a:solidFill>
                  <a:srgbClr val="000099"/>
                </a:solidFill>
                <a:cs typeface="Times New Roman" pitchFamily="18" charset="0"/>
              </a:rPr>
              <a:t>Tính chỉ số nhất quán (CI), chỉ số đo lường mức độ chệch</a:t>
            </a:r>
            <a:r>
              <a:rPr lang="en-US" sz="2800" dirty="0">
                <a:solidFill>
                  <a:srgbClr val="000099"/>
                </a:solidFill>
                <a:cs typeface="Times New Roman" pitchFamily="18" charset="0"/>
              </a:rPr>
              <a:t> </a:t>
            </a:r>
            <a:r>
              <a:rPr lang="vi-VN" sz="2800" dirty="0">
                <a:solidFill>
                  <a:srgbClr val="000099"/>
                </a:solidFill>
                <a:cs typeface="Times New Roman" pitchFamily="18" charset="0"/>
              </a:rPr>
              <a:t>hướng nhất quán</a:t>
            </a:r>
            <a:r>
              <a:rPr lang="en-US" sz="2800" dirty="0">
                <a:solidFill>
                  <a:srgbClr val="000099"/>
                </a:solidFill>
                <a:cs typeface="Times New Roman" pitchFamily="18" charset="0"/>
              </a:rPr>
              <a:t>:</a:t>
            </a:r>
          </a:p>
          <a:p>
            <a:pPr lvl="1">
              <a:buClr>
                <a:srgbClr val="A50021"/>
              </a:buClr>
              <a:buFont typeface="Wingdings" pitchFamily="2" charset="2"/>
              <a:buChar char="§"/>
            </a:pPr>
            <a:endParaRPr lang="en-US" sz="2800" dirty="0">
              <a:cs typeface="Times New Roman" pitchFamily="18" charset="0"/>
            </a:endParaRPr>
          </a:p>
          <a:p>
            <a:pPr lvl="1">
              <a:buClr>
                <a:srgbClr val="A50021"/>
              </a:buClr>
              <a:buFont typeface="Wingdings" pitchFamily="2" charset="2"/>
              <a:buChar char="§"/>
            </a:pPr>
            <a:r>
              <a:rPr lang="en-US" sz="2800" dirty="0" err="1">
                <a:solidFill>
                  <a:srgbClr val="000099"/>
                </a:solidFill>
                <a:cs typeface="Times New Roman" pitchFamily="18" charset="0"/>
              </a:rPr>
              <a:t>Bước</a:t>
            </a:r>
            <a:r>
              <a:rPr lang="en-US" sz="2800" dirty="0">
                <a:solidFill>
                  <a:srgbClr val="000099"/>
                </a:solidFill>
                <a:cs typeface="Times New Roman" pitchFamily="18" charset="0"/>
              </a:rPr>
              <a:t> 5: </a:t>
            </a:r>
            <a:r>
              <a:rPr lang="en-US" sz="2800" dirty="0" err="1">
                <a:solidFill>
                  <a:srgbClr val="000099"/>
                </a:solidFill>
                <a:cs typeface="Times New Roman" pitchFamily="18" charset="0"/>
              </a:rPr>
              <a:t>Tỷ</a:t>
            </a:r>
            <a:r>
              <a:rPr lang="en-US" sz="2800" dirty="0">
                <a:solidFill>
                  <a:srgbClr val="000099"/>
                </a:solidFill>
                <a:cs typeface="Times New Roman" pitchFamily="18" charset="0"/>
              </a:rPr>
              <a:t> </a:t>
            </a:r>
            <a:r>
              <a:rPr lang="en-US" sz="2800" dirty="0" err="1">
                <a:solidFill>
                  <a:srgbClr val="000099"/>
                </a:solidFill>
                <a:cs typeface="Times New Roman" pitchFamily="18" charset="0"/>
              </a:rPr>
              <a:t>số</a:t>
            </a:r>
            <a:r>
              <a:rPr lang="en-US" sz="2800" dirty="0">
                <a:solidFill>
                  <a:srgbClr val="000099"/>
                </a:solidFill>
                <a:cs typeface="Times New Roman" pitchFamily="18" charset="0"/>
              </a:rPr>
              <a:t> </a:t>
            </a:r>
            <a:r>
              <a:rPr lang="en-US" sz="2800" dirty="0" err="1">
                <a:solidFill>
                  <a:srgbClr val="000099"/>
                </a:solidFill>
                <a:cs typeface="Times New Roman" pitchFamily="18" charset="0"/>
              </a:rPr>
              <a:t>nhất</a:t>
            </a:r>
            <a:r>
              <a:rPr lang="en-US" sz="2800" dirty="0">
                <a:solidFill>
                  <a:srgbClr val="000099"/>
                </a:solidFill>
                <a:cs typeface="Times New Roman" pitchFamily="18" charset="0"/>
              </a:rPr>
              <a:t> </a:t>
            </a:r>
            <a:r>
              <a:rPr lang="en-US" sz="2800" dirty="0" err="1">
                <a:solidFill>
                  <a:srgbClr val="000099"/>
                </a:solidFill>
                <a:cs typeface="Times New Roman" pitchFamily="18" charset="0"/>
              </a:rPr>
              <a:t>quán</a:t>
            </a:r>
            <a:r>
              <a:rPr lang="en-US" sz="2800" dirty="0">
                <a:solidFill>
                  <a:srgbClr val="000099"/>
                </a:solidFill>
                <a:cs typeface="Times New Roman" pitchFamily="18" charset="0"/>
              </a:rPr>
              <a:t>:</a:t>
            </a:r>
            <a:endParaRPr lang="vi-VN" sz="2800" dirty="0">
              <a:solidFill>
                <a:srgbClr val="000099"/>
              </a:solidFill>
              <a:cs typeface="Times New Roman" pitchFamily="18" charset="0"/>
            </a:endParaRPr>
          </a:p>
          <a:p>
            <a:pPr lvl="1">
              <a:buClr>
                <a:srgbClr val="A50021"/>
              </a:buClr>
              <a:buFont typeface="Wingdings" pitchFamily="2" charset="2"/>
              <a:buChar char="§"/>
            </a:pPr>
            <a:endParaRPr lang="en-US" sz="2800" dirty="0">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3281360" y="2324902"/>
            <a:ext cx="1666875" cy="619125"/>
          </a:xfrm>
          <a:prstGeom prst="rect">
            <a:avLst/>
          </a:prstGeom>
        </p:spPr>
      </p:pic>
      <p:pic>
        <p:nvPicPr>
          <p:cNvPr id="6" name="Picture 5"/>
          <p:cNvPicPr>
            <a:picLocks noChangeAspect="1"/>
          </p:cNvPicPr>
          <p:nvPr/>
        </p:nvPicPr>
        <p:blipFill>
          <a:blip r:embed="rId4"/>
          <a:stretch>
            <a:fillRect/>
          </a:stretch>
        </p:blipFill>
        <p:spPr>
          <a:xfrm>
            <a:off x="3429000" y="3429000"/>
            <a:ext cx="1209675" cy="666750"/>
          </a:xfrm>
          <a:prstGeom prst="rect">
            <a:avLst/>
          </a:prstGeom>
        </p:spPr>
      </p:pic>
      <p:pic>
        <p:nvPicPr>
          <p:cNvPr id="7" name="Picture 6"/>
          <p:cNvPicPr>
            <a:picLocks noChangeAspect="1"/>
          </p:cNvPicPr>
          <p:nvPr/>
        </p:nvPicPr>
        <p:blipFill>
          <a:blip r:embed="rId5"/>
          <a:stretch>
            <a:fillRect/>
          </a:stretch>
        </p:blipFill>
        <p:spPr>
          <a:xfrm>
            <a:off x="1323975" y="4127500"/>
            <a:ext cx="7667625" cy="1419225"/>
          </a:xfrm>
          <a:prstGeom prst="rect">
            <a:avLst/>
          </a:prstGeom>
        </p:spPr>
      </p:pic>
    </p:spTree>
    <p:extLst>
      <p:ext uri="{BB962C8B-B14F-4D97-AF65-F5344CB8AC3E}">
        <p14:creationId xmlns:p14="http://schemas.microsoft.com/office/powerpoint/2010/main" val="2943499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r>
              <a:rPr lang="en-US" sz="2800" dirty="0">
                <a:solidFill>
                  <a:srgbClr val="FF0000"/>
                </a:solidFill>
                <a:cs typeface="Times New Roman" pitchFamily="18" charset="0"/>
              </a:rPr>
              <a:t>MINH HỌA XÁC ĐỊNH TỶ SỐ NHẤT QUÁN</a:t>
            </a: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6" name="Picture 5"/>
          <p:cNvPicPr>
            <a:picLocks noChangeAspect="1"/>
          </p:cNvPicPr>
          <p:nvPr/>
        </p:nvPicPr>
        <p:blipFill>
          <a:blip r:embed="rId3"/>
          <a:stretch>
            <a:fillRect/>
          </a:stretch>
        </p:blipFill>
        <p:spPr>
          <a:xfrm>
            <a:off x="609600" y="1524000"/>
            <a:ext cx="7858125" cy="4791075"/>
          </a:xfrm>
          <a:prstGeom prst="rect">
            <a:avLst/>
          </a:prstGeom>
        </p:spPr>
      </p:pic>
    </p:spTree>
    <p:extLst>
      <p:ext uri="{BB962C8B-B14F-4D97-AF65-F5344CB8AC3E}">
        <p14:creationId xmlns:p14="http://schemas.microsoft.com/office/powerpoint/2010/main" val="74618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655638"/>
            <a:ext cx="8458200" cy="533399"/>
          </a:xfrm>
        </p:spPr>
        <p:txBody>
          <a:bodyPr>
            <a:normAutofit/>
          </a:bodyPr>
          <a:lstStyle/>
          <a:p>
            <a:pPr>
              <a:buClr>
                <a:srgbClr val="A50021"/>
              </a:buClr>
              <a:buFont typeface="Wingdings" pitchFamily="2" charset="2"/>
              <a:buChar char="§"/>
            </a:pPr>
            <a:r>
              <a:rPr lang="en-US" sz="2800" dirty="0" err="1">
                <a:solidFill>
                  <a:srgbClr val="FF0000"/>
                </a:solidFill>
                <a:cs typeface="Times New Roman" pitchFamily="18" charset="0"/>
              </a:rPr>
              <a:t>Quy</a:t>
            </a:r>
            <a:r>
              <a:rPr lang="en-US" sz="2800" dirty="0">
                <a:solidFill>
                  <a:srgbClr val="FF0000"/>
                </a:solidFill>
                <a:cs typeface="Times New Roman" pitchFamily="18" charset="0"/>
              </a:rPr>
              <a:t> </a:t>
            </a:r>
            <a:r>
              <a:rPr lang="en-US" sz="2800" dirty="0" err="1">
                <a:solidFill>
                  <a:srgbClr val="FF0000"/>
                </a:solidFill>
                <a:cs typeface="Times New Roman" pitchFamily="18" charset="0"/>
              </a:rPr>
              <a:t>trình</a:t>
            </a:r>
            <a:r>
              <a:rPr lang="en-US" sz="2800" dirty="0">
                <a:solidFill>
                  <a:srgbClr val="FF0000"/>
                </a:solidFill>
                <a:cs typeface="Times New Roman" pitchFamily="18" charset="0"/>
              </a:rPr>
              <a:t> </a:t>
            </a:r>
            <a:r>
              <a:rPr lang="en-US" sz="2800" dirty="0" err="1">
                <a:solidFill>
                  <a:srgbClr val="FF0000"/>
                </a:solidFill>
                <a:cs typeface="Times New Roman" pitchFamily="18" charset="0"/>
              </a:rPr>
              <a:t>thực</a:t>
            </a:r>
            <a:r>
              <a:rPr lang="en-US" sz="2800" dirty="0">
                <a:solidFill>
                  <a:srgbClr val="FF0000"/>
                </a:solidFill>
                <a:cs typeface="Times New Roman" pitchFamily="18" charset="0"/>
              </a:rPr>
              <a:t> </a:t>
            </a:r>
            <a:r>
              <a:rPr lang="en-US" sz="2800" dirty="0" err="1">
                <a:solidFill>
                  <a:srgbClr val="FF0000"/>
                </a:solidFill>
                <a:cs typeface="Times New Roman" pitchFamily="18" charset="0"/>
              </a:rPr>
              <a:t>thi</a:t>
            </a:r>
            <a:r>
              <a:rPr lang="en-US" sz="2800" dirty="0">
                <a:solidFill>
                  <a:srgbClr val="FF0000"/>
                </a:solidFill>
                <a:cs typeface="Times New Roman" pitchFamily="18" charset="0"/>
              </a:rPr>
              <a:t> AHP</a:t>
            </a:r>
          </a:p>
          <a:p>
            <a:pPr marL="457200" lvl="1" indent="0">
              <a:buClr>
                <a:srgbClr val="A50021"/>
              </a:buClr>
              <a:buNone/>
            </a:pPr>
            <a:endParaRPr lang="vi-VN" sz="2400" dirty="0">
              <a:solidFill>
                <a:srgbClr val="FF0000"/>
              </a:solidFill>
              <a:cs typeface="Times New Roman" pitchFamily="18" charset="0"/>
            </a:endParaRPr>
          </a:p>
          <a:p>
            <a:pPr lvl="1">
              <a:buClr>
                <a:srgbClr val="A50021"/>
              </a:buClr>
              <a:buFont typeface="Wingdings" pitchFamily="2" charset="2"/>
              <a:buChar char="§"/>
            </a:pPr>
            <a:endParaRPr lang="en-US" sz="2400" dirty="0">
              <a:solidFill>
                <a:srgbClr val="FF0000"/>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6. </a:t>
            </a:r>
            <a:r>
              <a:rPr lang="en-US" sz="3200" kern="0" dirty="0" err="1">
                <a:solidFill>
                  <a:srgbClr val="C00000"/>
                </a:solidFill>
                <a:latin typeface="Arial"/>
              </a:rPr>
              <a:t>Mô</a:t>
            </a:r>
            <a:r>
              <a:rPr lang="en-US" sz="3200" kern="0" dirty="0">
                <a:solidFill>
                  <a:srgbClr val="C00000"/>
                </a:solidFill>
                <a:latin typeface="Arial"/>
              </a:rPr>
              <a:t> </a:t>
            </a:r>
            <a:r>
              <a:rPr lang="en-US" sz="3200" kern="0" dirty="0" err="1">
                <a:solidFill>
                  <a:srgbClr val="C00000"/>
                </a:solidFill>
                <a:latin typeface="Arial"/>
              </a:rPr>
              <a:t>hình</a:t>
            </a:r>
            <a:r>
              <a:rPr lang="en-US" sz="3200" kern="0" dirty="0">
                <a:solidFill>
                  <a:srgbClr val="C00000"/>
                </a:solidFill>
                <a:latin typeface="Arial"/>
              </a:rPr>
              <a:t> AHP</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sp>
        <p:nvSpPr>
          <p:cNvPr id="4" name="Flowchart: Alternate Process 3"/>
          <p:cNvSpPr/>
          <p:nvPr/>
        </p:nvSpPr>
        <p:spPr>
          <a:xfrm>
            <a:off x="381000" y="3461766"/>
            <a:ext cx="1395984" cy="806196"/>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Xây</a:t>
            </a:r>
            <a:r>
              <a:rPr lang="en-US" dirty="0"/>
              <a:t> </a:t>
            </a:r>
            <a:r>
              <a:rPr lang="en-US" dirty="0" err="1"/>
              <a:t>dựng</a:t>
            </a:r>
            <a:r>
              <a:rPr lang="en-US" dirty="0"/>
              <a:t> </a:t>
            </a:r>
            <a:r>
              <a:rPr lang="en-US" dirty="0" err="1"/>
              <a:t>cấu</a:t>
            </a:r>
            <a:r>
              <a:rPr lang="en-US" dirty="0"/>
              <a:t> </a:t>
            </a:r>
            <a:r>
              <a:rPr lang="en-US" dirty="0" err="1"/>
              <a:t>trúc</a:t>
            </a:r>
            <a:r>
              <a:rPr lang="en-US" dirty="0"/>
              <a:t> </a:t>
            </a:r>
            <a:r>
              <a:rPr lang="en-US" dirty="0" err="1"/>
              <a:t>cây</a:t>
            </a:r>
            <a:endParaRPr lang="en-US" dirty="0"/>
          </a:p>
        </p:txBody>
      </p:sp>
      <p:sp>
        <p:nvSpPr>
          <p:cNvPr id="6" name="Flowchart: Alternate Process 5"/>
          <p:cNvSpPr/>
          <p:nvPr/>
        </p:nvSpPr>
        <p:spPr>
          <a:xfrm>
            <a:off x="2333244" y="1386840"/>
            <a:ext cx="1458468" cy="6659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Xây</a:t>
            </a:r>
            <a:r>
              <a:rPr lang="en-US" dirty="0"/>
              <a:t> ma </a:t>
            </a:r>
            <a:r>
              <a:rPr lang="en-US" dirty="0" err="1"/>
              <a:t>trận</a:t>
            </a:r>
            <a:r>
              <a:rPr lang="en-US" dirty="0"/>
              <a:t> so </a:t>
            </a:r>
            <a:r>
              <a:rPr lang="en-US" dirty="0" err="1"/>
              <a:t>sánh</a:t>
            </a:r>
            <a:endParaRPr lang="en-US" dirty="0"/>
          </a:p>
        </p:txBody>
      </p:sp>
      <p:sp>
        <p:nvSpPr>
          <p:cNvPr id="7" name="Flowchart: Alternate Process 6"/>
          <p:cNvSpPr/>
          <p:nvPr/>
        </p:nvSpPr>
        <p:spPr>
          <a:xfrm>
            <a:off x="2372868" y="2173796"/>
            <a:ext cx="1434084" cy="704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Xây</a:t>
            </a:r>
            <a:r>
              <a:rPr lang="en-US" dirty="0"/>
              <a:t> </a:t>
            </a:r>
            <a:r>
              <a:rPr lang="en-US" dirty="0" err="1"/>
              <a:t>véc</a:t>
            </a:r>
            <a:r>
              <a:rPr lang="en-US" dirty="0"/>
              <a:t> </a:t>
            </a:r>
            <a:r>
              <a:rPr lang="en-US" dirty="0" err="1"/>
              <a:t>tơ</a:t>
            </a:r>
            <a:r>
              <a:rPr lang="en-US" dirty="0"/>
              <a:t> </a:t>
            </a:r>
            <a:r>
              <a:rPr lang="en-US" dirty="0" err="1"/>
              <a:t>riêng</a:t>
            </a:r>
            <a:endParaRPr lang="en-US" dirty="0"/>
          </a:p>
        </p:txBody>
      </p:sp>
      <p:sp>
        <p:nvSpPr>
          <p:cNvPr id="8" name="Flowchart: Alternate Process 7"/>
          <p:cNvSpPr/>
          <p:nvPr/>
        </p:nvSpPr>
        <p:spPr>
          <a:xfrm>
            <a:off x="2391156" y="3064384"/>
            <a:ext cx="1415796" cy="6126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Tính</a:t>
            </a:r>
            <a:r>
              <a:rPr lang="en-US" dirty="0"/>
              <a:t> CI</a:t>
            </a:r>
          </a:p>
        </p:txBody>
      </p:sp>
      <p:sp>
        <p:nvSpPr>
          <p:cNvPr id="9" name="Flowchart: Alternate Process 8"/>
          <p:cNvSpPr/>
          <p:nvPr/>
        </p:nvSpPr>
        <p:spPr>
          <a:xfrm>
            <a:off x="5351526" y="3313368"/>
            <a:ext cx="1181100" cy="91897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Tổng</a:t>
            </a:r>
            <a:r>
              <a:rPr lang="en-US" dirty="0"/>
              <a:t> </a:t>
            </a:r>
            <a:r>
              <a:rPr lang="en-US" dirty="0" err="1"/>
              <a:t>hợp</a:t>
            </a:r>
            <a:endParaRPr lang="en-US" dirty="0"/>
          </a:p>
        </p:txBody>
      </p:sp>
      <p:sp>
        <p:nvSpPr>
          <p:cNvPr id="10" name="Flowchart: Alternate Process 9"/>
          <p:cNvSpPr/>
          <p:nvPr/>
        </p:nvSpPr>
        <p:spPr>
          <a:xfrm>
            <a:off x="7463028" y="3190938"/>
            <a:ext cx="1533144" cy="91897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Xếp</a:t>
            </a:r>
            <a:r>
              <a:rPr lang="en-US" dirty="0"/>
              <a:t> </a:t>
            </a:r>
            <a:r>
              <a:rPr lang="en-US" dirty="0" err="1"/>
              <a:t>hạng</a:t>
            </a:r>
            <a:endParaRPr lang="en-US" dirty="0"/>
          </a:p>
        </p:txBody>
      </p:sp>
      <p:sp>
        <p:nvSpPr>
          <p:cNvPr id="11" name="Flowchart: Alternate Process 10"/>
          <p:cNvSpPr/>
          <p:nvPr/>
        </p:nvSpPr>
        <p:spPr>
          <a:xfrm>
            <a:off x="2327148" y="4231195"/>
            <a:ext cx="1479804" cy="6659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Xây</a:t>
            </a:r>
            <a:r>
              <a:rPr lang="en-US" dirty="0"/>
              <a:t> ma </a:t>
            </a:r>
            <a:r>
              <a:rPr lang="en-US" dirty="0" err="1"/>
              <a:t>trận</a:t>
            </a:r>
            <a:r>
              <a:rPr lang="en-US" dirty="0"/>
              <a:t>  so </a:t>
            </a:r>
            <a:r>
              <a:rPr lang="en-US" dirty="0" err="1"/>
              <a:t>sánh</a:t>
            </a:r>
            <a:endParaRPr lang="en-US" dirty="0"/>
          </a:p>
        </p:txBody>
      </p:sp>
      <p:sp>
        <p:nvSpPr>
          <p:cNvPr id="12" name="Flowchart: Alternate Process 11"/>
          <p:cNvSpPr/>
          <p:nvPr/>
        </p:nvSpPr>
        <p:spPr>
          <a:xfrm>
            <a:off x="2327148" y="5039107"/>
            <a:ext cx="1479804" cy="704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Xây</a:t>
            </a:r>
            <a:r>
              <a:rPr lang="en-US" dirty="0"/>
              <a:t> </a:t>
            </a:r>
            <a:r>
              <a:rPr lang="en-US" dirty="0" err="1"/>
              <a:t>véc</a:t>
            </a:r>
            <a:r>
              <a:rPr lang="en-US" dirty="0"/>
              <a:t> </a:t>
            </a:r>
            <a:r>
              <a:rPr lang="en-US" dirty="0" err="1"/>
              <a:t>tơ</a:t>
            </a:r>
            <a:r>
              <a:rPr lang="en-US" dirty="0"/>
              <a:t> </a:t>
            </a:r>
            <a:r>
              <a:rPr lang="en-US" dirty="0" err="1"/>
              <a:t>riêng</a:t>
            </a:r>
            <a:endParaRPr lang="en-US" dirty="0"/>
          </a:p>
        </p:txBody>
      </p:sp>
      <p:sp>
        <p:nvSpPr>
          <p:cNvPr id="13" name="Flowchart: Alternate Process 12"/>
          <p:cNvSpPr/>
          <p:nvPr/>
        </p:nvSpPr>
        <p:spPr>
          <a:xfrm>
            <a:off x="2327148" y="5885119"/>
            <a:ext cx="1464564" cy="70942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Tính</a:t>
            </a:r>
            <a:r>
              <a:rPr lang="en-US" dirty="0"/>
              <a:t> CI</a:t>
            </a:r>
          </a:p>
        </p:txBody>
      </p:sp>
      <p:sp>
        <p:nvSpPr>
          <p:cNvPr id="16" name="Arrow: Right 15"/>
          <p:cNvSpPr/>
          <p:nvPr/>
        </p:nvSpPr>
        <p:spPr>
          <a:xfrm>
            <a:off x="6705600" y="3530918"/>
            <a:ext cx="743712" cy="43148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7" name="Arrow: Right 16"/>
          <p:cNvSpPr/>
          <p:nvPr/>
        </p:nvSpPr>
        <p:spPr>
          <a:xfrm>
            <a:off x="4502658" y="3581592"/>
            <a:ext cx="743712" cy="52831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923094470"/>
              </p:ext>
            </p:extLst>
          </p:nvPr>
        </p:nvGraphicFramePr>
        <p:xfrm>
          <a:off x="2115693" y="1330961"/>
          <a:ext cx="1884426" cy="2529713"/>
        </p:xfrm>
        <a:graphic>
          <a:graphicData uri="http://schemas.openxmlformats.org/drawingml/2006/table">
            <a:tbl>
              <a:tblPr/>
              <a:tblGrid>
                <a:gridCol w="1884426">
                  <a:extLst>
                    <a:ext uri="{9D8B030D-6E8A-4147-A177-3AD203B41FA5}">
                      <a16:colId xmlns:a16="http://schemas.microsoft.com/office/drawing/2014/main" val="572684337"/>
                    </a:ext>
                  </a:extLst>
                </a:gridCol>
              </a:tblGrid>
              <a:tr h="2529713">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2947579291"/>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387011920"/>
              </p:ext>
            </p:extLst>
          </p:nvPr>
        </p:nvGraphicFramePr>
        <p:xfrm>
          <a:off x="2117217" y="4109910"/>
          <a:ext cx="1884426" cy="2562481"/>
        </p:xfrm>
        <a:graphic>
          <a:graphicData uri="http://schemas.openxmlformats.org/drawingml/2006/table">
            <a:tbl>
              <a:tblPr/>
              <a:tblGrid>
                <a:gridCol w="1884426">
                  <a:extLst>
                    <a:ext uri="{9D8B030D-6E8A-4147-A177-3AD203B41FA5}">
                      <a16:colId xmlns:a16="http://schemas.microsoft.com/office/drawing/2014/main" val="572684337"/>
                    </a:ext>
                  </a:extLst>
                </a:gridCol>
              </a:tblGrid>
              <a:tr h="2562481">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2947579291"/>
                  </a:ext>
                </a:extLst>
              </a:tr>
            </a:tbl>
          </a:graphicData>
        </a:graphic>
      </p:graphicFrame>
      <p:sp>
        <p:nvSpPr>
          <p:cNvPr id="25" name="Arrow: Bent 24"/>
          <p:cNvSpPr/>
          <p:nvPr/>
        </p:nvSpPr>
        <p:spPr>
          <a:xfrm>
            <a:off x="1100328" y="1682688"/>
            <a:ext cx="813816" cy="1630680"/>
          </a:xfrm>
          <a:prstGeom prst="bentArrow">
            <a:avLst>
              <a:gd name="adj1" fmla="val 25000"/>
              <a:gd name="adj2" fmla="val 25000"/>
              <a:gd name="adj3" fmla="val 25000"/>
              <a:gd name="adj4" fmla="val 1678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Arrow: Bent 25"/>
          <p:cNvSpPr/>
          <p:nvPr/>
        </p:nvSpPr>
        <p:spPr>
          <a:xfrm flipV="1">
            <a:off x="1108710" y="4416358"/>
            <a:ext cx="813816" cy="1679641"/>
          </a:xfrm>
          <a:prstGeom prst="bentArrow">
            <a:avLst>
              <a:gd name="adj1" fmla="val 25000"/>
              <a:gd name="adj2" fmla="val 25000"/>
              <a:gd name="adj3" fmla="val 8299"/>
              <a:gd name="adj4" fmla="val 1678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8202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Xây</a:t>
            </a:r>
            <a:r>
              <a:rPr lang="en-US" b="1" dirty="0"/>
              <a:t> </a:t>
            </a:r>
            <a:r>
              <a:rPr lang="en-US" b="1" dirty="0" err="1"/>
              <a:t>dựng</a:t>
            </a:r>
            <a:r>
              <a:rPr lang="en-US" b="1" dirty="0"/>
              <a:t> </a:t>
            </a:r>
            <a:r>
              <a:rPr lang="en-US" b="1" dirty="0" err="1"/>
              <a:t>cấu</a:t>
            </a:r>
            <a:r>
              <a:rPr lang="en-US" b="1" dirty="0"/>
              <a:t> </a:t>
            </a:r>
            <a:r>
              <a:rPr lang="en-US" b="1" dirty="0" err="1"/>
              <a:t>trúc</a:t>
            </a:r>
            <a:r>
              <a:rPr lang="en-US" b="1" dirty="0"/>
              <a:t> </a:t>
            </a:r>
            <a:r>
              <a:rPr lang="en-US" b="1" dirty="0" err="1"/>
              <a:t>cây</a:t>
            </a:r>
            <a:endParaRPr lang="en-US" b="1" dirty="0"/>
          </a:p>
        </p:txBody>
      </p:sp>
      <p:sp>
        <p:nvSpPr>
          <p:cNvPr id="3" name="Content Placeholder 2"/>
          <p:cNvSpPr>
            <a:spLocks noGrp="1"/>
          </p:cNvSpPr>
          <p:nvPr>
            <p:ph sz="half" idx="1"/>
          </p:nvPr>
        </p:nvSpPr>
        <p:spPr>
          <a:xfrm>
            <a:off x="487680" y="1447800"/>
            <a:ext cx="7772400" cy="4525963"/>
          </a:xfrm>
        </p:spPr>
        <p:txBody>
          <a:bodyPr>
            <a:normAutofit fontScale="92500" lnSpcReduction="20000"/>
          </a:bodyPr>
          <a:lstStyle/>
          <a:p>
            <a:pPr marL="0" indent="0">
              <a:buNone/>
            </a:pPr>
            <a:r>
              <a:rPr lang="en-US" sz="3000" dirty="0" err="1">
                <a:cs typeface="Times New Roman" pitchFamily="18" charset="0"/>
              </a:rPr>
              <a:t>Bước</a:t>
            </a:r>
            <a:r>
              <a:rPr lang="en-US" sz="3000" dirty="0">
                <a:cs typeface="Times New Roman" pitchFamily="18" charset="0"/>
              </a:rPr>
              <a:t> 1: </a:t>
            </a:r>
            <a:r>
              <a:rPr lang="vi-VN" sz="3000" dirty="0">
                <a:cs typeface="Times New Roman" pitchFamily="18" charset="0"/>
              </a:rPr>
              <a:t>Xác định mục tiêu tổng thể.</a:t>
            </a:r>
          </a:p>
          <a:p>
            <a:pPr marL="0" indent="0">
              <a:buNone/>
            </a:pPr>
            <a:r>
              <a:rPr lang="en-US" sz="3000" dirty="0" err="1">
                <a:cs typeface="Times New Roman" pitchFamily="18" charset="0"/>
              </a:rPr>
              <a:t>Bước</a:t>
            </a:r>
            <a:r>
              <a:rPr lang="en-US" sz="3000" dirty="0">
                <a:cs typeface="Times New Roman" pitchFamily="18" charset="0"/>
              </a:rPr>
              <a:t> 2: </a:t>
            </a:r>
            <a:r>
              <a:rPr lang="vi-VN" sz="3000" dirty="0">
                <a:cs typeface="Times New Roman" pitchFamily="18" charset="0"/>
              </a:rPr>
              <a:t>Xác định rõ ý nghĩa của </a:t>
            </a:r>
            <a:r>
              <a:rPr lang="en-US" sz="3000" dirty="0" err="1">
                <a:cs typeface="Times New Roman" pitchFamily="18" charset="0"/>
              </a:rPr>
              <a:t>mục</a:t>
            </a:r>
            <a:r>
              <a:rPr lang="en-US" sz="3000" dirty="0">
                <a:cs typeface="Times New Roman" pitchFamily="18" charset="0"/>
              </a:rPr>
              <a:t> </a:t>
            </a:r>
            <a:r>
              <a:rPr lang="en-US" sz="3000" dirty="0" err="1">
                <a:cs typeface="Times New Roman" pitchFamily="18" charset="0"/>
              </a:rPr>
              <a:t>tiêu</a:t>
            </a:r>
            <a:r>
              <a:rPr lang="en-US" sz="3000" dirty="0">
                <a:cs typeface="Times New Roman" pitchFamily="18" charset="0"/>
              </a:rPr>
              <a:t> </a:t>
            </a:r>
            <a:r>
              <a:rPr lang="en-US" sz="3000" dirty="0" err="1">
                <a:cs typeface="Times New Roman" pitchFamily="18" charset="0"/>
              </a:rPr>
              <a:t>bởi</a:t>
            </a:r>
            <a:r>
              <a:rPr lang="en-US" sz="3000" dirty="0">
                <a:cs typeface="Times New Roman" pitchFamily="18" charset="0"/>
              </a:rPr>
              <a:t> </a:t>
            </a:r>
            <a:r>
              <a:rPr lang="en-US" sz="3000" dirty="0" err="1">
                <a:cs typeface="Times New Roman" pitchFamily="18" charset="0"/>
              </a:rPr>
              <a:t>các</a:t>
            </a:r>
            <a:r>
              <a:rPr lang="en-US" sz="3000" dirty="0">
                <a:cs typeface="Times New Roman" pitchFamily="18" charset="0"/>
              </a:rPr>
              <a:t> </a:t>
            </a:r>
            <a:r>
              <a:rPr lang="vi-VN" sz="3000" dirty="0">
                <a:cs typeface="Times New Roman" pitchFamily="18" charset="0"/>
              </a:rPr>
              <a:t>mục tiêu phụ. </a:t>
            </a:r>
            <a:r>
              <a:rPr lang="en-US" sz="3000" dirty="0" err="1">
                <a:cs typeface="Times New Roman" pitchFamily="18" charset="0"/>
              </a:rPr>
              <a:t>Bổ</a:t>
            </a:r>
            <a:r>
              <a:rPr lang="en-US" sz="3000" dirty="0">
                <a:cs typeface="Times New Roman" pitchFamily="18" charset="0"/>
              </a:rPr>
              <a:t> sung m</a:t>
            </a:r>
            <a:r>
              <a:rPr lang="vi-VN" sz="3000" dirty="0">
                <a:cs typeface="Times New Roman" pitchFamily="18" charset="0"/>
              </a:rPr>
              <a:t>ục tiêu phụ </a:t>
            </a:r>
            <a:r>
              <a:rPr lang="en-US" sz="3000" dirty="0" err="1">
                <a:cs typeface="Times New Roman" pitchFamily="18" charset="0"/>
              </a:rPr>
              <a:t>đối</a:t>
            </a:r>
            <a:r>
              <a:rPr lang="en-US" sz="3000" dirty="0">
                <a:cs typeface="Times New Roman" pitchFamily="18" charset="0"/>
              </a:rPr>
              <a:t> </a:t>
            </a:r>
            <a:r>
              <a:rPr lang="en-US" sz="3000" dirty="0" err="1">
                <a:cs typeface="Times New Roman" pitchFamily="18" charset="0"/>
              </a:rPr>
              <a:t>với</a:t>
            </a:r>
            <a:r>
              <a:rPr lang="en-US" sz="3000" dirty="0">
                <a:cs typeface="Times New Roman" pitchFamily="18" charset="0"/>
              </a:rPr>
              <a:t> </a:t>
            </a:r>
            <a:r>
              <a:rPr lang="en-US" sz="3000" dirty="0" err="1">
                <a:cs typeface="Times New Roman" pitchFamily="18" charset="0"/>
              </a:rPr>
              <a:t>mức</a:t>
            </a:r>
            <a:r>
              <a:rPr lang="en-US" sz="3000" dirty="0">
                <a:cs typeface="Times New Roman" pitchFamily="18" charset="0"/>
              </a:rPr>
              <a:t> </a:t>
            </a:r>
            <a:r>
              <a:rPr lang="en-US" sz="3000" dirty="0" err="1">
                <a:cs typeface="Times New Roman" pitchFamily="18" charset="0"/>
              </a:rPr>
              <a:t>tiếp</a:t>
            </a:r>
            <a:r>
              <a:rPr lang="en-US" sz="3000" dirty="0">
                <a:cs typeface="Times New Roman" pitchFamily="18" charset="0"/>
              </a:rPr>
              <a:t> </a:t>
            </a:r>
            <a:r>
              <a:rPr lang="en-US" sz="3000" dirty="0" err="1">
                <a:cs typeface="Times New Roman" pitchFamily="18" charset="0"/>
              </a:rPr>
              <a:t>theo</a:t>
            </a:r>
            <a:r>
              <a:rPr lang="en-US" sz="3000" dirty="0">
                <a:cs typeface="Times New Roman" pitchFamily="18" charset="0"/>
              </a:rPr>
              <a:t> </a:t>
            </a:r>
            <a:r>
              <a:rPr lang="en-US" sz="3000" dirty="0" err="1">
                <a:cs typeface="Times New Roman" pitchFamily="18" charset="0"/>
              </a:rPr>
              <a:t>của</a:t>
            </a:r>
            <a:r>
              <a:rPr lang="en-US" sz="3000" dirty="0">
                <a:cs typeface="Times New Roman" pitchFamily="18" charset="0"/>
              </a:rPr>
              <a:t> </a:t>
            </a:r>
            <a:r>
              <a:rPr lang="en-US" sz="3000" dirty="0" err="1">
                <a:cs typeface="Times New Roman" pitchFamily="18" charset="0"/>
              </a:rPr>
              <a:t>cây</a:t>
            </a:r>
            <a:r>
              <a:rPr lang="en-US" sz="3000" dirty="0">
                <a:cs typeface="Times New Roman" pitchFamily="18" charset="0"/>
              </a:rPr>
              <a:t> </a:t>
            </a:r>
            <a:r>
              <a:rPr lang="en-US" sz="3000" dirty="0" err="1">
                <a:cs typeface="Times New Roman" pitchFamily="18" charset="0"/>
              </a:rPr>
              <a:t>cấu</a:t>
            </a:r>
            <a:r>
              <a:rPr lang="en-US" sz="3000" dirty="0">
                <a:cs typeface="Times New Roman" pitchFamily="18" charset="0"/>
              </a:rPr>
              <a:t> </a:t>
            </a:r>
            <a:r>
              <a:rPr lang="en-US" sz="3000" dirty="0" err="1">
                <a:cs typeface="Times New Roman" pitchFamily="18" charset="0"/>
              </a:rPr>
              <a:t>trúc</a:t>
            </a:r>
            <a:r>
              <a:rPr lang="en-US" sz="3000" dirty="0">
                <a:cs typeface="Times New Roman" pitchFamily="18" charset="0"/>
              </a:rPr>
              <a:t> </a:t>
            </a:r>
          </a:p>
          <a:p>
            <a:pPr marL="0" indent="0">
              <a:buNone/>
            </a:pPr>
            <a:r>
              <a:rPr lang="en-US" sz="3000" dirty="0" err="1">
                <a:cs typeface="Times New Roman" pitchFamily="18" charset="0"/>
              </a:rPr>
              <a:t>Bước</a:t>
            </a:r>
            <a:r>
              <a:rPr lang="en-US" sz="3000" dirty="0">
                <a:cs typeface="Times New Roman" pitchFamily="18" charset="0"/>
              </a:rPr>
              <a:t> 3: </a:t>
            </a:r>
            <a:r>
              <a:rPr lang="vi-VN" sz="3000" dirty="0">
                <a:cs typeface="Times New Roman" pitchFamily="18" charset="0"/>
              </a:rPr>
              <a:t>Tiếp tục đệ quy cho đến khi một </a:t>
            </a:r>
            <a:r>
              <a:rPr lang="en-US" sz="3000" dirty="0" err="1">
                <a:cs typeface="Times New Roman" pitchFamily="18" charset="0"/>
              </a:rPr>
              <a:t>mục</a:t>
            </a:r>
            <a:r>
              <a:rPr lang="en-US" sz="3000" dirty="0">
                <a:cs typeface="Times New Roman" pitchFamily="18" charset="0"/>
              </a:rPr>
              <a:t> </a:t>
            </a:r>
            <a:r>
              <a:rPr lang="en-US" sz="3000" dirty="0" err="1">
                <a:cs typeface="Times New Roman" pitchFamily="18" charset="0"/>
              </a:rPr>
              <a:t>tiêu</a:t>
            </a:r>
            <a:r>
              <a:rPr lang="en-US" sz="3000" dirty="0">
                <a:cs typeface="Times New Roman" pitchFamily="18" charset="0"/>
              </a:rPr>
              <a:t> </a:t>
            </a:r>
            <a:r>
              <a:rPr lang="en-US" sz="3000" dirty="0" err="1">
                <a:cs typeface="Times New Roman" pitchFamily="18" charset="0"/>
              </a:rPr>
              <a:t>phụ</a:t>
            </a:r>
            <a:r>
              <a:rPr lang="en-US" sz="3000" dirty="0">
                <a:cs typeface="Times New Roman" pitchFamily="18" charset="0"/>
              </a:rPr>
              <a:t> </a:t>
            </a:r>
            <a:r>
              <a:rPr lang="vi-VN" sz="3000" dirty="0">
                <a:cs typeface="Times New Roman" pitchFamily="18" charset="0"/>
              </a:rPr>
              <a:t> có thể được kết hợp với từng mục tiêu mức thấp nhất.</a:t>
            </a:r>
            <a:endParaRPr lang="en-US" sz="3000" dirty="0">
              <a:cs typeface="Times New Roman" pitchFamily="18" charset="0"/>
            </a:endParaRPr>
          </a:p>
          <a:p>
            <a:pPr marL="0" indent="0">
              <a:buNone/>
            </a:pPr>
            <a:r>
              <a:rPr lang="en-US" sz="3000" dirty="0" err="1">
                <a:cs typeface="Times New Roman" pitchFamily="18" charset="0"/>
              </a:rPr>
              <a:t>Bước</a:t>
            </a:r>
            <a:r>
              <a:rPr lang="en-US" sz="3000" dirty="0">
                <a:cs typeface="Times New Roman" pitchFamily="18" charset="0"/>
              </a:rPr>
              <a:t> 4: </a:t>
            </a:r>
            <a:r>
              <a:rPr lang="vi-VN" sz="3000" dirty="0">
                <a:cs typeface="Times New Roman" pitchFamily="18" charset="0"/>
              </a:rPr>
              <a:t>Thêm các </a:t>
            </a:r>
            <a:r>
              <a:rPr lang="en-US" sz="3000" dirty="0" err="1">
                <a:cs typeface="Times New Roman" pitchFamily="18" charset="0"/>
              </a:rPr>
              <a:t>phương</a:t>
            </a:r>
            <a:r>
              <a:rPr lang="en-US" sz="3000" dirty="0">
                <a:cs typeface="Times New Roman" pitchFamily="18" charset="0"/>
              </a:rPr>
              <a:t> </a:t>
            </a:r>
            <a:r>
              <a:rPr lang="en-US" sz="3000" dirty="0" err="1">
                <a:cs typeface="Times New Roman" pitchFamily="18" charset="0"/>
              </a:rPr>
              <a:t>án</a:t>
            </a:r>
            <a:r>
              <a:rPr lang="en-US" sz="3000" dirty="0">
                <a:cs typeface="Times New Roman" pitchFamily="18" charset="0"/>
              </a:rPr>
              <a:t> </a:t>
            </a:r>
            <a:r>
              <a:rPr lang="en-US" sz="3000" dirty="0" err="1">
                <a:cs typeface="Times New Roman" pitchFamily="18" charset="0"/>
              </a:rPr>
              <a:t>quyết</a:t>
            </a:r>
            <a:r>
              <a:rPr lang="en-US" sz="3000" dirty="0">
                <a:cs typeface="Times New Roman" pitchFamily="18" charset="0"/>
              </a:rPr>
              <a:t> </a:t>
            </a:r>
            <a:r>
              <a:rPr lang="en-US" sz="3000" dirty="0" err="1">
                <a:cs typeface="Times New Roman" pitchFamily="18" charset="0"/>
              </a:rPr>
              <a:t>định</a:t>
            </a:r>
            <a:r>
              <a:rPr lang="en-US" sz="3000" dirty="0">
                <a:cs typeface="Times New Roman" pitchFamily="18" charset="0"/>
              </a:rPr>
              <a:t> </a:t>
            </a:r>
            <a:r>
              <a:rPr lang="vi-VN" sz="3000" dirty="0">
                <a:cs typeface="Times New Roman" pitchFamily="18" charset="0"/>
              </a:rPr>
              <a:t>và liên kết </a:t>
            </a:r>
            <a:r>
              <a:rPr lang="en-US" sz="3000" dirty="0" err="1">
                <a:cs typeface="Times New Roman" pitchFamily="18" charset="0"/>
              </a:rPr>
              <a:t>các</a:t>
            </a:r>
            <a:r>
              <a:rPr lang="en-US" sz="3000" dirty="0">
                <a:cs typeface="Times New Roman" pitchFamily="18" charset="0"/>
              </a:rPr>
              <a:t> </a:t>
            </a:r>
            <a:r>
              <a:rPr lang="en-US" sz="3000" dirty="0" err="1">
                <a:cs typeface="Times New Roman" pitchFamily="18" charset="0"/>
              </a:rPr>
              <a:t>phương</a:t>
            </a:r>
            <a:r>
              <a:rPr lang="en-US" sz="3000" dirty="0">
                <a:cs typeface="Times New Roman" pitchFamily="18" charset="0"/>
              </a:rPr>
              <a:t> </a:t>
            </a:r>
            <a:r>
              <a:rPr lang="en-US" sz="3000" dirty="0" err="1">
                <a:cs typeface="Times New Roman" pitchFamily="18" charset="0"/>
              </a:rPr>
              <a:t>án</a:t>
            </a:r>
            <a:r>
              <a:rPr lang="en-US" sz="3000" dirty="0">
                <a:cs typeface="Times New Roman" pitchFamily="18" charset="0"/>
              </a:rPr>
              <a:t> </a:t>
            </a:r>
            <a:r>
              <a:rPr lang="en-US" sz="3000" dirty="0" err="1">
                <a:cs typeface="Times New Roman" pitchFamily="18" charset="0"/>
              </a:rPr>
              <a:t>đó</a:t>
            </a:r>
            <a:r>
              <a:rPr lang="en-US" sz="3000" dirty="0">
                <a:cs typeface="Times New Roman" pitchFamily="18" charset="0"/>
              </a:rPr>
              <a:t> </a:t>
            </a:r>
            <a:r>
              <a:rPr lang="vi-VN" sz="3000" dirty="0">
                <a:cs typeface="Times New Roman" pitchFamily="18" charset="0"/>
              </a:rPr>
              <a:t>với các </a:t>
            </a:r>
            <a:r>
              <a:rPr lang="en-US" sz="3000" dirty="0" err="1">
                <a:cs typeface="Times New Roman" pitchFamily="18" charset="0"/>
              </a:rPr>
              <a:t>mục</a:t>
            </a:r>
            <a:r>
              <a:rPr lang="en-US" sz="3000" dirty="0">
                <a:cs typeface="Times New Roman" pitchFamily="18" charset="0"/>
              </a:rPr>
              <a:t> </a:t>
            </a:r>
            <a:r>
              <a:rPr lang="en-US" sz="3000" dirty="0" err="1">
                <a:cs typeface="Times New Roman" pitchFamily="18" charset="0"/>
              </a:rPr>
              <a:t>tiêu</a:t>
            </a:r>
            <a:r>
              <a:rPr lang="vi-VN" sz="3000" dirty="0">
                <a:cs typeface="Times New Roman" pitchFamily="18" charset="0"/>
              </a:rPr>
              <a:t>.</a:t>
            </a:r>
          </a:p>
          <a:p>
            <a:pPr marL="0" indent="0">
              <a:buNone/>
            </a:pPr>
            <a:r>
              <a:rPr lang="en-US" sz="3000" dirty="0" err="1">
                <a:cs typeface="Times New Roman" pitchFamily="18" charset="0"/>
              </a:rPr>
              <a:t>Bước</a:t>
            </a:r>
            <a:r>
              <a:rPr lang="en-US" sz="3000" dirty="0">
                <a:cs typeface="Times New Roman" pitchFamily="18" charset="0"/>
              </a:rPr>
              <a:t> 5: </a:t>
            </a:r>
            <a:r>
              <a:rPr lang="vi-VN" sz="3000" dirty="0">
                <a:cs typeface="Times New Roman" pitchFamily="18" charset="0"/>
              </a:rPr>
              <a:t>Lặp các bước </a:t>
            </a:r>
            <a:r>
              <a:rPr lang="en-US" sz="3000" dirty="0">
                <a:cs typeface="Times New Roman" pitchFamily="18" charset="0"/>
              </a:rPr>
              <a:t>A</a:t>
            </a:r>
            <a:r>
              <a:rPr lang="vi-VN" sz="3000" dirty="0">
                <a:cs typeface="Times New Roman" pitchFamily="18" charset="0"/>
              </a:rPr>
              <a:t>-</a:t>
            </a:r>
            <a:r>
              <a:rPr lang="en-US" sz="3000" dirty="0">
                <a:cs typeface="Times New Roman" pitchFamily="18" charset="0"/>
              </a:rPr>
              <a:t>D</a:t>
            </a:r>
            <a:r>
              <a:rPr lang="vi-VN" sz="3000" dirty="0">
                <a:cs typeface="Times New Roman" pitchFamily="18" charset="0"/>
              </a:rPr>
              <a:t>, cho đến khi bạn hài lòng với </a:t>
            </a:r>
            <a:r>
              <a:rPr lang="en-US" sz="3000" dirty="0" err="1">
                <a:cs typeface="Times New Roman" pitchFamily="18" charset="0"/>
              </a:rPr>
              <a:t>cây</a:t>
            </a:r>
            <a:r>
              <a:rPr lang="en-US" sz="3000" dirty="0">
                <a:cs typeface="Times New Roman" pitchFamily="18" charset="0"/>
              </a:rPr>
              <a:t> </a:t>
            </a:r>
            <a:r>
              <a:rPr lang="vi-VN" sz="3000" dirty="0">
                <a:cs typeface="Times New Roman" pitchFamily="18" charset="0"/>
              </a:rPr>
              <a:t>cấu trúc.</a:t>
            </a:r>
          </a:p>
          <a:p>
            <a:pPr lvl="1">
              <a:buClr>
                <a:srgbClr val="A50021"/>
              </a:buClr>
              <a:buFont typeface="Wingdings" pitchFamily="2" charset="2"/>
              <a:buChar char="§"/>
            </a:pPr>
            <a:endParaRPr lang="en-US" sz="3000" dirty="0">
              <a:cs typeface="Times New Roman" pitchFamily="18" charset="0"/>
            </a:endParaRPr>
          </a:p>
          <a:p>
            <a:endParaRPr lang="en-US" dirty="0"/>
          </a:p>
        </p:txBody>
      </p:sp>
    </p:spTree>
    <p:extLst>
      <p:ext uri="{BB962C8B-B14F-4D97-AF65-F5344CB8AC3E}">
        <p14:creationId xmlns:p14="http://schemas.microsoft.com/office/powerpoint/2010/main" val="22033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76400"/>
            <a:ext cx="3733799"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33536"/>
            <a:ext cx="3352800"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a:t>Tài</a:t>
            </a:r>
            <a:r>
              <a:rPr lang="en-US" dirty="0"/>
              <a:t> </a:t>
            </a:r>
            <a:r>
              <a:rPr lang="en-US" dirty="0" err="1"/>
              <a:t>liệu</a:t>
            </a:r>
            <a:endParaRPr lang="en-US" dirty="0"/>
          </a:p>
        </p:txBody>
      </p:sp>
      <p:sp>
        <p:nvSpPr>
          <p:cNvPr id="3" name="Content Placeholder 2"/>
          <p:cNvSpPr>
            <a:spLocks noGrp="1"/>
          </p:cNvSpPr>
          <p:nvPr>
            <p:ph sz="half" idx="1"/>
          </p:nvPr>
        </p:nvSpPr>
        <p:spPr>
          <a:xfrm>
            <a:off x="457200" y="1600200"/>
            <a:ext cx="3962400" cy="4525963"/>
          </a:xfrm>
        </p:spPr>
        <p:txBody>
          <a:bodyPr/>
          <a:lstStyle/>
          <a:p>
            <a:endParaRPr lang="en-US" dirty="0"/>
          </a:p>
        </p:txBody>
      </p:sp>
      <p:sp>
        <p:nvSpPr>
          <p:cNvPr id="4" name="Content Placeholder 3"/>
          <p:cNvSpPr>
            <a:spLocks noGrp="1"/>
          </p:cNvSpPr>
          <p:nvPr>
            <p:ph sz="half" idx="2"/>
          </p:nvPr>
        </p:nvSpPr>
        <p:spPr>
          <a:xfrm>
            <a:off x="4724400" y="1600200"/>
            <a:ext cx="3962400" cy="4525963"/>
          </a:xfrm>
        </p:spPr>
        <p:txBody>
          <a:bodyPr/>
          <a:lstStyle/>
          <a:p>
            <a:endParaRPr lang="en-US" dirty="0"/>
          </a:p>
        </p:txBody>
      </p:sp>
    </p:spTree>
    <p:extLst>
      <p:ext uri="{BB962C8B-B14F-4D97-AF65-F5344CB8AC3E}">
        <p14:creationId xmlns:p14="http://schemas.microsoft.com/office/powerpoint/2010/main" val="79449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1.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r>
              <a:rPr lang="en-US" sz="3200" b="1" dirty="0">
                <a:solidFill>
                  <a:srgbClr val="FF0000"/>
                </a:solidFill>
              </a:rPr>
              <a:t>  (</a:t>
            </a:r>
            <a:r>
              <a:rPr lang="en-US" sz="3200" b="1" dirty="0" err="1">
                <a:solidFill>
                  <a:srgbClr val="FF0000"/>
                </a:solidFill>
              </a:rPr>
              <a:t>tiếp</a:t>
            </a:r>
            <a:r>
              <a:rPr lang="en-US" sz="3200" b="1" dirty="0">
                <a:solidFill>
                  <a:srgbClr val="FF0000"/>
                </a:solidFill>
              </a:rPr>
              <a:t>)</a:t>
            </a:r>
            <a:br>
              <a:rPr lang="en-US" sz="3200" b="1" dirty="0">
                <a:solidFill>
                  <a:srgbClr val="FF0000"/>
                </a:solidFill>
              </a:rPr>
            </a:br>
            <a:r>
              <a:rPr lang="en-US" sz="3200" b="1" dirty="0">
                <a:solidFill>
                  <a:srgbClr val="FF0000"/>
                </a:solidFill>
              </a:rPr>
              <a:t>     </a:t>
            </a:r>
            <a:r>
              <a:rPr lang="en-US" sz="3200" i="1" u="sng" dirty="0">
                <a:solidFill>
                  <a:srgbClr val="FF0000"/>
                </a:solidFill>
              </a:rPr>
              <a:t>(</a:t>
            </a:r>
            <a:r>
              <a:rPr lang="en-US" sz="3200" i="1" u="sng" dirty="0" err="1">
                <a:solidFill>
                  <a:srgbClr val="FF0000"/>
                </a:solidFill>
              </a:rPr>
              <a:t>theo</a:t>
            </a:r>
            <a:r>
              <a:rPr lang="en-US" sz="3200" i="1" u="sng" dirty="0">
                <a:solidFill>
                  <a:srgbClr val="FF0000"/>
                </a:solidFill>
              </a:rPr>
              <a:t> </a:t>
            </a:r>
            <a:r>
              <a:rPr lang="en-US" sz="3200" i="1" u="sng" dirty="0" err="1">
                <a:solidFill>
                  <a:srgbClr val="FF0000"/>
                </a:solidFill>
              </a:rPr>
              <a:t>véc</a:t>
            </a:r>
            <a:r>
              <a:rPr lang="en-US" sz="3200" i="1" u="sng" dirty="0">
                <a:solidFill>
                  <a:srgbClr val="FF0000"/>
                </a:solidFill>
              </a:rPr>
              <a:t> </a:t>
            </a:r>
            <a:r>
              <a:rPr lang="en-US" sz="3200" i="1" u="sng" dirty="0" err="1">
                <a:solidFill>
                  <a:srgbClr val="FF0000"/>
                </a:solidFill>
              </a:rPr>
              <a:t>tơ</a:t>
            </a:r>
            <a:r>
              <a:rPr lang="en-US" sz="3200" i="1" u="sng" dirty="0">
                <a:solidFill>
                  <a:srgbClr val="FF0000"/>
                </a:solidFill>
              </a:rPr>
              <a:t>)</a:t>
            </a:r>
          </a:p>
        </p:txBody>
      </p:sp>
      <p:sp>
        <p:nvSpPr>
          <p:cNvPr id="9" name="Content Placeholder 8"/>
          <p:cNvSpPr>
            <a:spLocks noGrp="1"/>
          </p:cNvSpPr>
          <p:nvPr>
            <p:ph idx="1"/>
          </p:nvPr>
        </p:nvSpPr>
        <p:spPr/>
        <p:txBody>
          <a:bodyPr>
            <a:normAutofit lnSpcReduction="10000"/>
          </a:bodyPr>
          <a:lstStyle/>
          <a:p>
            <a:pPr marL="0" indent="0">
              <a:lnSpc>
                <a:spcPct val="120000"/>
              </a:lnSpc>
              <a:buNone/>
            </a:pPr>
            <a:r>
              <a:rPr lang="en-US" b="1" dirty="0" err="1"/>
              <a:t>Bộ</a:t>
            </a:r>
            <a:r>
              <a:rPr lang="ru-RU" b="1" dirty="0"/>
              <a:t>:</a:t>
            </a:r>
            <a:r>
              <a:rPr lang="ru-RU" dirty="0"/>
              <a:t> </a:t>
            </a:r>
            <a:r>
              <a:rPr lang="ru-RU" b="1" dirty="0"/>
              <a:t>〈Y, P</a:t>
            </a:r>
            <a:r>
              <a:rPr lang="en-US" b="1" baseline="-25000" dirty="0"/>
              <a:t>y</a:t>
            </a:r>
            <a:r>
              <a:rPr lang="ru-RU" b="1" dirty="0"/>
              <a:t> 〉</a:t>
            </a:r>
            <a:br>
              <a:rPr lang="ru-RU" b="1" dirty="0"/>
            </a:br>
            <a:r>
              <a:rPr lang="ru-RU" b="1" dirty="0"/>
              <a:t>Y = f(X) </a:t>
            </a:r>
            <a:r>
              <a:rPr lang="ru-RU" dirty="0"/>
              <a:t>– </a:t>
            </a:r>
            <a:r>
              <a:rPr lang="en-US" dirty="0" err="1"/>
              <a:t>tập</a:t>
            </a:r>
            <a:r>
              <a:rPr lang="en-US" dirty="0"/>
              <a:t> </a:t>
            </a:r>
            <a:r>
              <a:rPr lang="en-US" dirty="0" err="1"/>
              <a:t>các</a:t>
            </a:r>
            <a:r>
              <a:rPr lang="en-US" dirty="0"/>
              <a:t> </a:t>
            </a:r>
            <a:r>
              <a:rPr lang="en-US" dirty="0" err="1"/>
              <a:t>véc</a:t>
            </a:r>
            <a:r>
              <a:rPr lang="en-US" dirty="0"/>
              <a:t> </a:t>
            </a:r>
            <a:r>
              <a:rPr lang="en-US" dirty="0" err="1"/>
              <a:t>tơ</a:t>
            </a:r>
            <a:endParaRPr lang="en-US" dirty="0"/>
          </a:p>
          <a:p>
            <a:pPr marL="0" indent="0">
              <a:lnSpc>
                <a:spcPct val="120000"/>
              </a:lnSpc>
              <a:buNone/>
            </a:pPr>
            <a:r>
              <a:rPr lang="en-US" b="1" dirty="0"/>
              <a:t>x </a:t>
            </a:r>
            <a:r>
              <a:rPr lang="ru-RU" b="1" dirty="0"/>
              <a:t>P</a:t>
            </a:r>
            <a:r>
              <a:rPr lang="en-US" b="1" baseline="-25000" dirty="0"/>
              <a:t>x</a:t>
            </a:r>
            <a:r>
              <a:rPr lang="ru-RU" b="1" dirty="0"/>
              <a:t> x‘ ↔ y</a:t>
            </a:r>
            <a:r>
              <a:rPr lang="en-US" b="1" dirty="0"/>
              <a:t> </a:t>
            </a:r>
            <a:r>
              <a:rPr lang="ru-RU" b="1" dirty="0"/>
              <a:t>P</a:t>
            </a:r>
            <a:r>
              <a:rPr lang="en-US" b="1" dirty="0"/>
              <a:t> </a:t>
            </a:r>
            <a:r>
              <a:rPr lang="en-US" b="1" baseline="-25000" dirty="0"/>
              <a:t>y</a:t>
            </a:r>
            <a:r>
              <a:rPr lang="ru-RU" b="1" dirty="0"/>
              <a:t> y‘ </a:t>
            </a:r>
            <a:r>
              <a:rPr lang="ru-RU" dirty="0"/>
              <a:t>, </a:t>
            </a:r>
            <a:r>
              <a:rPr lang="en-US" dirty="0" err="1"/>
              <a:t>với</a:t>
            </a:r>
            <a:r>
              <a:rPr lang="en-US" dirty="0"/>
              <a:t> </a:t>
            </a:r>
            <a:r>
              <a:rPr lang="ru-RU" dirty="0"/>
              <a:t>y = f(x), y‘ = f(x‘)</a:t>
            </a:r>
            <a:br>
              <a:rPr lang="ru-RU" dirty="0"/>
            </a:br>
            <a:r>
              <a:rPr lang="ru-RU" b="1" dirty="0"/>
              <a:t>Sel(Y) </a:t>
            </a:r>
            <a:r>
              <a:rPr lang="ru-RU" dirty="0"/>
              <a:t>– </a:t>
            </a:r>
            <a:r>
              <a:rPr lang="en-US" dirty="0" err="1"/>
              <a:t>tập</a:t>
            </a:r>
            <a:r>
              <a:rPr lang="en-US" dirty="0"/>
              <a:t> </a:t>
            </a:r>
            <a:r>
              <a:rPr lang="en-US" dirty="0" err="1"/>
              <a:t>véc</a:t>
            </a:r>
            <a:r>
              <a:rPr lang="en-US" dirty="0"/>
              <a:t> </a:t>
            </a:r>
            <a:r>
              <a:rPr lang="en-US" dirty="0" err="1"/>
              <a:t>tơ</a:t>
            </a:r>
            <a:r>
              <a:rPr lang="en-US" dirty="0"/>
              <a:t>  </a:t>
            </a:r>
            <a:r>
              <a:rPr lang="en-US" dirty="0" err="1"/>
              <a:t>cần</a:t>
            </a:r>
            <a:r>
              <a:rPr lang="en-US" dirty="0"/>
              <a:t> </a:t>
            </a:r>
            <a:r>
              <a:rPr lang="en-US" dirty="0" err="1"/>
              <a:t>chọn</a:t>
            </a:r>
            <a:r>
              <a:rPr lang="en-US" dirty="0"/>
              <a:t> </a:t>
            </a:r>
            <a:br>
              <a:rPr lang="ru-RU" dirty="0"/>
            </a:br>
            <a:r>
              <a:rPr lang="en-US" b="1" dirty="0" err="1"/>
              <a:t>Sel</a:t>
            </a:r>
            <a:r>
              <a:rPr lang="ru-RU" b="1" dirty="0"/>
              <a:t>(Y) = f(</a:t>
            </a:r>
            <a:r>
              <a:rPr lang="en-US" b="1" dirty="0" err="1"/>
              <a:t>Sel</a:t>
            </a:r>
            <a:r>
              <a:rPr lang="ru-RU" b="1" dirty="0"/>
              <a:t>(X)) ⊂ Y</a:t>
            </a:r>
            <a:br>
              <a:rPr lang="ru-RU" b="1" dirty="0"/>
            </a:br>
            <a:r>
              <a:rPr lang="en-US" b="1" u="sng" dirty="0" err="1"/>
              <a:t>Vấn</a:t>
            </a:r>
            <a:r>
              <a:rPr lang="en-US" b="1" u="sng" dirty="0"/>
              <a:t> </a:t>
            </a:r>
            <a:r>
              <a:rPr lang="en-US" b="1" u="sng" dirty="0" err="1"/>
              <a:t>đề</a:t>
            </a:r>
            <a:r>
              <a:rPr lang="en-US" b="1" u="sng" dirty="0"/>
              <a:t>: </a:t>
            </a:r>
            <a:r>
              <a:rPr lang="en-US" b="1" u="sng" dirty="0" err="1"/>
              <a:t>xây</a:t>
            </a:r>
            <a:r>
              <a:rPr lang="en-US" b="1" u="sng" dirty="0"/>
              <a:t> </a:t>
            </a:r>
            <a:r>
              <a:rPr lang="en-US" b="1" u="sng" dirty="0" err="1"/>
              <a:t>dựng</a:t>
            </a:r>
            <a:r>
              <a:rPr lang="en-US" u="sng" dirty="0"/>
              <a:t> </a:t>
            </a:r>
            <a:r>
              <a:rPr lang="en-US" b="1" u="sng" dirty="0" err="1"/>
              <a:t>Sel</a:t>
            </a:r>
            <a:r>
              <a:rPr lang="ru-RU" b="1" u="sng" dirty="0"/>
              <a:t>(</a:t>
            </a:r>
            <a:r>
              <a:rPr lang="en-US" b="1" u="sng" dirty="0"/>
              <a:t>Y</a:t>
            </a:r>
            <a:r>
              <a:rPr lang="ru-RU" b="1" u="sng" dirty="0"/>
              <a:t>)</a:t>
            </a:r>
            <a:r>
              <a:rPr lang="ru-RU" u="sng" dirty="0"/>
              <a:t>.</a:t>
            </a:r>
            <a:br>
              <a:rPr lang="ru-RU" u="sng" dirty="0"/>
            </a:br>
            <a:br>
              <a:rPr lang="ru-RU" dirty="0"/>
            </a:br>
            <a:endParaRPr lang="en-US" alt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402639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kern="0" dirty="0" err="1">
                <a:solidFill>
                  <a:srgbClr val="C00000"/>
                </a:solidFill>
                <a:latin typeface="Arial"/>
              </a:rPr>
              <a:t>Bài</a:t>
            </a:r>
            <a:r>
              <a:rPr lang="en-US" sz="3200" b="1" kern="0" dirty="0">
                <a:solidFill>
                  <a:srgbClr val="C00000"/>
                </a:solidFill>
                <a:latin typeface="Arial"/>
              </a:rPr>
              <a:t> </a:t>
            </a:r>
            <a:r>
              <a:rPr lang="en-US" sz="3200" b="1" kern="0" dirty="0" err="1">
                <a:solidFill>
                  <a:srgbClr val="C00000"/>
                </a:solidFill>
                <a:latin typeface="Arial"/>
              </a:rPr>
              <a:t>tập</a:t>
            </a:r>
            <a:endParaRPr lang="en-US" sz="3200" b="1" kern="0" dirty="0">
              <a:solidFill>
                <a:srgbClr val="C00000"/>
              </a:solidFill>
              <a:latin typeface="Arial"/>
            </a:endParaRPr>
          </a:p>
        </p:txBody>
      </p:sp>
      <p:sp>
        <p:nvSpPr>
          <p:cNvPr id="5" name="Content Placeholder 4"/>
          <p:cNvSpPr>
            <a:spLocks noGrp="1"/>
          </p:cNvSpPr>
          <p:nvPr>
            <p:ph sz="half" idx="1"/>
          </p:nvPr>
        </p:nvSpPr>
        <p:spPr/>
        <p:txBody>
          <a:bodyPr/>
          <a:lstStyle/>
          <a:p>
            <a:r>
              <a:rPr lang="vi-VN" dirty="0"/>
              <a:t>Công ty Jilley Bean muốn chọn một vị trí mới </a:t>
            </a:r>
            <a:r>
              <a:rPr lang="en-US" dirty="0" err="1"/>
              <a:t>để</a:t>
            </a:r>
            <a:r>
              <a:rPr lang="vi-VN" dirty="0"/>
              <a:t> mở rộng hoạt </a:t>
            </a:r>
            <a:r>
              <a:rPr lang="en-US" dirty="0"/>
              <a:t>đ</a:t>
            </a:r>
            <a:r>
              <a:rPr lang="vi-VN" dirty="0"/>
              <a:t>ộng của công ty. Công ty sử</a:t>
            </a:r>
            <a:r>
              <a:rPr lang="en-US" dirty="0"/>
              <a:t> </a:t>
            </a:r>
            <a:r>
              <a:rPr lang="vi-VN" dirty="0"/>
              <a:t>dụng AHP nhằm giúp xác</a:t>
            </a:r>
            <a:r>
              <a:rPr lang="en-US" dirty="0"/>
              <a:t> đ</a:t>
            </a:r>
            <a:r>
              <a:rPr lang="vi-VN" dirty="0"/>
              <a:t>ịnh vị trí nào thích hợp</a:t>
            </a:r>
            <a:r>
              <a:rPr lang="en-US" dirty="0"/>
              <a:t> </a:t>
            </a:r>
            <a:r>
              <a:rPr lang="en-US" dirty="0" err="1"/>
              <a:t>để</a:t>
            </a:r>
            <a:r>
              <a:rPr lang="vi-VN" dirty="0"/>
              <a:t> xây nhà máy mới. </a:t>
            </a:r>
            <a:endParaRPr lang="en-US" dirty="0"/>
          </a:p>
          <a:p>
            <a:r>
              <a:rPr lang="vi-VN" dirty="0"/>
              <a:t>Công ty dựa vào 4</a:t>
            </a:r>
            <a:r>
              <a:rPr lang="en-US" dirty="0"/>
              <a:t> </a:t>
            </a:r>
            <a:r>
              <a:rPr lang="vi-VN" dirty="0"/>
              <a:t>tiêu chí: giá trị tài sản (PRICE), khoảng các giữa các nhà cung cấp (DISTANCE), chất lượng lao</a:t>
            </a:r>
            <a:br>
              <a:rPr lang="vi-VN" dirty="0"/>
            </a:br>
            <a:r>
              <a:rPr lang="en-US" dirty="0"/>
              <a:t>đ</a:t>
            </a:r>
            <a:r>
              <a:rPr lang="vi-VN" dirty="0"/>
              <a:t>ộng (LABOR) và chi phí lao </a:t>
            </a:r>
            <a:r>
              <a:rPr lang="en-US" dirty="0"/>
              <a:t>đ</a:t>
            </a:r>
            <a:r>
              <a:rPr lang="vi-VN" dirty="0"/>
              <a:t>ộng (WAGE). </a:t>
            </a:r>
            <a:endParaRPr lang="en-US" dirty="0"/>
          </a:p>
          <a:p>
            <a:r>
              <a:rPr lang="vi-VN" dirty="0"/>
              <a:t>Công ty có 3 vị trí (LOCATION) cần xem xét dựa vào</a:t>
            </a:r>
            <a:br>
              <a:rPr lang="vi-VN" dirty="0"/>
            </a:br>
            <a:r>
              <a:rPr lang="vi-VN" dirty="0"/>
              <a:t>4 tiêu chí trên</a:t>
            </a:r>
            <a:br>
              <a:rPr lang="vi-VN" dirty="0"/>
            </a:br>
            <a:endParaRPr lang="en-US" dirty="0"/>
          </a:p>
        </p:txBody>
      </p:sp>
    </p:spTree>
    <p:extLst>
      <p:ext uri="{BB962C8B-B14F-4D97-AF65-F5344CB8AC3E}">
        <p14:creationId xmlns:p14="http://schemas.microsoft.com/office/powerpoint/2010/main" val="1761211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kern="0" dirty="0" err="1">
                <a:solidFill>
                  <a:srgbClr val="C00000"/>
                </a:solidFill>
                <a:latin typeface="Arial"/>
              </a:rPr>
              <a:t>Bài</a:t>
            </a:r>
            <a:r>
              <a:rPr lang="en-US" sz="3200" b="1" kern="0" dirty="0">
                <a:solidFill>
                  <a:srgbClr val="C00000"/>
                </a:solidFill>
                <a:latin typeface="Arial"/>
              </a:rPr>
              <a:t> </a:t>
            </a:r>
            <a:r>
              <a:rPr lang="en-US" sz="3200" b="1" kern="0" dirty="0" err="1">
                <a:solidFill>
                  <a:srgbClr val="C00000"/>
                </a:solidFill>
                <a:latin typeface="Arial"/>
              </a:rPr>
              <a:t>tập</a:t>
            </a:r>
            <a:r>
              <a:rPr lang="en-US" sz="3200" b="1" kern="0" dirty="0">
                <a:solidFill>
                  <a:srgbClr val="C00000"/>
                </a:solidFill>
                <a:latin typeface="Arial"/>
              </a:rPr>
              <a:t> (</a:t>
            </a:r>
            <a:r>
              <a:rPr lang="en-US" sz="3200" b="1" kern="0" dirty="0" err="1">
                <a:solidFill>
                  <a:srgbClr val="C00000"/>
                </a:solidFill>
                <a:latin typeface="Arial"/>
              </a:rPr>
              <a:t>tiếp</a:t>
            </a:r>
            <a:r>
              <a:rPr lang="en-US" sz="3200" b="1" kern="0" dirty="0">
                <a:solidFill>
                  <a:srgbClr val="C00000"/>
                </a:solidFill>
                <a:latin typeface="Arial"/>
              </a:rPr>
              <a:t>)</a:t>
            </a:r>
          </a:p>
        </p:txBody>
      </p:sp>
      <p:sp>
        <p:nvSpPr>
          <p:cNvPr id="3" name="Content Placeholder 2"/>
          <p:cNvSpPr>
            <a:spLocks noGrp="1"/>
          </p:cNvSpPr>
          <p:nvPr>
            <p:ph sz="half" idx="1"/>
          </p:nvPr>
        </p:nvSpPr>
        <p:spPr>
          <a:xfrm>
            <a:off x="438150" y="1295400"/>
            <a:ext cx="8229600" cy="4525963"/>
          </a:xfrm>
        </p:spPr>
        <p:txBody>
          <a:bodyPr/>
          <a:lstStyle/>
          <a:p>
            <a:r>
              <a:rPr lang="en-US" dirty="0" err="1"/>
              <a:t>Độ</a:t>
            </a:r>
            <a:r>
              <a:rPr lang="en-US" dirty="0"/>
              <a:t> </a:t>
            </a:r>
            <a:r>
              <a:rPr lang="en-US" dirty="0" err="1"/>
              <a:t>ưu</a:t>
            </a:r>
            <a:r>
              <a:rPr lang="en-US" dirty="0"/>
              <a:t> </a:t>
            </a:r>
            <a:r>
              <a:rPr lang="en-US" dirty="0" err="1"/>
              <a:t>tiên</a:t>
            </a:r>
            <a:r>
              <a:rPr lang="en-US" dirty="0"/>
              <a:t> </a:t>
            </a:r>
            <a:r>
              <a:rPr lang="en-US" dirty="0" err="1"/>
              <a:t>các</a:t>
            </a:r>
            <a:r>
              <a:rPr lang="en-US" dirty="0"/>
              <a:t> </a:t>
            </a:r>
            <a:r>
              <a:rPr lang="en-US" dirty="0" err="1"/>
              <a:t>phương</a:t>
            </a:r>
            <a:r>
              <a:rPr lang="en-US" dirty="0"/>
              <a:t> </a:t>
            </a:r>
            <a:r>
              <a:rPr lang="en-US" dirty="0" err="1"/>
              <a:t>án</a:t>
            </a:r>
            <a:r>
              <a:rPr lang="en-US" dirty="0"/>
              <a:t> </a:t>
            </a:r>
            <a:r>
              <a:rPr lang="en-US" dirty="0" err="1"/>
              <a:t>ứng</a:t>
            </a:r>
            <a:r>
              <a:rPr lang="en-US" dirty="0"/>
              <a:t> </a:t>
            </a:r>
            <a:r>
              <a:rPr lang="en-US" dirty="0" err="1"/>
              <a:t>với</a:t>
            </a:r>
            <a:r>
              <a:rPr lang="en-US" dirty="0"/>
              <a:t> </a:t>
            </a:r>
            <a:r>
              <a:rPr lang="en-US" dirty="0" err="1"/>
              <a:t>tiêu</a:t>
            </a:r>
            <a:r>
              <a:rPr lang="en-US" dirty="0"/>
              <a:t> </a:t>
            </a:r>
            <a:r>
              <a:rPr lang="en-US" dirty="0" err="1"/>
              <a:t>chí</a:t>
            </a:r>
            <a:endParaRPr lang="en-US" dirty="0"/>
          </a:p>
        </p:txBody>
      </p:sp>
      <p:pic>
        <p:nvPicPr>
          <p:cNvPr id="4" name="Picture 3"/>
          <p:cNvPicPr>
            <a:picLocks noChangeAspect="1"/>
          </p:cNvPicPr>
          <p:nvPr/>
        </p:nvPicPr>
        <p:blipFill>
          <a:blip r:embed="rId2"/>
          <a:stretch>
            <a:fillRect/>
          </a:stretch>
        </p:blipFill>
        <p:spPr>
          <a:xfrm>
            <a:off x="681037" y="2133600"/>
            <a:ext cx="7743825" cy="3248025"/>
          </a:xfrm>
          <a:prstGeom prst="rect">
            <a:avLst/>
          </a:prstGeom>
        </p:spPr>
      </p:pic>
    </p:spTree>
    <p:extLst>
      <p:ext uri="{BB962C8B-B14F-4D97-AF65-F5344CB8AC3E}">
        <p14:creationId xmlns:p14="http://schemas.microsoft.com/office/powerpoint/2010/main" val="82479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kern="0" dirty="0" err="1">
                <a:solidFill>
                  <a:srgbClr val="C00000"/>
                </a:solidFill>
                <a:latin typeface="Arial"/>
              </a:rPr>
              <a:t>Bài</a:t>
            </a:r>
            <a:r>
              <a:rPr lang="en-US" sz="3200" b="1" kern="0" dirty="0">
                <a:solidFill>
                  <a:srgbClr val="C00000"/>
                </a:solidFill>
                <a:latin typeface="Arial"/>
              </a:rPr>
              <a:t> </a:t>
            </a:r>
            <a:r>
              <a:rPr lang="en-US" sz="3200" b="1" kern="0" dirty="0" err="1">
                <a:solidFill>
                  <a:srgbClr val="C00000"/>
                </a:solidFill>
                <a:latin typeface="Arial"/>
              </a:rPr>
              <a:t>tập</a:t>
            </a:r>
            <a:r>
              <a:rPr lang="en-US" sz="3200" b="1" kern="0" dirty="0">
                <a:solidFill>
                  <a:srgbClr val="C00000"/>
                </a:solidFill>
                <a:latin typeface="Arial"/>
              </a:rPr>
              <a:t>(</a:t>
            </a:r>
            <a:r>
              <a:rPr lang="en-US" sz="3200" b="1" kern="0" dirty="0" err="1">
                <a:solidFill>
                  <a:srgbClr val="C00000"/>
                </a:solidFill>
                <a:latin typeface="Arial"/>
              </a:rPr>
              <a:t>tiếp</a:t>
            </a:r>
            <a:r>
              <a:rPr lang="en-US" sz="3200" b="1" kern="0" dirty="0">
                <a:solidFill>
                  <a:srgbClr val="C00000"/>
                </a:solidFill>
                <a:latin typeface="Arial"/>
              </a:rPr>
              <a:t>)</a:t>
            </a:r>
          </a:p>
        </p:txBody>
      </p:sp>
      <p:sp>
        <p:nvSpPr>
          <p:cNvPr id="3" name="Content Placeholder 2"/>
          <p:cNvSpPr>
            <a:spLocks noGrp="1"/>
          </p:cNvSpPr>
          <p:nvPr>
            <p:ph sz="half" idx="1"/>
          </p:nvPr>
        </p:nvSpPr>
        <p:spPr>
          <a:xfrm>
            <a:off x="438150" y="1295400"/>
            <a:ext cx="8229600" cy="4525963"/>
          </a:xfrm>
        </p:spPr>
        <p:txBody>
          <a:bodyPr/>
          <a:lstStyle/>
          <a:p>
            <a:r>
              <a:rPr lang="en-US" dirty="0" err="1"/>
              <a:t>Độ</a:t>
            </a:r>
            <a:r>
              <a:rPr lang="en-US" dirty="0"/>
              <a:t> </a:t>
            </a:r>
            <a:r>
              <a:rPr lang="en-US" dirty="0" err="1"/>
              <a:t>ưu</a:t>
            </a:r>
            <a:r>
              <a:rPr lang="en-US" dirty="0"/>
              <a:t> </a:t>
            </a:r>
            <a:r>
              <a:rPr lang="en-US" dirty="0" err="1"/>
              <a:t>tiên</a:t>
            </a:r>
            <a:r>
              <a:rPr lang="en-US" dirty="0"/>
              <a:t> </a:t>
            </a:r>
            <a:r>
              <a:rPr lang="en-US" dirty="0" err="1"/>
              <a:t>các</a:t>
            </a:r>
            <a:r>
              <a:rPr lang="en-US" dirty="0"/>
              <a:t> </a:t>
            </a:r>
            <a:r>
              <a:rPr lang="en-US" dirty="0" err="1"/>
              <a:t>tiêu</a:t>
            </a:r>
            <a:r>
              <a:rPr lang="en-US" dirty="0"/>
              <a:t> </a:t>
            </a:r>
            <a:r>
              <a:rPr lang="en-US" dirty="0" err="1"/>
              <a:t>chí</a:t>
            </a:r>
            <a:endParaRPr lang="en-US" dirty="0"/>
          </a:p>
        </p:txBody>
      </p:sp>
      <p:pic>
        <p:nvPicPr>
          <p:cNvPr id="5" name="Picture 4"/>
          <p:cNvPicPr>
            <a:picLocks noChangeAspect="1"/>
          </p:cNvPicPr>
          <p:nvPr/>
        </p:nvPicPr>
        <p:blipFill>
          <a:blip r:embed="rId2"/>
          <a:stretch>
            <a:fillRect/>
          </a:stretch>
        </p:blipFill>
        <p:spPr>
          <a:xfrm>
            <a:off x="1247775" y="2362201"/>
            <a:ext cx="6648450" cy="1871662"/>
          </a:xfrm>
          <a:prstGeom prst="rect">
            <a:avLst/>
          </a:prstGeom>
        </p:spPr>
      </p:pic>
    </p:spTree>
    <p:extLst>
      <p:ext uri="{BB962C8B-B14F-4D97-AF65-F5344CB8AC3E}">
        <p14:creationId xmlns:p14="http://schemas.microsoft.com/office/powerpoint/2010/main" val="834612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kern="0" dirty="0" err="1">
                <a:solidFill>
                  <a:srgbClr val="C00000"/>
                </a:solidFill>
                <a:latin typeface="Arial"/>
              </a:rPr>
              <a:t>Bài</a:t>
            </a:r>
            <a:r>
              <a:rPr lang="en-US" sz="3200" b="1" kern="0" dirty="0">
                <a:solidFill>
                  <a:srgbClr val="C00000"/>
                </a:solidFill>
                <a:latin typeface="Arial"/>
              </a:rPr>
              <a:t> </a:t>
            </a:r>
            <a:r>
              <a:rPr lang="en-US" sz="3200" b="1" kern="0" dirty="0" err="1">
                <a:solidFill>
                  <a:srgbClr val="C00000"/>
                </a:solidFill>
                <a:latin typeface="Arial"/>
              </a:rPr>
              <a:t>tập</a:t>
            </a:r>
            <a:r>
              <a:rPr lang="en-US" sz="3200" b="1" kern="0" dirty="0">
                <a:solidFill>
                  <a:srgbClr val="C00000"/>
                </a:solidFill>
                <a:latin typeface="Arial"/>
              </a:rPr>
              <a:t> (</a:t>
            </a:r>
            <a:r>
              <a:rPr lang="en-US" sz="3200" b="1" kern="0" dirty="0" err="1">
                <a:solidFill>
                  <a:srgbClr val="C00000"/>
                </a:solidFill>
                <a:latin typeface="Arial"/>
              </a:rPr>
              <a:t>tiếp</a:t>
            </a:r>
            <a:r>
              <a:rPr lang="en-US" sz="3200" b="1" kern="0" dirty="0">
                <a:solidFill>
                  <a:srgbClr val="C00000"/>
                </a:solidFill>
                <a:latin typeface="Arial"/>
              </a:rPr>
              <a:t>)</a:t>
            </a:r>
          </a:p>
        </p:txBody>
      </p:sp>
      <p:sp>
        <p:nvSpPr>
          <p:cNvPr id="3" name="Content Placeholder 2"/>
          <p:cNvSpPr>
            <a:spLocks noGrp="1"/>
          </p:cNvSpPr>
          <p:nvPr>
            <p:ph sz="half" idx="1"/>
          </p:nvPr>
        </p:nvSpPr>
        <p:spPr>
          <a:xfrm>
            <a:off x="438150" y="1295400"/>
            <a:ext cx="8229600" cy="4525963"/>
          </a:xfrm>
        </p:spPr>
        <p:txBody>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219200" y="3902284"/>
            <a:ext cx="5991225" cy="1304925"/>
          </a:xfrm>
          <a:prstGeom prst="rect">
            <a:avLst/>
          </a:prstGeom>
        </p:spPr>
      </p:pic>
      <p:pic>
        <p:nvPicPr>
          <p:cNvPr id="6" name="Picture 5"/>
          <p:cNvPicPr>
            <a:picLocks noChangeAspect="1"/>
          </p:cNvPicPr>
          <p:nvPr/>
        </p:nvPicPr>
        <p:blipFill>
          <a:blip r:embed="rId4"/>
          <a:stretch>
            <a:fillRect/>
          </a:stretch>
        </p:blipFill>
        <p:spPr>
          <a:xfrm>
            <a:off x="2438400" y="1524000"/>
            <a:ext cx="2457450" cy="1724025"/>
          </a:xfrm>
          <a:prstGeom prst="rect">
            <a:avLst/>
          </a:prstGeom>
        </p:spPr>
      </p:pic>
    </p:spTree>
    <p:extLst>
      <p:ext uri="{BB962C8B-B14F-4D97-AF65-F5344CB8AC3E}">
        <p14:creationId xmlns:p14="http://schemas.microsoft.com/office/powerpoint/2010/main" val="55274448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kern="0" dirty="0" err="1">
                <a:solidFill>
                  <a:srgbClr val="C00000"/>
                </a:solidFill>
                <a:latin typeface="Arial"/>
              </a:rPr>
              <a:t>Bài</a:t>
            </a:r>
            <a:r>
              <a:rPr lang="en-US" sz="3200" b="1" kern="0" dirty="0">
                <a:solidFill>
                  <a:srgbClr val="C00000"/>
                </a:solidFill>
                <a:latin typeface="Arial"/>
              </a:rPr>
              <a:t> </a:t>
            </a:r>
            <a:r>
              <a:rPr lang="en-US" sz="3200" b="1" kern="0" dirty="0" err="1">
                <a:solidFill>
                  <a:srgbClr val="C00000"/>
                </a:solidFill>
                <a:latin typeface="Arial"/>
              </a:rPr>
              <a:t>tập</a:t>
            </a:r>
            <a:r>
              <a:rPr lang="en-US" sz="3200" b="1" kern="0" dirty="0">
                <a:solidFill>
                  <a:srgbClr val="C00000"/>
                </a:solidFill>
                <a:latin typeface="Arial"/>
              </a:rPr>
              <a:t> (</a:t>
            </a:r>
            <a:r>
              <a:rPr lang="en-US" sz="3200" b="1" kern="0" dirty="0" err="1">
                <a:solidFill>
                  <a:srgbClr val="C00000"/>
                </a:solidFill>
                <a:latin typeface="Arial"/>
              </a:rPr>
              <a:t>tiếp</a:t>
            </a:r>
            <a:r>
              <a:rPr lang="en-US" sz="3200" b="1" kern="0" dirty="0">
                <a:solidFill>
                  <a:srgbClr val="C00000"/>
                </a:solidFill>
                <a:latin typeface="Arial"/>
              </a:rPr>
              <a:t>)</a:t>
            </a:r>
          </a:p>
        </p:txBody>
      </p:sp>
      <p:pic>
        <p:nvPicPr>
          <p:cNvPr id="3" name="Picture 2"/>
          <p:cNvPicPr>
            <a:picLocks noChangeAspect="1"/>
          </p:cNvPicPr>
          <p:nvPr/>
        </p:nvPicPr>
        <p:blipFill>
          <a:blip r:embed="rId3"/>
          <a:stretch>
            <a:fillRect/>
          </a:stretch>
        </p:blipFill>
        <p:spPr>
          <a:xfrm>
            <a:off x="2895600" y="838200"/>
            <a:ext cx="2257425" cy="1581150"/>
          </a:xfrm>
          <a:prstGeom prst="rect">
            <a:avLst/>
          </a:prstGeom>
        </p:spPr>
      </p:pic>
      <p:pic>
        <p:nvPicPr>
          <p:cNvPr id="4" name="Picture 3"/>
          <p:cNvPicPr>
            <a:picLocks noChangeAspect="1"/>
          </p:cNvPicPr>
          <p:nvPr/>
        </p:nvPicPr>
        <p:blipFill>
          <a:blip r:embed="rId4"/>
          <a:stretch>
            <a:fillRect/>
          </a:stretch>
        </p:blipFill>
        <p:spPr>
          <a:xfrm>
            <a:off x="2176462" y="2743200"/>
            <a:ext cx="4791075" cy="1438275"/>
          </a:xfrm>
          <a:prstGeom prst="rect">
            <a:avLst/>
          </a:prstGeom>
        </p:spPr>
      </p:pic>
      <p:pic>
        <p:nvPicPr>
          <p:cNvPr id="5" name="Picture 4"/>
          <p:cNvPicPr>
            <a:picLocks noChangeAspect="1"/>
          </p:cNvPicPr>
          <p:nvPr/>
        </p:nvPicPr>
        <p:blipFill>
          <a:blip r:embed="rId5"/>
          <a:stretch>
            <a:fillRect/>
          </a:stretch>
        </p:blipFill>
        <p:spPr>
          <a:xfrm>
            <a:off x="1490661" y="4648200"/>
            <a:ext cx="6162675" cy="1657350"/>
          </a:xfrm>
          <a:prstGeom prst="rect">
            <a:avLst/>
          </a:prstGeom>
        </p:spPr>
      </p:pic>
    </p:spTree>
    <p:extLst>
      <p:ext uri="{BB962C8B-B14F-4D97-AF65-F5344CB8AC3E}">
        <p14:creationId xmlns:p14="http://schemas.microsoft.com/office/powerpoint/2010/main" val="4126069686"/>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p:cNvSpPr>
            <a:spLocks noGrp="1" noChangeArrowheads="1"/>
          </p:cNvSpPr>
          <p:nvPr>
            <p:ph type="title"/>
          </p:nvPr>
        </p:nvSpPr>
        <p:spPr>
          <a:noFill/>
          <a:ln/>
        </p:spPr>
        <p:txBody>
          <a:bodyPr>
            <a:normAutofit/>
          </a:bodyPr>
          <a:lstStyle/>
          <a:p>
            <a:pPr algn="l"/>
            <a:r>
              <a:rPr lang="en-US" altLang="en-US" dirty="0" err="1"/>
              <a:t>Bài</a:t>
            </a:r>
            <a:r>
              <a:rPr lang="en-US" altLang="en-US" dirty="0"/>
              <a:t> </a:t>
            </a:r>
            <a:r>
              <a:rPr lang="en-US" altLang="en-US" dirty="0" err="1"/>
              <a:t>tập</a:t>
            </a:r>
            <a:endParaRPr lang="en-US" altLang="en-US" dirty="0"/>
          </a:p>
        </p:txBody>
      </p:sp>
      <p:sp>
        <p:nvSpPr>
          <p:cNvPr id="2" name="Content Placeholder 1"/>
          <p:cNvSpPr>
            <a:spLocks noGrp="1"/>
          </p:cNvSpPr>
          <p:nvPr>
            <p:ph sz="half" idx="1"/>
          </p:nvPr>
        </p:nvSpPr>
        <p:spPr>
          <a:xfrm>
            <a:off x="453189" y="1118937"/>
            <a:ext cx="8229600" cy="4525963"/>
          </a:xfrm>
        </p:spPr>
        <p:txBody>
          <a:bodyPr/>
          <a:lstStyle/>
          <a:p>
            <a:r>
              <a:rPr lang="en-US" b="1" dirty="0"/>
              <a:t>BÀI TOÁN LỰA CHỌN CÔNG VIỆC TỐT NHẤT: </a:t>
            </a:r>
            <a:r>
              <a:rPr lang="en-US" dirty="0" err="1"/>
              <a:t>một</a:t>
            </a:r>
            <a:r>
              <a:rPr lang="en-US" dirty="0"/>
              <a:t> </a:t>
            </a:r>
            <a:r>
              <a:rPr lang="en-US" dirty="0" err="1"/>
              <a:t>nhân</a:t>
            </a:r>
            <a:r>
              <a:rPr lang="en-US" dirty="0"/>
              <a:t> </a:t>
            </a:r>
            <a:r>
              <a:rPr lang="en-US" dirty="0" err="1"/>
              <a:t>viên</a:t>
            </a:r>
            <a:r>
              <a:rPr lang="en-US" dirty="0"/>
              <a:t> </a:t>
            </a:r>
            <a:r>
              <a:rPr lang="en-US" dirty="0" err="1"/>
              <a:t>muốn</a:t>
            </a:r>
            <a:r>
              <a:rPr lang="en-US" dirty="0"/>
              <a:t> </a:t>
            </a:r>
            <a:r>
              <a:rPr lang="en-US" dirty="0" err="1"/>
              <a:t>chọn</a:t>
            </a:r>
            <a:r>
              <a:rPr lang="en-US" dirty="0"/>
              <a:t> 1 </a:t>
            </a:r>
            <a:r>
              <a:rPr lang="en-US" dirty="0" err="1"/>
              <a:t>công</a:t>
            </a:r>
            <a:r>
              <a:rPr lang="en-US" dirty="0"/>
              <a:t> </a:t>
            </a:r>
            <a:r>
              <a:rPr lang="en-US" dirty="0" err="1"/>
              <a:t>việc</a:t>
            </a:r>
            <a:r>
              <a:rPr lang="en-US" dirty="0"/>
              <a:t> </a:t>
            </a:r>
            <a:r>
              <a:rPr lang="en-US" dirty="0" err="1"/>
              <a:t>trong</a:t>
            </a:r>
            <a:r>
              <a:rPr lang="en-US" dirty="0"/>
              <a:t> 5 </a:t>
            </a:r>
            <a:r>
              <a:rPr lang="en-US" dirty="0" err="1"/>
              <a:t>công</a:t>
            </a:r>
            <a:r>
              <a:rPr lang="en-US" dirty="0"/>
              <a:t> </a:t>
            </a:r>
            <a:r>
              <a:rPr lang="en-US" dirty="0" err="1"/>
              <a:t>việc</a:t>
            </a:r>
            <a:r>
              <a:rPr lang="en-US" dirty="0"/>
              <a:t> A, B, C, D, E , F </a:t>
            </a:r>
            <a:r>
              <a:rPr lang="en-US" dirty="0" err="1"/>
              <a:t>dự</a:t>
            </a:r>
            <a:r>
              <a:rPr lang="en-US" dirty="0"/>
              <a:t> </a:t>
            </a:r>
            <a:r>
              <a:rPr lang="en-US" dirty="0" err="1"/>
              <a:t>vào</a:t>
            </a:r>
            <a:r>
              <a:rPr lang="en-US" dirty="0"/>
              <a:t> </a:t>
            </a:r>
            <a:r>
              <a:rPr lang="en-US" dirty="0" err="1"/>
              <a:t>các</a:t>
            </a:r>
            <a:r>
              <a:rPr lang="en-US" dirty="0"/>
              <a:t> </a:t>
            </a:r>
            <a:r>
              <a:rPr lang="en-US" dirty="0" err="1"/>
              <a:t>tiêu</a:t>
            </a:r>
            <a:r>
              <a:rPr lang="en-US" dirty="0"/>
              <a:t> </a:t>
            </a:r>
            <a:r>
              <a:rPr lang="en-US" dirty="0" err="1"/>
              <a:t>chí</a:t>
            </a:r>
            <a:r>
              <a:rPr lang="en-US" dirty="0"/>
              <a:t>:</a:t>
            </a:r>
          </a:p>
          <a:p>
            <a:endParaRPr lang="en-US" b="1" dirty="0"/>
          </a:p>
          <a:p>
            <a:endParaRPr lang="en-US" b="1" dirty="0"/>
          </a:p>
        </p:txBody>
      </p:sp>
      <p:graphicFrame>
        <p:nvGraphicFramePr>
          <p:cNvPr id="3" name="Object 2"/>
          <p:cNvGraphicFramePr>
            <a:graphicFrameLocks noChangeAspect="1"/>
          </p:cNvGraphicFramePr>
          <p:nvPr>
            <p:extLst>
              <p:ext uri="{D42A27DB-BD31-4B8C-83A1-F6EECF244321}">
                <p14:modId xmlns:p14="http://schemas.microsoft.com/office/powerpoint/2010/main" val="2786488566"/>
              </p:ext>
            </p:extLst>
          </p:nvPr>
        </p:nvGraphicFramePr>
        <p:xfrm>
          <a:off x="1371600" y="2566737"/>
          <a:ext cx="6629400" cy="3078163"/>
        </p:xfrm>
        <a:graphic>
          <a:graphicData uri="http://schemas.openxmlformats.org/presentationml/2006/ole">
            <mc:AlternateContent xmlns:mc="http://schemas.openxmlformats.org/markup-compatibility/2006">
              <mc:Choice xmlns:v="urn:schemas-microsoft-com:vml" Requires="v">
                <p:oleObj spid="_x0000_s7204" name="Bitmap Image" r:id="rId5" imgW="4448160" imgH="2752560" progId="Paint.Picture">
                  <p:embed/>
                </p:oleObj>
              </mc:Choice>
              <mc:Fallback>
                <p:oleObj name="Bitmap Image" r:id="rId5" imgW="4448160" imgH="2752560" progId="Paint.Picture">
                  <p:embed/>
                  <p:pic>
                    <p:nvPicPr>
                      <p:cNvPr id="0" name=""/>
                      <p:cNvPicPr/>
                      <p:nvPr/>
                    </p:nvPicPr>
                    <p:blipFill>
                      <a:blip r:embed="rId6"/>
                      <a:stretch>
                        <a:fillRect/>
                      </a:stretch>
                    </p:blipFill>
                    <p:spPr>
                      <a:xfrm>
                        <a:off x="1371600" y="2566737"/>
                        <a:ext cx="6629400" cy="3078163"/>
                      </a:xfrm>
                      <a:prstGeom prst="rect">
                        <a:avLst/>
                      </a:prstGeom>
                    </p:spPr>
                  </p:pic>
                </p:oleObj>
              </mc:Fallback>
            </mc:AlternateContent>
          </a:graphicData>
        </a:graphic>
      </p:graphicFrame>
    </p:spTree>
    <p:extLst>
      <p:ext uri="{BB962C8B-B14F-4D97-AF65-F5344CB8AC3E}">
        <p14:creationId xmlns:p14="http://schemas.microsoft.com/office/powerpoint/2010/main" val="844527084"/>
      </p:ext>
    </p:extLst>
  </p:cSld>
  <p:clrMapOvr>
    <a:overrideClrMapping bg1="lt1" tx1="dk1" bg2="lt2" tx2="dk2" accent1="accent1" accent2="accent2" accent3="accent3" accent4="accent4" accent5="accent5" accent6="accent6" hlink="hlink" folHlink="folHlink"/>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p:cNvSpPr>
            <a:spLocks noGrp="1" noChangeArrowheads="1"/>
          </p:cNvSpPr>
          <p:nvPr>
            <p:ph type="title"/>
          </p:nvPr>
        </p:nvSpPr>
        <p:spPr>
          <a:noFill/>
          <a:ln/>
        </p:spPr>
        <p:txBody>
          <a:bodyPr>
            <a:normAutofit/>
          </a:bodyPr>
          <a:lstStyle/>
          <a:p>
            <a:pPr algn="l"/>
            <a:r>
              <a:rPr lang="en-US" altLang="en-US" dirty="0" err="1"/>
              <a:t>Bài</a:t>
            </a:r>
            <a:r>
              <a:rPr lang="en-US" altLang="en-US" dirty="0"/>
              <a:t> </a:t>
            </a:r>
            <a:r>
              <a:rPr lang="en-US" altLang="en-US" dirty="0" err="1"/>
              <a:t>tập</a:t>
            </a:r>
            <a:endParaRPr lang="en-US" altLang="en-US" dirty="0"/>
          </a:p>
        </p:txBody>
      </p:sp>
      <p:sp>
        <p:nvSpPr>
          <p:cNvPr id="2" name="Content Placeholder 1"/>
          <p:cNvSpPr>
            <a:spLocks noGrp="1"/>
          </p:cNvSpPr>
          <p:nvPr>
            <p:ph sz="half" idx="1"/>
          </p:nvPr>
        </p:nvSpPr>
        <p:spPr>
          <a:xfrm>
            <a:off x="435864" y="1143000"/>
            <a:ext cx="8229600" cy="4525963"/>
          </a:xfrm>
        </p:spPr>
        <p:txBody>
          <a:bodyPr/>
          <a:lstStyle/>
          <a:p>
            <a:r>
              <a:rPr lang="en-US" b="1" dirty="0"/>
              <a:t>BÀI TOÁN LỰA CHỌN CÔNG VIỆC TỐT NHẤT: 05 </a:t>
            </a:r>
            <a:r>
              <a:rPr lang="en-US" b="1" dirty="0" err="1"/>
              <a:t>phương</a:t>
            </a:r>
            <a:r>
              <a:rPr lang="en-US" b="1" dirty="0"/>
              <a:t> </a:t>
            </a:r>
            <a:r>
              <a:rPr lang="en-US" b="1" dirty="0" err="1"/>
              <a:t>án</a:t>
            </a:r>
            <a:r>
              <a:rPr lang="en-US" b="1" dirty="0"/>
              <a:t> </a:t>
            </a:r>
            <a:r>
              <a:rPr lang="en-US" b="1" dirty="0" err="1"/>
              <a:t>chọn</a:t>
            </a:r>
            <a:endParaRPr lang="en-US" dirty="0"/>
          </a:p>
          <a:p>
            <a:endParaRPr lang="en-US" b="1" dirty="0"/>
          </a:p>
          <a:p>
            <a:endParaRPr lang="en-US" b="1" dirty="0"/>
          </a:p>
        </p:txBody>
      </p:sp>
      <p:pic>
        <p:nvPicPr>
          <p:cNvPr id="4" name="Picture 3"/>
          <p:cNvPicPr>
            <a:picLocks noChangeAspect="1"/>
          </p:cNvPicPr>
          <p:nvPr/>
        </p:nvPicPr>
        <p:blipFill>
          <a:blip r:embed="rId3"/>
          <a:stretch>
            <a:fillRect/>
          </a:stretch>
        </p:blipFill>
        <p:spPr>
          <a:xfrm>
            <a:off x="725043" y="2276475"/>
            <a:ext cx="7733157" cy="4260850"/>
          </a:xfrm>
          <a:prstGeom prst="rect">
            <a:avLst/>
          </a:prstGeom>
        </p:spPr>
      </p:pic>
    </p:spTree>
    <p:extLst>
      <p:ext uri="{BB962C8B-B14F-4D97-AF65-F5344CB8AC3E}">
        <p14:creationId xmlns:p14="http://schemas.microsoft.com/office/powerpoint/2010/main" val="226641458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2" name="Rectangle 4"/>
          <p:cNvSpPr>
            <a:spLocks noGrp="1" noChangeArrowheads="1"/>
          </p:cNvSpPr>
          <p:nvPr>
            <p:ph type="title"/>
          </p:nvPr>
        </p:nvSpPr>
        <p:spPr>
          <a:noFill/>
          <a:ln/>
        </p:spPr>
        <p:txBody>
          <a:bodyPr>
            <a:normAutofit/>
          </a:bodyPr>
          <a:lstStyle/>
          <a:p>
            <a:pPr algn="l"/>
            <a:r>
              <a:rPr lang="en-US" altLang="en-US" dirty="0" err="1"/>
              <a:t>Bài</a:t>
            </a:r>
            <a:r>
              <a:rPr lang="en-US" altLang="en-US" dirty="0"/>
              <a:t> </a:t>
            </a:r>
            <a:r>
              <a:rPr lang="en-US" altLang="en-US" dirty="0" err="1"/>
              <a:t>tập</a:t>
            </a:r>
            <a:endParaRPr lang="en-US" altLang="en-US" dirty="0"/>
          </a:p>
        </p:txBody>
      </p:sp>
      <p:sp>
        <p:nvSpPr>
          <p:cNvPr id="2" name="Content Placeholder 1"/>
          <p:cNvSpPr>
            <a:spLocks noGrp="1"/>
          </p:cNvSpPr>
          <p:nvPr>
            <p:ph sz="half" idx="1"/>
          </p:nvPr>
        </p:nvSpPr>
        <p:spPr>
          <a:xfrm>
            <a:off x="435864" y="1143000"/>
            <a:ext cx="8229600" cy="4525963"/>
          </a:xfrm>
        </p:spPr>
        <p:txBody>
          <a:bodyPr/>
          <a:lstStyle/>
          <a:p>
            <a:endParaRPr lang="en-US" b="1" dirty="0"/>
          </a:p>
          <a:p>
            <a:endParaRPr lang="en-US" b="1" dirty="0"/>
          </a:p>
        </p:txBody>
      </p:sp>
      <p:pic>
        <p:nvPicPr>
          <p:cNvPr id="3" name="Picture 2"/>
          <p:cNvPicPr>
            <a:picLocks noChangeAspect="1"/>
          </p:cNvPicPr>
          <p:nvPr/>
        </p:nvPicPr>
        <p:blipFill>
          <a:blip r:embed="rId3"/>
          <a:stretch>
            <a:fillRect/>
          </a:stretch>
        </p:blipFill>
        <p:spPr>
          <a:xfrm>
            <a:off x="733425" y="1734469"/>
            <a:ext cx="7677150" cy="2305050"/>
          </a:xfrm>
          <a:prstGeom prst="rect">
            <a:avLst/>
          </a:prstGeom>
        </p:spPr>
      </p:pic>
    </p:spTree>
    <p:extLst>
      <p:ext uri="{BB962C8B-B14F-4D97-AF65-F5344CB8AC3E}">
        <p14:creationId xmlns:p14="http://schemas.microsoft.com/office/powerpoint/2010/main" val="131872241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Content Placeholder 1"/>
          <p:cNvSpPr>
            <a:spLocks noGrp="1"/>
          </p:cNvSpPr>
          <p:nvPr>
            <p:ph sz="half" idx="1"/>
          </p:nvPr>
        </p:nvSpPr>
        <p:spPr>
          <a:xfrm>
            <a:off x="435864" y="1143000"/>
            <a:ext cx="8229600" cy="4525963"/>
          </a:xfrm>
        </p:spPr>
        <p:txBody>
          <a:bodyPr/>
          <a:lstStyle/>
          <a:p>
            <a:endParaRPr lang="en-US" b="1" dirty="0"/>
          </a:p>
          <a:p>
            <a:endParaRPr lang="en-US" b="1" dirty="0"/>
          </a:p>
        </p:txBody>
      </p:sp>
      <p:pic>
        <p:nvPicPr>
          <p:cNvPr id="4" name="Picture 3"/>
          <p:cNvPicPr>
            <a:picLocks noChangeAspect="1"/>
          </p:cNvPicPr>
          <p:nvPr/>
        </p:nvPicPr>
        <p:blipFill>
          <a:blip r:embed="rId3"/>
          <a:stretch>
            <a:fillRect/>
          </a:stretch>
        </p:blipFill>
        <p:spPr>
          <a:xfrm>
            <a:off x="1371600" y="400472"/>
            <a:ext cx="5619750" cy="1733550"/>
          </a:xfrm>
          <a:prstGeom prst="rect">
            <a:avLst/>
          </a:prstGeom>
        </p:spPr>
      </p:pic>
      <p:pic>
        <p:nvPicPr>
          <p:cNvPr id="7" name="Picture 6"/>
          <p:cNvPicPr>
            <a:picLocks noChangeAspect="1"/>
          </p:cNvPicPr>
          <p:nvPr/>
        </p:nvPicPr>
        <p:blipFill>
          <a:blip r:embed="rId4"/>
          <a:stretch>
            <a:fillRect/>
          </a:stretch>
        </p:blipFill>
        <p:spPr>
          <a:xfrm>
            <a:off x="265978" y="2387057"/>
            <a:ext cx="4267200" cy="1590675"/>
          </a:xfrm>
          <a:prstGeom prst="rect">
            <a:avLst/>
          </a:prstGeom>
        </p:spPr>
      </p:pic>
      <p:pic>
        <p:nvPicPr>
          <p:cNvPr id="8" name="Picture 7"/>
          <p:cNvPicPr>
            <a:picLocks noChangeAspect="1"/>
          </p:cNvPicPr>
          <p:nvPr/>
        </p:nvPicPr>
        <p:blipFill>
          <a:blip r:embed="rId5"/>
          <a:stretch>
            <a:fillRect/>
          </a:stretch>
        </p:blipFill>
        <p:spPr>
          <a:xfrm>
            <a:off x="5410200" y="2362310"/>
            <a:ext cx="3533775" cy="1481168"/>
          </a:xfrm>
          <a:prstGeom prst="rect">
            <a:avLst/>
          </a:prstGeom>
        </p:spPr>
      </p:pic>
      <p:pic>
        <p:nvPicPr>
          <p:cNvPr id="9" name="Picture 8"/>
          <p:cNvPicPr>
            <a:picLocks noChangeAspect="1"/>
          </p:cNvPicPr>
          <p:nvPr/>
        </p:nvPicPr>
        <p:blipFill>
          <a:blip r:embed="rId6"/>
          <a:stretch>
            <a:fillRect/>
          </a:stretch>
        </p:blipFill>
        <p:spPr>
          <a:xfrm>
            <a:off x="1800225" y="4371975"/>
            <a:ext cx="5543550" cy="1876425"/>
          </a:xfrm>
          <a:prstGeom prst="rect">
            <a:avLst/>
          </a:prstGeom>
        </p:spPr>
      </p:pic>
    </p:spTree>
    <p:extLst>
      <p:ext uri="{BB962C8B-B14F-4D97-AF65-F5344CB8AC3E}">
        <p14:creationId xmlns:p14="http://schemas.microsoft.com/office/powerpoint/2010/main" val="228385276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Content Placeholder 1"/>
          <p:cNvSpPr>
            <a:spLocks noGrp="1"/>
          </p:cNvSpPr>
          <p:nvPr>
            <p:ph sz="half" idx="1"/>
          </p:nvPr>
        </p:nvSpPr>
        <p:spPr>
          <a:xfrm>
            <a:off x="435864" y="1143000"/>
            <a:ext cx="8229600" cy="4525963"/>
          </a:xfrm>
        </p:spPr>
        <p:txBody>
          <a:bodyPr/>
          <a:lstStyle/>
          <a:p>
            <a:endParaRPr lang="en-US" b="1" dirty="0"/>
          </a:p>
          <a:p>
            <a:endParaRPr lang="en-US" b="1" dirty="0"/>
          </a:p>
        </p:txBody>
      </p:sp>
      <p:pic>
        <p:nvPicPr>
          <p:cNvPr id="10" name="Picture 9"/>
          <p:cNvPicPr>
            <a:picLocks noChangeAspect="1"/>
          </p:cNvPicPr>
          <p:nvPr/>
        </p:nvPicPr>
        <p:blipFill>
          <a:blip r:embed="rId3"/>
          <a:stretch>
            <a:fillRect/>
          </a:stretch>
        </p:blipFill>
        <p:spPr>
          <a:xfrm>
            <a:off x="2746248" y="1143000"/>
            <a:ext cx="3273552" cy="4038600"/>
          </a:xfrm>
          <a:prstGeom prst="rect">
            <a:avLst/>
          </a:prstGeom>
        </p:spPr>
      </p:pic>
    </p:spTree>
    <p:extLst>
      <p:ext uri="{BB962C8B-B14F-4D97-AF65-F5344CB8AC3E}">
        <p14:creationId xmlns:p14="http://schemas.microsoft.com/office/powerpoint/2010/main" val="25013299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2. </a:t>
            </a:r>
            <a:r>
              <a:rPr lang="en-US" sz="3200" b="1" dirty="0" err="1">
                <a:solidFill>
                  <a:srgbClr val="FF0000"/>
                </a:solidFill>
              </a:rPr>
              <a:t>Phương</a:t>
            </a:r>
            <a:r>
              <a:rPr lang="en-US" sz="3200" b="1" dirty="0">
                <a:solidFill>
                  <a:srgbClr val="FF0000"/>
                </a:solidFill>
              </a:rPr>
              <a:t> </a:t>
            </a:r>
            <a:r>
              <a:rPr lang="en-US" sz="3200" b="1" dirty="0" err="1">
                <a:solidFill>
                  <a:srgbClr val="FF0000"/>
                </a:solidFill>
              </a:rPr>
              <a:t>pháp</a:t>
            </a:r>
            <a:r>
              <a:rPr lang="en-US" sz="3200" b="1" dirty="0">
                <a:solidFill>
                  <a:srgbClr val="FF0000"/>
                </a:solidFill>
              </a:rPr>
              <a:t> Pareto</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a:buNone/>
                </a:pPr>
                <a:r>
                  <a:rPr lang="en-US" sz="3500" b="1" dirty="0" err="1">
                    <a:solidFill>
                      <a:srgbClr val="FF0000"/>
                    </a:solidFill>
                    <a:latin typeface="+mj-lt"/>
                    <a:ea typeface="+mj-ea"/>
                    <a:cs typeface="+mj-cs"/>
                  </a:rPr>
                  <a:t>Tập</a:t>
                </a:r>
                <a:r>
                  <a:rPr lang="en-US" sz="3500" b="1" dirty="0">
                    <a:solidFill>
                      <a:srgbClr val="FF0000"/>
                    </a:solidFill>
                    <a:latin typeface="+mj-lt"/>
                    <a:ea typeface="+mj-ea"/>
                    <a:cs typeface="+mj-cs"/>
                  </a:rPr>
                  <a:t> Pareto:</a:t>
                </a:r>
              </a:p>
              <a:p>
                <a:pPr marL="0" indent="0">
                  <a:lnSpc>
                    <a:spcPct val="120000"/>
                  </a:lnSpc>
                  <a:buNone/>
                </a:pPr>
                <a:r>
                  <a:rPr lang="en-US" b="1" dirty="0"/>
                  <a:t>P</a:t>
                </a:r>
                <a:r>
                  <a:rPr lang="en-US" b="1" baseline="-25000" dirty="0"/>
                  <a:t>f</a:t>
                </a:r>
                <a:r>
                  <a:rPr lang="en-US" b="1" dirty="0"/>
                  <a:t>(X) </a:t>
                </a:r>
                <a:r>
                  <a:rPr lang="en-US" dirty="0"/>
                  <a:t>= {x* ∈ X |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ru-RU" dirty="0"/>
                  <a:t> </a:t>
                </a:r>
                <a:r>
                  <a:rPr lang="en-US" dirty="0"/>
                  <a:t>x* ∈ X : f(x) ≥ f(x*)}</a:t>
                </a:r>
                <a:br>
                  <a:rPr lang="en-US" dirty="0"/>
                </a:br>
                <a:r>
                  <a:rPr lang="en-US" dirty="0"/>
                  <a:t> </a:t>
                </a:r>
              </a:p>
              <a:p>
                <a:pPr marL="0" indent="0">
                  <a:lnSpc>
                    <a:spcPct val="120000"/>
                  </a:lnSpc>
                  <a:buNone/>
                </a:pPr>
                <a:r>
                  <a:rPr lang="en-US" dirty="0"/>
                  <a:t> </a:t>
                </a:r>
                <a:r>
                  <a:rPr lang="en-US" b="1" dirty="0"/>
                  <a:t>P(Y) </a:t>
                </a:r>
                <a:r>
                  <a:rPr lang="en-US" dirty="0"/>
                  <a:t>= {y*∈Y |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y* ∈ Y : y ≥ y*}</a:t>
                </a:r>
                <a:br>
                  <a:rPr lang="en-US" dirty="0"/>
                </a:br>
                <a:endParaRPr lang="en-US" dirty="0"/>
              </a:p>
              <a:p>
                <a:pPr marL="0" indent="0">
                  <a:lnSpc>
                    <a:spcPct val="120000"/>
                  </a:lnSpc>
                  <a:buNone/>
                </a:pPr>
                <a:r>
                  <a:rPr lang="en-US" dirty="0"/>
                  <a:t> </a:t>
                </a:r>
                <a:r>
                  <a:rPr lang="en-US" b="1" dirty="0"/>
                  <a:t>y</a:t>
                </a:r>
                <a:r>
                  <a:rPr lang="en-US" b="1" baseline="-25000" dirty="0"/>
                  <a:t> </a:t>
                </a:r>
                <a:r>
                  <a:rPr lang="en-US" b="1" dirty="0"/>
                  <a:t>≥ y* ↔ </a:t>
                </a:r>
                <a:r>
                  <a:rPr lang="en-US" b="1" dirty="0" err="1"/>
                  <a:t>y</a:t>
                </a:r>
                <a:r>
                  <a:rPr lang="en-US" b="1" baseline="-25000" dirty="0" err="1"/>
                  <a:t>i</a:t>
                </a:r>
                <a:r>
                  <a:rPr lang="en-US" b="1" dirty="0"/>
                  <a:t> ≥ y*</a:t>
                </a:r>
                <a:r>
                  <a:rPr lang="en-US" b="1" baseline="-25000" dirty="0" err="1"/>
                  <a:t>i</a:t>
                </a:r>
                <a:r>
                  <a:rPr lang="en-US" b="1" dirty="0"/>
                  <a:t> , </a:t>
                </a:r>
                <a:r>
                  <a:rPr lang="en-US" b="1" dirty="0" err="1"/>
                  <a:t>i</a:t>
                </a:r>
                <a:r>
                  <a:rPr lang="en-US" b="1" dirty="0"/>
                  <a:t> = 1,…,m;  y  ≠  y*</a:t>
                </a:r>
                <a:br>
                  <a:rPr lang="en-US" b="1" dirty="0"/>
                </a:br>
                <a:endParaRPr lang="en-US" b="1" dirty="0"/>
              </a:p>
              <a:p>
                <a:pPr marL="0" indent="0">
                  <a:lnSpc>
                    <a:spcPct val="120000"/>
                  </a:lnSpc>
                  <a:buNone/>
                </a:pPr>
                <a:r>
                  <a:rPr lang="en-US" dirty="0"/>
                  <a:t>  </a:t>
                </a:r>
                <a:r>
                  <a:rPr lang="en-US" b="1" dirty="0"/>
                  <a:t>P(Y) =  f(P</a:t>
                </a:r>
                <a:r>
                  <a:rPr lang="en-US" b="1" baseline="-25000" dirty="0"/>
                  <a:t>f</a:t>
                </a:r>
                <a:r>
                  <a:rPr lang="en-US" b="1" dirty="0"/>
                  <a:t>(X))</a:t>
                </a:r>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1852" t="-2830" b="-12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1474278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838200"/>
            <a:ext cx="8458200" cy="4525963"/>
          </a:xfrm>
        </p:spPr>
        <p:txBody>
          <a:bodyPr>
            <a:normAutofit/>
          </a:bodyPr>
          <a:lstStyle/>
          <a:p>
            <a:pPr>
              <a:buClr>
                <a:srgbClr val="A50021"/>
              </a:buClr>
              <a:buFont typeface="Wingdings" pitchFamily="2" charset="2"/>
              <a:buChar char="§"/>
            </a:pPr>
            <a:endParaRPr lang="vi-VN" sz="2800" dirty="0">
              <a:solidFill>
                <a:srgbClr val="000099"/>
              </a:solidFill>
              <a:cs typeface="Times New Roman" pitchFamily="18" charset="0"/>
            </a:endParaRPr>
          </a:p>
        </p:txBody>
      </p:sp>
      <p:sp>
        <p:nvSpPr>
          <p:cNvPr id="5" name="Rectangle 2"/>
          <p:cNvSpPr txBox="1">
            <a:spLocks noChangeArrowheads="1"/>
          </p:cNvSpPr>
          <p:nvPr/>
        </p:nvSpPr>
        <p:spPr bwMode="auto">
          <a:xfrm>
            <a:off x="0" y="0"/>
            <a:ext cx="8229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kern="0" dirty="0">
                <a:solidFill>
                  <a:srgbClr val="C00000"/>
                </a:solidFill>
                <a:latin typeface="Arial"/>
              </a:rPr>
              <a:t>7</a:t>
            </a:r>
            <a:r>
              <a:rPr kumimoji="0" lang="en-US" sz="3200" b="1" i="0" u="none" strike="noStrike" kern="0" cap="none" spc="0" normalizeH="0" baseline="0" noProof="0" dirty="0">
                <a:ln>
                  <a:noFill/>
                </a:ln>
                <a:solidFill>
                  <a:srgbClr val="C00000"/>
                </a:solidFill>
                <a:effectLst/>
                <a:uLnTx/>
                <a:uFillTx/>
                <a:latin typeface="Arial"/>
                <a:ea typeface="+mj-ea"/>
                <a:cs typeface="+mj-cs"/>
              </a:rPr>
              <a:t>. X</a:t>
            </a:r>
            <a:r>
              <a:rPr lang="en-US" sz="3200" kern="0" dirty="0" err="1">
                <a:solidFill>
                  <a:srgbClr val="C00000"/>
                </a:solidFill>
                <a:latin typeface="Arial"/>
              </a:rPr>
              <a:t>ây</a:t>
            </a:r>
            <a:r>
              <a:rPr lang="en-US" sz="3200" kern="0" dirty="0">
                <a:solidFill>
                  <a:srgbClr val="C00000"/>
                </a:solidFill>
                <a:latin typeface="Arial"/>
              </a:rPr>
              <a:t> </a:t>
            </a:r>
            <a:r>
              <a:rPr lang="en-US" sz="3200" kern="0" dirty="0" err="1">
                <a:solidFill>
                  <a:srgbClr val="C00000"/>
                </a:solidFill>
                <a:latin typeface="Arial"/>
              </a:rPr>
              <a:t>dựng</a:t>
            </a:r>
            <a:r>
              <a:rPr lang="en-US" sz="3200" kern="0" dirty="0">
                <a:solidFill>
                  <a:srgbClr val="C00000"/>
                </a:solidFill>
                <a:latin typeface="Arial"/>
              </a:rPr>
              <a:t> </a:t>
            </a:r>
            <a:r>
              <a:rPr lang="en-US" sz="3200" kern="0" dirty="0" err="1">
                <a:solidFill>
                  <a:srgbClr val="C00000"/>
                </a:solidFill>
                <a:latin typeface="Arial"/>
              </a:rPr>
              <a:t>hệ</a:t>
            </a:r>
            <a:r>
              <a:rPr lang="en-US" sz="3200" kern="0" dirty="0">
                <a:solidFill>
                  <a:srgbClr val="C00000"/>
                </a:solidFill>
                <a:latin typeface="Arial"/>
              </a:rPr>
              <a:t> </a:t>
            </a:r>
            <a:r>
              <a:rPr lang="en-US" sz="3200" kern="0" dirty="0" err="1">
                <a:solidFill>
                  <a:srgbClr val="C00000"/>
                </a:solidFill>
                <a:latin typeface="Arial"/>
              </a:rPr>
              <a:t>thống</a:t>
            </a:r>
            <a:endParaRPr kumimoji="0" lang="en-US" sz="2300" b="1" i="0" u="none" strike="noStrike" kern="0" cap="none" spc="0" normalizeH="0" baseline="0" noProof="0" dirty="0">
              <a:ln>
                <a:noFill/>
              </a:ln>
              <a:solidFill>
                <a:srgbClr val="C00000"/>
              </a:solidFill>
              <a:effectLst/>
              <a:uLnTx/>
              <a:uFillTx/>
              <a:latin typeface="Arial"/>
              <a:ea typeface="+mj-ea"/>
              <a:cs typeface="+mj-cs"/>
            </a:endParaRPr>
          </a:p>
        </p:txBody>
      </p:sp>
      <p:pic>
        <p:nvPicPr>
          <p:cNvPr id="2" name="Picture 1"/>
          <p:cNvPicPr>
            <a:picLocks noChangeAspect="1"/>
          </p:cNvPicPr>
          <p:nvPr/>
        </p:nvPicPr>
        <p:blipFill>
          <a:blip r:embed="rId3"/>
          <a:stretch>
            <a:fillRect/>
          </a:stretch>
        </p:blipFill>
        <p:spPr>
          <a:xfrm>
            <a:off x="1905000" y="1143000"/>
            <a:ext cx="5181600" cy="3771900"/>
          </a:xfrm>
          <a:prstGeom prst="rect">
            <a:avLst/>
          </a:prstGeom>
        </p:spPr>
      </p:pic>
    </p:spTree>
    <p:extLst>
      <p:ext uri="{BB962C8B-B14F-4D97-AF65-F5344CB8AC3E}">
        <p14:creationId xmlns:p14="http://schemas.microsoft.com/office/powerpoint/2010/main" val="2258611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pPr>
              <a:buFont typeface="Wingdings" pitchFamily="2" charset="2"/>
              <a:buChar cha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pPr algn="l"/>
            <a:r>
              <a:rPr lang="en-US" sz="3200" b="1" kern="0" dirty="0">
                <a:solidFill>
                  <a:srgbClr val="C00000"/>
                </a:solidFill>
                <a:latin typeface="Arial"/>
              </a:rPr>
              <a:t>8. </a:t>
            </a:r>
            <a:r>
              <a:rPr lang="en-US" sz="3200" b="1" kern="0" dirty="0" err="1">
                <a:solidFill>
                  <a:srgbClr val="C00000"/>
                </a:solidFill>
                <a:latin typeface="Arial"/>
              </a:rPr>
              <a:t>Hướng</a:t>
            </a:r>
            <a:r>
              <a:rPr lang="en-US" sz="3200" b="1" kern="0" dirty="0">
                <a:solidFill>
                  <a:srgbClr val="C00000"/>
                </a:solidFill>
                <a:latin typeface="Arial"/>
              </a:rPr>
              <a:t> </a:t>
            </a:r>
            <a:r>
              <a:rPr lang="en-US" sz="3200" b="1" kern="0" dirty="0" err="1">
                <a:solidFill>
                  <a:srgbClr val="C00000"/>
                </a:solidFill>
                <a:latin typeface="Arial"/>
              </a:rPr>
              <a:t>tiếp</a:t>
            </a:r>
            <a:r>
              <a:rPr lang="en-US" sz="3200" b="1" kern="0" dirty="0">
                <a:solidFill>
                  <a:srgbClr val="C00000"/>
                </a:solidFill>
                <a:latin typeface="Arial"/>
              </a:rPr>
              <a:t> </a:t>
            </a:r>
            <a:r>
              <a:rPr lang="en-US" sz="3200" b="1" kern="0" dirty="0" err="1">
                <a:solidFill>
                  <a:srgbClr val="C00000"/>
                </a:solidFill>
                <a:latin typeface="Arial"/>
              </a:rPr>
              <a:t>cận</a:t>
            </a:r>
            <a:r>
              <a:rPr lang="en-US" sz="3200" b="1" kern="0" dirty="0">
                <a:solidFill>
                  <a:srgbClr val="C00000"/>
                </a:solidFill>
                <a:latin typeface="Arial"/>
              </a:rPr>
              <a:t> </a:t>
            </a:r>
            <a:r>
              <a:rPr lang="en-US" sz="3200" b="1" kern="0" dirty="0" err="1">
                <a:solidFill>
                  <a:srgbClr val="C00000"/>
                </a:solidFill>
                <a:latin typeface="Arial"/>
              </a:rPr>
              <a:t>xây</a:t>
            </a:r>
            <a:r>
              <a:rPr lang="en-US" sz="3200" b="1" kern="0" dirty="0">
                <a:solidFill>
                  <a:srgbClr val="C00000"/>
                </a:solidFill>
                <a:latin typeface="Arial"/>
              </a:rPr>
              <a:t> </a:t>
            </a:r>
            <a:r>
              <a:rPr lang="en-US" sz="3200" b="1" kern="0" dirty="0" err="1">
                <a:solidFill>
                  <a:srgbClr val="C00000"/>
                </a:solidFill>
                <a:latin typeface="Arial"/>
              </a:rPr>
              <a:t>dựng</a:t>
            </a:r>
            <a:endParaRPr lang="en-US" b="1" dirty="0"/>
          </a:p>
        </p:txBody>
      </p:sp>
    </p:spTree>
    <p:extLst>
      <p:ext uri="{BB962C8B-B14F-4D97-AF65-F5344CB8AC3E}">
        <p14:creationId xmlns:p14="http://schemas.microsoft.com/office/powerpoint/2010/main" val="2656548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7951"/>
            <a:ext cx="8197925" cy="455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p:cNvSpPr txBox="1">
            <a:spLocks noChangeArrowheads="1"/>
          </p:cNvSpPr>
          <p:nvPr/>
        </p:nvSpPr>
        <p:spPr bwMode="auto">
          <a:xfrm>
            <a:off x="822325" y="645113"/>
            <a:ext cx="73276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dirty="0" err="1">
                <a:solidFill>
                  <a:srgbClr val="0000CC"/>
                </a:solidFill>
              </a:rPr>
              <a:t>Kết</a:t>
            </a:r>
            <a:r>
              <a:rPr lang="en-US" sz="2000" b="1" dirty="0">
                <a:solidFill>
                  <a:srgbClr val="0000CC"/>
                </a:solidFill>
              </a:rPr>
              <a:t> </a:t>
            </a:r>
            <a:r>
              <a:rPr lang="en-US" sz="2000" b="1" dirty="0" err="1">
                <a:solidFill>
                  <a:srgbClr val="0000CC"/>
                </a:solidFill>
              </a:rPr>
              <a:t>quả</a:t>
            </a:r>
            <a:r>
              <a:rPr lang="en-US" sz="2000" b="1" dirty="0">
                <a:solidFill>
                  <a:srgbClr val="0000CC"/>
                </a:solidFill>
              </a:rPr>
              <a:t> </a:t>
            </a:r>
            <a:r>
              <a:rPr lang="en-US" sz="2000" b="1" dirty="0" err="1">
                <a:solidFill>
                  <a:srgbClr val="0000CC"/>
                </a:solidFill>
              </a:rPr>
              <a:t>khi</a:t>
            </a:r>
            <a:r>
              <a:rPr lang="en-US" sz="2000" b="1" dirty="0">
                <a:solidFill>
                  <a:srgbClr val="0000CC"/>
                </a:solidFill>
              </a:rPr>
              <a:t> </a:t>
            </a:r>
            <a:r>
              <a:rPr lang="en-US" sz="2000" b="1" dirty="0" err="1">
                <a:solidFill>
                  <a:srgbClr val="0000CC"/>
                </a:solidFill>
              </a:rPr>
              <a:t>kích</a:t>
            </a:r>
            <a:r>
              <a:rPr lang="en-US" sz="2000" b="1" dirty="0">
                <a:solidFill>
                  <a:srgbClr val="0000CC"/>
                </a:solidFill>
              </a:rPr>
              <a:t> </a:t>
            </a:r>
            <a:r>
              <a:rPr lang="en-US" sz="2000" b="1" dirty="0" err="1">
                <a:solidFill>
                  <a:srgbClr val="0000CC"/>
                </a:solidFill>
              </a:rPr>
              <a:t>chuột</a:t>
            </a:r>
            <a:r>
              <a:rPr lang="en-US" sz="2000" b="1" dirty="0">
                <a:solidFill>
                  <a:srgbClr val="0000CC"/>
                </a:solidFill>
              </a:rPr>
              <a:t> </a:t>
            </a:r>
            <a:r>
              <a:rPr lang="en-US" sz="2000" b="1" dirty="0" err="1">
                <a:solidFill>
                  <a:srgbClr val="0000CC"/>
                </a:solidFill>
              </a:rPr>
              <a:t>vào</a:t>
            </a:r>
            <a:r>
              <a:rPr lang="en-US" sz="2000" b="1" dirty="0">
                <a:solidFill>
                  <a:srgbClr val="0000CC"/>
                </a:solidFill>
              </a:rPr>
              <a:t> “salary”- </a:t>
            </a:r>
            <a:r>
              <a:rPr lang="en-US" sz="2000" b="1" dirty="0" err="1">
                <a:solidFill>
                  <a:srgbClr val="0000CC"/>
                </a:solidFill>
              </a:rPr>
              <a:t>mức</a:t>
            </a:r>
            <a:r>
              <a:rPr lang="en-US" sz="2000" b="1" dirty="0">
                <a:solidFill>
                  <a:srgbClr val="0000CC"/>
                </a:solidFill>
              </a:rPr>
              <a:t> </a:t>
            </a:r>
            <a:r>
              <a:rPr lang="en-US" sz="2000" b="1" dirty="0" err="1">
                <a:solidFill>
                  <a:srgbClr val="0000CC"/>
                </a:solidFill>
              </a:rPr>
              <a:t>lương</a:t>
            </a:r>
            <a:r>
              <a:rPr lang="en-US" sz="2000" b="1" dirty="0">
                <a:solidFill>
                  <a:srgbClr val="0000CC"/>
                </a:solidFill>
              </a:rPr>
              <a:t> </a:t>
            </a:r>
            <a:r>
              <a:rPr lang="en-US" sz="2000" b="1" dirty="0" err="1">
                <a:solidFill>
                  <a:srgbClr val="0000CC"/>
                </a:solidFill>
              </a:rPr>
              <a:t>khởi</a:t>
            </a:r>
            <a:r>
              <a:rPr lang="en-US" sz="2000" b="1" dirty="0">
                <a:solidFill>
                  <a:srgbClr val="0000CC"/>
                </a:solidFill>
              </a:rPr>
              <a:t> </a:t>
            </a:r>
            <a:r>
              <a:rPr lang="en-US" sz="2000" b="1" dirty="0" err="1">
                <a:solidFill>
                  <a:srgbClr val="0000CC"/>
                </a:solidFill>
              </a:rPr>
              <a:t>điểm</a:t>
            </a:r>
            <a:endParaRPr lang="en-US" sz="2000" b="1" dirty="0">
              <a:solidFill>
                <a:srgbClr val="0000CC"/>
              </a:solidFill>
            </a:endParaRPr>
          </a:p>
        </p:txBody>
      </p:sp>
    </p:spTree>
    <p:extLst>
      <p:ext uri="{BB962C8B-B14F-4D97-AF65-F5344CB8AC3E}">
        <p14:creationId xmlns:p14="http://schemas.microsoft.com/office/powerpoint/2010/main" val="413045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3"/>
          <p:cNvSpPr txBox="1">
            <a:spLocks noChangeArrowheads="1"/>
          </p:cNvSpPr>
          <p:nvPr/>
        </p:nvSpPr>
        <p:spPr bwMode="auto">
          <a:xfrm>
            <a:off x="1219200" y="668863"/>
            <a:ext cx="685799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dirty="0">
                <a:solidFill>
                  <a:srgbClr val="0000CC"/>
                </a:solidFill>
              </a:rPr>
              <a:t>Result from double clicking “life quality”</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25" y="1628875"/>
            <a:ext cx="8077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661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5"/>
          <p:cNvSpPr txBox="1">
            <a:spLocks noChangeArrowheads="1"/>
          </p:cNvSpPr>
          <p:nvPr/>
        </p:nvSpPr>
        <p:spPr bwMode="auto">
          <a:xfrm>
            <a:off x="805502" y="635000"/>
            <a:ext cx="65706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khi</a:t>
            </a:r>
            <a:r>
              <a:rPr lang="en-US" b="1" dirty="0">
                <a:solidFill>
                  <a:srgbClr val="0000CC"/>
                </a:solidFill>
              </a:rPr>
              <a:t> </a:t>
            </a:r>
            <a:r>
              <a:rPr lang="en-US" b="1" dirty="0" err="1">
                <a:solidFill>
                  <a:srgbClr val="0000CC"/>
                </a:solidFill>
              </a:rPr>
              <a:t>kích</a:t>
            </a:r>
            <a:r>
              <a:rPr lang="en-US" b="1" dirty="0">
                <a:solidFill>
                  <a:srgbClr val="0000CC"/>
                </a:solidFill>
              </a:rPr>
              <a:t> </a:t>
            </a:r>
            <a:r>
              <a:rPr lang="en-US" b="1" dirty="0" err="1">
                <a:solidFill>
                  <a:srgbClr val="0000CC"/>
                </a:solidFill>
              </a:rPr>
              <a:t>chuột</a:t>
            </a:r>
            <a:r>
              <a:rPr lang="en-US" b="1" dirty="0">
                <a:solidFill>
                  <a:srgbClr val="0000CC"/>
                </a:solidFill>
              </a:rPr>
              <a:t> </a:t>
            </a:r>
            <a:r>
              <a:rPr lang="en-US" b="1" dirty="0" err="1">
                <a:solidFill>
                  <a:srgbClr val="0000CC"/>
                </a:solidFill>
              </a:rPr>
              <a:t>vào</a:t>
            </a:r>
            <a:r>
              <a:rPr lang="en-US" b="1" dirty="0">
                <a:solidFill>
                  <a:srgbClr val="0000CC"/>
                </a:solidFill>
              </a:rPr>
              <a:t> “interest” – </a:t>
            </a:r>
            <a:r>
              <a:rPr lang="en-US" b="1" dirty="0" err="1">
                <a:solidFill>
                  <a:srgbClr val="0000CC"/>
                </a:solidFill>
              </a:rPr>
              <a:t>công</a:t>
            </a:r>
            <a:r>
              <a:rPr lang="en-US" b="1" dirty="0">
                <a:solidFill>
                  <a:srgbClr val="0000CC"/>
                </a:solidFill>
              </a:rPr>
              <a:t> </a:t>
            </a:r>
            <a:r>
              <a:rPr lang="en-US" b="1" dirty="0" err="1">
                <a:solidFill>
                  <a:srgbClr val="0000CC"/>
                </a:solidFill>
              </a:rPr>
              <a:t>việc</a:t>
            </a:r>
            <a:r>
              <a:rPr lang="en-US" b="1" dirty="0">
                <a:solidFill>
                  <a:srgbClr val="0000CC"/>
                </a:solidFill>
              </a:rPr>
              <a:t> </a:t>
            </a:r>
            <a:r>
              <a:rPr lang="en-US" b="1" dirty="0" err="1">
                <a:solidFill>
                  <a:srgbClr val="0000CC"/>
                </a:solidFill>
              </a:rPr>
              <a:t>iêu</a:t>
            </a:r>
            <a:r>
              <a:rPr lang="en-US" b="1" dirty="0">
                <a:solidFill>
                  <a:srgbClr val="0000CC"/>
                </a:solidFill>
              </a:rPr>
              <a:t> </a:t>
            </a:r>
            <a:r>
              <a:rPr lang="en-US" b="1" dirty="0" err="1">
                <a:solidFill>
                  <a:srgbClr val="0000CC"/>
                </a:solidFill>
              </a:rPr>
              <a:t>thích</a:t>
            </a:r>
            <a:endParaRPr lang="en-US" b="1" dirty="0">
              <a:solidFill>
                <a:srgbClr val="0000CC"/>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47675"/>
            <a:ext cx="8229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54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Text Box 5"/>
          <p:cNvSpPr txBox="1">
            <a:spLocks noChangeArrowheads="1"/>
          </p:cNvSpPr>
          <p:nvPr/>
        </p:nvSpPr>
        <p:spPr bwMode="auto">
          <a:xfrm>
            <a:off x="822325" y="633238"/>
            <a:ext cx="7045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khi</a:t>
            </a:r>
            <a:r>
              <a:rPr lang="en-US" b="1" dirty="0">
                <a:solidFill>
                  <a:srgbClr val="0000CC"/>
                </a:solidFill>
              </a:rPr>
              <a:t> </a:t>
            </a:r>
            <a:r>
              <a:rPr lang="en-US" b="1" dirty="0" err="1">
                <a:solidFill>
                  <a:srgbClr val="0000CC"/>
                </a:solidFill>
              </a:rPr>
              <a:t>kích</a:t>
            </a:r>
            <a:r>
              <a:rPr lang="en-US" b="1" dirty="0">
                <a:solidFill>
                  <a:srgbClr val="0000CC"/>
                </a:solidFill>
              </a:rPr>
              <a:t> </a:t>
            </a:r>
            <a:r>
              <a:rPr lang="en-US" b="1" dirty="0" err="1">
                <a:solidFill>
                  <a:srgbClr val="0000CC"/>
                </a:solidFill>
              </a:rPr>
              <a:t>chuột</a:t>
            </a:r>
            <a:r>
              <a:rPr lang="en-US" b="1" dirty="0">
                <a:solidFill>
                  <a:srgbClr val="0000CC"/>
                </a:solidFill>
              </a:rPr>
              <a:t> </a:t>
            </a:r>
            <a:r>
              <a:rPr lang="en-US" b="1" dirty="0" err="1">
                <a:solidFill>
                  <a:srgbClr val="0000CC"/>
                </a:solidFill>
              </a:rPr>
              <a:t>vào</a:t>
            </a:r>
            <a:r>
              <a:rPr lang="en-US" b="1" dirty="0">
                <a:solidFill>
                  <a:srgbClr val="0000CC"/>
                </a:solidFill>
              </a:rPr>
              <a:t> “nearness to family” – </a:t>
            </a:r>
            <a:r>
              <a:rPr lang="en-US" b="1" dirty="0" err="1">
                <a:solidFill>
                  <a:srgbClr val="0000CC"/>
                </a:solidFill>
              </a:rPr>
              <a:t>gần</a:t>
            </a:r>
            <a:r>
              <a:rPr lang="en-US" b="1" dirty="0">
                <a:solidFill>
                  <a:srgbClr val="0000CC"/>
                </a:solidFill>
              </a:rPr>
              <a:t> </a:t>
            </a:r>
            <a:r>
              <a:rPr lang="en-US" b="1" dirty="0" err="1">
                <a:solidFill>
                  <a:srgbClr val="0000CC"/>
                </a:solidFill>
              </a:rPr>
              <a:t>gia</a:t>
            </a:r>
            <a:r>
              <a:rPr lang="en-US" b="1" dirty="0">
                <a:solidFill>
                  <a:srgbClr val="0000CC"/>
                </a:solidFill>
              </a:rPr>
              <a:t> </a:t>
            </a:r>
            <a:r>
              <a:rPr lang="en-US" b="1" dirty="0" err="1">
                <a:solidFill>
                  <a:srgbClr val="0000CC"/>
                </a:solidFill>
              </a:rPr>
              <a:t>đình</a:t>
            </a:r>
            <a:endParaRPr lang="en-US" b="1" dirty="0">
              <a:solidFill>
                <a:srgbClr val="0000CC"/>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3925"/>
            <a:ext cx="7924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85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534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362200" y="12954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681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8"/>
          <p:cNvSpPr txBox="1">
            <a:spLocks noChangeArrowheads="1"/>
          </p:cNvSpPr>
          <p:nvPr/>
        </p:nvSpPr>
        <p:spPr bwMode="auto">
          <a:xfrm>
            <a:off x="822325" y="265113"/>
            <a:ext cx="4695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phân</a:t>
            </a:r>
            <a:r>
              <a:rPr lang="en-US" b="1" dirty="0">
                <a:solidFill>
                  <a:srgbClr val="0000CC"/>
                </a:solidFill>
              </a:rPr>
              <a:t> </a:t>
            </a:r>
            <a:r>
              <a:rPr lang="en-US" b="1" dirty="0" err="1">
                <a:solidFill>
                  <a:srgbClr val="0000CC"/>
                </a:solidFill>
              </a:rPr>
              <a:t>tích</a:t>
            </a:r>
            <a:r>
              <a:rPr lang="en-US" b="1" dirty="0">
                <a:solidFill>
                  <a:srgbClr val="0000CC"/>
                </a:solidFill>
              </a:rPr>
              <a:t> </a:t>
            </a:r>
            <a:r>
              <a:rPr lang="en-US" b="1" dirty="0" err="1">
                <a:solidFill>
                  <a:srgbClr val="0000CC"/>
                </a:solidFill>
              </a:rPr>
              <a:t>tổng</a:t>
            </a:r>
            <a:r>
              <a:rPr lang="en-US" b="1" dirty="0">
                <a:solidFill>
                  <a:srgbClr val="0000CC"/>
                </a:solidFill>
              </a:rPr>
              <a:t> </a:t>
            </a:r>
            <a:r>
              <a:rPr lang="en-US" b="1" dirty="0" err="1">
                <a:solidFill>
                  <a:srgbClr val="0000CC"/>
                </a:solidFill>
              </a:rPr>
              <a:t>hợp</a:t>
            </a:r>
            <a:r>
              <a:rPr lang="en-US" b="1" dirty="0">
                <a:solidFill>
                  <a:srgbClr val="0000CC"/>
                </a:solidFill>
              </a:rPr>
              <a:t> </a:t>
            </a:r>
            <a:r>
              <a:rPr lang="en-US" b="1" dirty="0" err="1">
                <a:solidFill>
                  <a:srgbClr val="0000CC"/>
                </a:solidFill>
              </a:rPr>
              <a:t>các</a:t>
            </a:r>
            <a:r>
              <a:rPr lang="en-US" b="1" dirty="0">
                <a:solidFill>
                  <a:srgbClr val="0000CC"/>
                </a:solidFill>
              </a:rPr>
              <a:t> </a:t>
            </a:r>
            <a:r>
              <a:rPr lang="en-US" b="1" dirty="0" err="1">
                <a:solidFill>
                  <a:srgbClr val="0000CC"/>
                </a:solidFill>
              </a:rPr>
              <a:t>tiêu</a:t>
            </a:r>
            <a:r>
              <a:rPr lang="en-US" b="1" dirty="0">
                <a:solidFill>
                  <a:srgbClr val="0000CC"/>
                </a:solidFill>
              </a:rPr>
              <a:t> </a:t>
            </a:r>
            <a:r>
              <a:rPr lang="en-US" b="1" dirty="0" err="1">
                <a:solidFill>
                  <a:srgbClr val="0000CC"/>
                </a:solidFill>
              </a:rPr>
              <a:t>chí</a:t>
            </a:r>
            <a:endParaRPr lang="en-US" b="1" dirty="0">
              <a:solidFill>
                <a:srgbClr val="0000CC"/>
              </a:solidFill>
            </a:endParaRPr>
          </a:p>
        </p:txBody>
      </p:sp>
    </p:spTree>
    <p:extLst>
      <p:ext uri="{BB962C8B-B14F-4D97-AF65-F5344CB8AC3E}">
        <p14:creationId xmlns:p14="http://schemas.microsoft.com/office/powerpoint/2010/main" val="1445627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822325" y="265113"/>
            <a:ext cx="45386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phân</a:t>
            </a:r>
            <a:r>
              <a:rPr lang="en-US" b="1" dirty="0">
                <a:solidFill>
                  <a:srgbClr val="0000CC"/>
                </a:solidFill>
              </a:rPr>
              <a:t> </a:t>
            </a:r>
            <a:r>
              <a:rPr lang="en-US" b="1" dirty="0" err="1">
                <a:solidFill>
                  <a:srgbClr val="0000CC"/>
                </a:solidFill>
              </a:rPr>
              <a:t>tích</a:t>
            </a:r>
            <a:r>
              <a:rPr lang="en-US" b="1" dirty="0">
                <a:solidFill>
                  <a:srgbClr val="0000CC"/>
                </a:solidFill>
              </a:rPr>
              <a:t> </a:t>
            </a:r>
            <a:r>
              <a:rPr lang="en-US" b="1" dirty="0" err="1">
                <a:solidFill>
                  <a:srgbClr val="0000CC"/>
                </a:solidFill>
              </a:rPr>
              <a:t>tổng</a:t>
            </a:r>
            <a:r>
              <a:rPr lang="en-US" b="1" dirty="0">
                <a:solidFill>
                  <a:srgbClr val="0000CC"/>
                </a:solidFill>
              </a:rPr>
              <a:t> </a:t>
            </a:r>
            <a:r>
              <a:rPr lang="en-US" b="1" dirty="0" err="1">
                <a:solidFill>
                  <a:srgbClr val="0000CC"/>
                </a:solidFill>
              </a:rPr>
              <a:t>hợp</a:t>
            </a:r>
            <a:r>
              <a:rPr lang="en-US" b="1" dirty="0">
                <a:solidFill>
                  <a:srgbClr val="0000CC"/>
                </a:solidFill>
              </a:rPr>
              <a:t> - </a:t>
            </a:r>
            <a:r>
              <a:rPr lang="en-US" b="1" dirty="0" err="1">
                <a:solidFill>
                  <a:srgbClr val="0000CC"/>
                </a:solidFill>
              </a:rPr>
              <a:t>với</a:t>
            </a:r>
            <a:r>
              <a:rPr lang="en-US" b="1" dirty="0">
                <a:solidFill>
                  <a:srgbClr val="0000CC"/>
                </a:solidFill>
              </a:rPr>
              <a:t> </a:t>
            </a:r>
            <a:r>
              <a:rPr lang="en-US" b="1" dirty="0">
                <a:solidFill>
                  <a:srgbClr val="FF3300"/>
                </a:solidFill>
              </a:rPr>
              <a:t> </a:t>
            </a:r>
            <a:r>
              <a:rPr lang="en-US" b="1" dirty="0" err="1">
                <a:solidFill>
                  <a:srgbClr val="FF3300"/>
                </a:solidFill>
              </a:rPr>
              <a:t>Giá</a:t>
            </a:r>
            <a:r>
              <a:rPr lang="en-US" b="1" dirty="0">
                <a:solidFill>
                  <a:srgbClr val="FF3300"/>
                </a:solidFill>
              </a:rPr>
              <a:t> </a:t>
            </a:r>
            <a:r>
              <a:rPr lang="en-US" b="1" dirty="0" err="1">
                <a:solidFill>
                  <a:srgbClr val="FF3300"/>
                </a:solidFill>
              </a:rPr>
              <a:t>trị</a:t>
            </a:r>
            <a:endParaRPr lang="en-US" b="1" dirty="0">
              <a:solidFill>
                <a:srgbClr val="FF3300"/>
              </a:solidFill>
            </a:endParaRPr>
          </a:p>
        </p:txBody>
      </p:sp>
    </p:spTree>
    <p:extLst>
      <p:ext uri="{BB962C8B-B14F-4D97-AF65-F5344CB8AC3E}">
        <p14:creationId xmlns:p14="http://schemas.microsoft.com/office/powerpoint/2010/main" val="1856088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6" name="Text Box 6"/>
          <p:cNvSpPr txBox="1">
            <a:spLocks noChangeArrowheads="1"/>
          </p:cNvSpPr>
          <p:nvPr/>
        </p:nvSpPr>
        <p:spPr bwMode="auto">
          <a:xfrm>
            <a:off x="565150" y="536575"/>
            <a:ext cx="20574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err="1">
                <a:solidFill>
                  <a:srgbClr val="0000CC"/>
                </a:solidFill>
              </a:rPr>
              <a:t>Kết</a:t>
            </a:r>
            <a:r>
              <a:rPr lang="en-US" b="1" dirty="0">
                <a:solidFill>
                  <a:srgbClr val="0000CC"/>
                </a:solidFill>
              </a:rPr>
              <a:t> </a:t>
            </a:r>
            <a:r>
              <a:rPr lang="en-US" b="1" dirty="0" err="1">
                <a:solidFill>
                  <a:srgbClr val="0000CC"/>
                </a:solidFill>
              </a:rPr>
              <a:t>quả</a:t>
            </a:r>
            <a:r>
              <a:rPr lang="en-US" b="1" dirty="0">
                <a:solidFill>
                  <a:srgbClr val="0000CC"/>
                </a:solidFill>
              </a:rPr>
              <a:t> </a:t>
            </a:r>
            <a:r>
              <a:rPr lang="en-US" b="1" dirty="0" err="1">
                <a:solidFill>
                  <a:srgbClr val="0000CC"/>
                </a:solidFill>
              </a:rPr>
              <a:t>hiễn</a:t>
            </a:r>
            <a:r>
              <a:rPr lang="en-US" b="1" dirty="0">
                <a:solidFill>
                  <a:srgbClr val="0000CC"/>
                </a:solidFill>
              </a:rPr>
              <a:t> </a:t>
            </a:r>
            <a:r>
              <a:rPr lang="en-US" b="1" dirty="0" err="1">
                <a:solidFill>
                  <a:srgbClr val="0000CC"/>
                </a:solidFill>
              </a:rPr>
              <a:t>thị</a:t>
            </a:r>
            <a:r>
              <a:rPr lang="en-US" b="1" dirty="0">
                <a:solidFill>
                  <a:srgbClr val="0000CC"/>
                </a:solidFill>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1195388"/>
            <a:ext cx="85820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8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a:solidFill>
                  <a:srgbClr val="FF0000"/>
                </a:solidFill>
              </a:rPr>
              <a:t>2. </a:t>
            </a:r>
            <a:r>
              <a:rPr lang="en-US" sz="3200" b="1" dirty="0" err="1">
                <a:solidFill>
                  <a:srgbClr val="FF0000"/>
                </a:solidFill>
              </a:rPr>
              <a:t>Phương</a:t>
            </a:r>
            <a:r>
              <a:rPr lang="en-US" sz="3200" b="1" dirty="0">
                <a:solidFill>
                  <a:srgbClr val="FF0000"/>
                </a:solidFill>
              </a:rPr>
              <a:t> </a:t>
            </a:r>
            <a:r>
              <a:rPr lang="en-US" sz="3200" b="1" dirty="0" err="1">
                <a:solidFill>
                  <a:srgbClr val="FF0000"/>
                </a:solidFill>
              </a:rPr>
              <a:t>pháp</a:t>
            </a:r>
            <a:r>
              <a:rPr lang="en-US" sz="3200" b="1" dirty="0">
                <a:solidFill>
                  <a:srgbClr val="FF0000"/>
                </a:solidFill>
              </a:rPr>
              <a:t> Pareto</a:t>
            </a:r>
          </a:p>
        </p:txBody>
      </p:sp>
      <p:sp>
        <p:nvSpPr>
          <p:cNvPr id="9" name="Content Placeholder 8"/>
          <p:cNvSpPr>
            <a:spLocks noGrp="1"/>
          </p:cNvSpPr>
          <p:nvPr>
            <p:ph idx="1"/>
          </p:nvPr>
        </p:nvSpPr>
        <p:spPr>
          <a:xfrm>
            <a:off x="457200" y="1191975"/>
            <a:ext cx="8229600" cy="4525963"/>
          </a:xfrm>
        </p:spPr>
        <p:txBody>
          <a:bodyPr>
            <a:normAutofit/>
          </a:bodyPr>
          <a:lstStyle/>
          <a:p>
            <a:pPr marL="0" indent="0">
              <a:buNone/>
            </a:pPr>
            <a:r>
              <a:rPr lang="en-US" sz="3500" b="1" dirty="0" err="1">
                <a:solidFill>
                  <a:srgbClr val="FF0000"/>
                </a:solidFill>
                <a:latin typeface="+mj-lt"/>
                <a:ea typeface="+mj-ea"/>
                <a:cs typeface="+mj-cs"/>
              </a:rPr>
              <a:t>Nguyên</a:t>
            </a:r>
            <a:r>
              <a:rPr lang="en-US" sz="3500" b="1" dirty="0">
                <a:solidFill>
                  <a:srgbClr val="FF0000"/>
                </a:solidFill>
                <a:latin typeface="+mj-lt"/>
                <a:ea typeface="+mj-ea"/>
                <a:cs typeface="+mj-cs"/>
              </a:rPr>
              <a:t> </a:t>
            </a:r>
            <a:r>
              <a:rPr lang="en-US" sz="3500" b="1" dirty="0" err="1">
                <a:solidFill>
                  <a:srgbClr val="FF0000"/>
                </a:solidFill>
                <a:latin typeface="+mj-lt"/>
                <a:ea typeface="+mj-ea"/>
                <a:cs typeface="+mj-cs"/>
              </a:rPr>
              <a:t>lý</a:t>
            </a:r>
            <a:r>
              <a:rPr lang="en-US" sz="3500" b="1" dirty="0">
                <a:solidFill>
                  <a:srgbClr val="FF0000"/>
                </a:solidFill>
                <a:latin typeface="+mj-lt"/>
                <a:ea typeface="+mj-ea"/>
                <a:cs typeface="+mj-cs"/>
              </a:rPr>
              <a:t> Pareto:</a:t>
            </a:r>
          </a:p>
          <a:p>
            <a:pPr marL="0" indent="0">
              <a:lnSpc>
                <a:spcPct val="120000"/>
              </a:lnSpc>
              <a:buNone/>
            </a:pPr>
            <a:r>
              <a:rPr lang="en-US" sz="3600" b="1" dirty="0" err="1"/>
              <a:t>Tiên</a:t>
            </a:r>
            <a:r>
              <a:rPr lang="en-US" sz="3600" b="1" dirty="0"/>
              <a:t> </a:t>
            </a:r>
            <a:r>
              <a:rPr lang="en-US" sz="3600" b="1" dirty="0" err="1"/>
              <a:t>đề</a:t>
            </a:r>
            <a:r>
              <a:rPr lang="en-US" sz="3600" b="1" dirty="0"/>
              <a:t> </a:t>
            </a:r>
            <a:r>
              <a:rPr lang="ru-RU" sz="3600" b="1" dirty="0"/>
              <a:t>1</a:t>
            </a:r>
            <a:r>
              <a:rPr lang="en-US" sz="3600" b="1" dirty="0"/>
              <a:t>:</a:t>
            </a:r>
            <a:r>
              <a:rPr lang="ru-RU" sz="3600" b="1" dirty="0"/>
              <a:t> </a:t>
            </a:r>
            <a:endParaRPr lang="en-US" sz="3600" b="1" dirty="0"/>
          </a:p>
          <a:p>
            <a:pPr marL="0" indent="0">
              <a:lnSpc>
                <a:spcPct val="120000"/>
              </a:lnSpc>
              <a:buNone/>
            </a:pPr>
            <a:r>
              <a:rPr lang="en-US" sz="3600" b="1" dirty="0"/>
              <a:t>    </a:t>
            </a:r>
            <a:r>
              <a:rPr lang="en-US" sz="3600" dirty="0"/>
              <a:t>y</a:t>
            </a:r>
            <a:r>
              <a:rPr lang="en-US" sz="3600" baseline="30000" dirty="0"/>
              <a:t>1</a:t>
            </a:r>
            <a:r>
              <a:rPr lang="en-US" sz="3600" dirty="0"/>
              <a:t>, y </a:t>
            </a:r>
            <a:r>
              <a:rPr lang="en-US" sz="3600" baseline="30000" dirty="0"/>
              <a:t>2</a:t>
            </a:r>
            <a:r>
              <a:rPr lang="en-US" sz="3600" dirty="0"/>
              <a:t> ∈ Y : y</a:t>
            </a:r>
            <a:r>
              <a:rPr lang="en-US" sz="3600" baseline="30000" dirty="0"/>
              <a:t>1</a:t>
            </a:r>
            <a:r>
              <a:rPr lang="en-US" sz="3600" dirty="0"/>
              <a:t> P</a:t>
            </a:r>
            <a:r>
              <a:rPr lang="en-US" sz="3600" baseline="-25000" dirty="0"/>
              <a:t>Y </a:t>
            </a:r>
            <a:r>
              <a:rPr lang="en-US" sz="3600" dirty="0"/>
              <a:t>y</a:t>
            </a:r>
            <a:r>
              <a:rPr lang="en-US" sz="3600" baseline="30000" dirty="0"/>
              <a:t>2</a:t>
            </a:r>
            <a:r>
              <a:rPr lang="en-US" sz="3600" dirty="0"/>
              <a:t>  ⇒ y</a:t>
            </a:r>
            <a:r>
              <a:rPr lang="en-US" sz="3600" baseline="30000" dirty="0"/>
              <a:t>2</a:t>
            </a:r>
            <a:r>
              <a:rPr lang="en-US" sz="3600" dirty="0"/>
              <a:t> ∉ SEL(Y).</a:t>
            </a:r>
            <a:br>
              <a:rPr lang="en-US" sz="3600" dirty="0"/>
            </a:br>
            <a:r>
              <a:rPr lang="en-US" sz="3600" b="1" dirty="0" err="1"/>
              <a:t>Tiên</a:t>
            </a:r>
            <a:r>
              <a:rPr lang="en-US" sz="3600" b="1" dirty="0"/>
              <a:t> </a:t>
            </a:r>
            <a:r>
              <a:rPr lang="en-US" sz="3600" b="1" dirty="0" err="1"/>
              <a:t>đề</a:t>
            </a:r>
            <a:r>
              <a:rPr lang="en-US" sz="3600" b="1" dirty="0"/>
              <a:t> 2 </a:t>
            </a:r>
            <a:r>
              <a:rPr lang="ru-RU" sz="3600" dirty="0"/>
              <a:t>(</a:t>
            </a:r>
            <a:r>
              <a:rPr lang="en-US" sz="3600" dirty="0" err="1"/>
              <a:t>tiên</a:t>
            </a:r>
            <a:r>
              <a:rPr lang="en-US" sz="3600" dirty="0"/>
              <a:t> </a:t>
            </a:r>
            <a:r>
              <a:rPr lang="en-US" sz="3600" dirty="0" err="1"/>
              <a:t>đề</a:t>
            </a:r>
            <a:r>
              <a:rPr lang="en-US" sz="3600" dirty="0"/>
              <a:t> </a:t>
            </a:r>
            <a:r>
              <a:rPr lang="ru-RU" sz="3600" dirty="0"/>
              <a:t> </a:t>
            </a:r>
            <a:r>
              <a:rPr lang="en-US" sz="3600" dirty="0"/>
              <a:t>Par</a:t>
            </a:r>
            <a:r>
              <a:rPr lang="ru-RU" sz="3600" dirty="0"/>
              <a:t>ето):</a:t>
            </a:r>
            <a:br>
              <a:rPr lang="ru-RU" sz="3600" dirty="0"/>
            </a:br>
            <a:r>
              <a:rPr lang="en-US" sz="3600" dirty="0"/>
              <a:t>     y</a:t>
            </a:r>
            <a:r>
              <a:rPr lang="en-US" sz="3600" baseline="30000" dirty="0"/>
              <a:t>1</a:t>
            </a:r>
            <a:r>
              <a:rPr lang="en-US" sz="3600" dirty="0"/>
              <a:t>, y </a:t>
            </a:r>
            <a:r>
              <a:rPr lang="en-US" sz="3600" baseline="30000" dirty="0"/>
              <a:t>2</a:t>
            </a:r>
            <a:r>
              <a:rPr lang="en-US" sz="3600" dirty="0"/>
              <a:t> ∈ Y : y</a:t>
            </a:r>
            <a:r>
              <a:rPr lang="en-US" sz="3600" baseline="30000" dirty="0"/>
              <a:t>1</a:t>
            </a:r>
            <a:r>
              <a:rPr lang="en-US" sz="3600" dirty="0"/>
              <a:t>≥ y </a:t>
            </a:r>
            <a:r>
              <a:rPr lang="en-US" sz="3600" baseline="30000" dirty="0"/>
              <a:t>2</a:t>
            </a:r>
            <a:r>
              <a:rPr lang="en-US" sz="3600" dirty="0"/>
              <a:t>  ⇒ y</a:t>
            </a:r>
            <a:r>
              <a:rPr lang="en-US" sz="3600" baseline="30000" dirty="0"/>
              <a:t>1</a:t>
            </a:r>
            <a:r>
              <a:rPr lang="en-US" sz="3600" dirty="0"/>
              <a:t> P</a:t>
            </a:r>
            <a:r>
              <a:rPr lang="en-US" sz="3600" baseline="-25000" dirty="0"/>
              <a:t>Y </a:t>
            </a:r>
            <a:r>
              <a:rPr lang="en-US" sz="3600" dirty="0"/>
              <a:t>y</a:t>
            </a:r>
            <a:r>
              <a:rPr lang="en-US" sz="3600" baseline="30000" dirty="0"/>
              <a:t>2</a:t>
            </a:r>
            <a:r>
              <a:rPr lang="en-US" sz="3600" dirty="0"/>
              <a:t> </a:t>
            </a:r>
            <a:br>
              <a:rPr lang="en-US" sz="3600" dirty="0"/>
            </a:br>
            <a:endParaRPr lang="en-US" altLang="en-US" sz="3600" dirty="0"/>
          </a:p>
          <a:p>
            <a:pPr marL="0" indent="0">
              <a:buNone/>
            </a:pPr>
            <a:endParaRPr lang="en-US" sz="3500" b="1" dirty="0">
              <a:solidFill>
                <a:srgbClr val="FF0000"/>
              </a:solidFill>
              <a:latin typeface="+mj-lt"/>
              <a:ea typeface="+mj-ea"/>
              <a:cs typeface="+mj-cs"/>
            </a:endParaRPr>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r>
              <a:rPr kumimoji="0" lang="en-US" sz="1800" b="0" i="0" u="none" strike="noStrike" kern="0" cap="none" spc="0" normalizeH="0" baseline="0" noProof="0">
                <a:ln>
                  <a:noFill/>
                </a:ln>
                <a:solidFill>
                  <a:sysClr val="windowText" lastClr="000000"/>
                </a:solidFill>
                <a:effectLst/>
                <a:uLnTx/>
                <a:uFillTx/>
              </a:rPr>
              <a:t>/31</a:t>
            </a:r>
          </a:p>
        </p:txBody>
      </p:sp>
      <p:pic>
        <p:nvPicPr>
          <p:cNvPr id="7" name="Picture 6"/>
          <p:cNvPicPr>
            <a:picLocks noChangeAspect="1"/>
          </p:cNvPicPr>
          <p:nvPr/>
        </p:nvPicPr>
        <p:blipFill>
          <a:blip r:embed="rId2"/>
          <a:stretch>
            <a:fillRect/>
          </a:stretch>
        </p:blipFill>
        <p:spPr>
          <a:xfrm>
            <a:off x="838200" y="4860509"/>
            <a:ext cx="7467600" cy="1992040"/>
          </a:xfrm>
          <a:prstGeom prst="rect">
            <a:avLst/>
          </a:prstGeom>
        </p:spPr>
      </p:pic>
    </p:spTree>
    <p:extLst>
      <p:ext uri="{BB962C8B-B14F-4D97-AF65-F5344CB8AC3E}">
        <p14:creationId xmlns:p14="http://schemas.microsoft.com/office/powerpoint/2010/main" val="1724665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8077200"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82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9538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18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838200" y="1905000"/>
            <a:ext cx="6096000" cy="646331"/>
          </a:xfrm>
          <a:prstGeom prst="rect">
            <a:avLst/>
          </a:prstGeom>
          <a:noFill/>
        </p:spPr>
        <p:txBody>
          <a:bodyPr wrap="square" rtlCol="0">
            <a:spAutoFit/>
          </a:bodyPr>
          <a:lstStyle/>
          <a:p>
            <a:r>
              <a:rPr lang="en-US" dirty="0"/>
              <a:t>                                Your Turn -- Try It!</a:t>
            </a:r>
            <a:endParaRPr lang="en-US" dirty="0">
              <a:hlinkClick r:id="rId3"/>
            </a:endParaRPr>
          </a:p>
          <a:p>
            <a:endParaRPr lang="en-US" dirty="0"/>
          </a:p>
        </p:txBody>
      </p:sp>
      <p:sp>
        <p:nvSpPr>
          <p:cNvPr id="4" name="Title 1"/>
          <p:cNvSpPr>
            <a:spLocks noGrp="1"/>
          </p:cNvSpPr>
          <p:nvPr>
            <p:ph type="title"/>
          </p:nvPr>
        </p:nvSpPr>
        <p:spPr>
          <a:xfrm>
            <a:off x="457200" y="274638"/>
            <a:ext cx="8229600" cy="868362"/>
          </a:xfrm>
        </p:spPr>
        <p:txBody>
          <a:bodyPr>
            <a:normAutofit/>
          </a:bodyPr>
          <a:lstStyle/>
          <a:p>
            <a:pPr algn="l"/>
            <a:r>
              <a:rPr lang="en-US" sz="3200" b="1" dirty="0">
                <a:solidFill>
                  <a:srgbClr val="FF0000"/>
                </a:solidFill>
              </a:rPr>
              <a:t>6. Minh </a:t>
            </a:r>
            <a:r>
              <a:rPr lang="en-US" sz="3200" b="1" dirty="0" err="1">
                <a:solidFill>
                  <a:srgbClr val="FF0000"/>
                </a:solidFill>
              </a:rPr>
              <a:t>họa</a:t>
            </a:r>
            <a:r>
              <a:rPr lang="en-US" sz="3200" b="1" dirty="0">
                <a:solidFill>
                  <a:srgbClr val="FF0000"/>
                </a:solidFill>
              </a:rPr>
              <a:t> DSS </a:t>
            </a:r>
          </a:p>
        </p:txBody>
      </p:sp>
    </p:spTree>
    <p:extLst>
      <p:ext uri="{BB962C8B-B14F-4D97-AF65-F5344CB8AC3E}">
        <p14:creationId xmlns:p14="http://schemas.microsoft.com/office/powerpoint/2010/main" val="1133224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b="1" dirty="0" err="1">
                <a:solidFill>
                  <a:srgbClr val="FF0000"/>
                </a:solidFill>
              </a:rPr>
              <a:t>Tóm</a:t>
            </a:r>
            <a:r>
              <a:rPr lang="en-US" sz="3200" b="1" dirty="0">
                <a:solidFill>
                  <a:srgbClr val="FF0000"/>
                </a:solidFill>
              </a:rPr>
              <a:t> </a:t>
            </a:r>
            <a:r>
              <a:rPr lang="en-US" sz="3200" b="1" dirty="0" err="1">
                <a:solidFill>
                  <a:srgbClr val="FF0000"/>
                </a:solidFill>
              </a:rPr>
              <a:t>tắt</a:t>
            </a:r>
            <a:r>
              <a:rPr lang="en-US" sz="3200" b="1" dirty="0">
                <a:solidFill>
                  <a:srgbClr val="FF0000"/>
                </a:solidFill>
              </a:rPr>
              <a:t>  AHP</a:t>
            </a:r>
          </a:p>
        </p:txBody>
      </p:sp>
      <p:sp>
        <p:nvSpPr>
          <p:cNvPr id="2" name="Text Placeholder 1"/>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a:bodyPr>
          <a:lstStyle/>
          <a:p>
            <a:pPr>
              <a:buFont typeface="Wingdings" pitchFamily="2" charset="2"/>
              <a:buChar char="§"/>
            </a:pPr>
            <a:r>
              <a:rPr lang="en-US" b="1" dirty="0"/>
              <a:t>AHP</a:t>
            </a:r>
            <a:r>
              <a:rPr lang="en-US" dirty="0"/>
              <a:t> </a:t>
            </a:r>
          </a:p>
          <a:p>
            <a:pPr lvl="1">
              <a:lnSpc>
                <a:spcPct val="80000"/>
              </a:lnSpc>
              <a:spcBef>
                <a:spcPts val="600"/>
              </a:spcBef>
              <a:buClr>
                <a:schemeClr val="accent2"/>
              </a:buClr>
              <a:buSzPct val="70000"/>
            </a:pPr>
            <a:r>
              <a:rPr lang="en-US" altLang="en-US" sz="2100" dirty="0">
                <a:solidFill>
                  <a:srgbClr val="002060"/>
                </a:solidFill>
              </a:rPr>
              <a:t>Thomas </a:t>
            </a:r>
            <a:r>
              <a:rPr lang="en-US" altLang="en-US" sz="2100" dirty="0" err="1">
                <a:solidFill>
                  <a:srgbClr val="002060"/>
                </a:solidFill>
              </a:rPr>
              <a:t>Saaty</a:t>
            </a:r>
            <a:r>
              <a:rPr lang="en-US" altLang="en-US" sz="2100" dirty="0">
                <a:solidFill>
                  <a:srgbClr val="002060"/>
                </a:solidFill>
              </a:rPr>
              <a:t>;</a:t>
            </a:r>
          </a:p>
          <a:p>
            <a:pPr lvl="1">
              <a:lnSpc>
                <a:spcPct val="80000"/>
              </a:lnSpc>
              <a:spcBef>
                <a:spcPts val="600"/>
              </a:spcBef>
              <a:buClr>
                <a:schemeClr val="accent2"/>
              </a:buClr>
              <a:buSzPct val="70000"/>
            </a:pPr>
            <a:r>
              <a:rPr lang="en-US" sz="2100" dirty="0" err="1">
                <a:solidFill>
                  <a:srgbClr val="002060"/>
                </a:solidFill>
              </a:rPr>
              <a:t>Phổ</a:t>
            </a:r>
            <a:r>
              <a:rPr lang="en-US" sz="2100" dirty="0">
                <a:solidFill>
                  <a:srgbClr val="002060"/>
                </a:solidFill>
              </a:rPr>
              <a:t> </a:t>
            </a:r>
            <a:r>
              <a:rPr lang="en-US" sz="2100" dirty="0" err="1">
                <a:solidFill>
                  <a:srgbClr val="002060"/>
                </a:solidFill>
              </a:rPr>
              <a:t>biến</a:t>
            </a:r>
            <a:r>
              <a:rPr lang="en-US" sz="2100" dirty="0">
                <a:solidFill>
                  <a:srgbClr val="002060"/>
                </a:solidFill>
              </a:rPr>
              <a:t>, </a:t>
            </a:r>
          </a:p>
          <a:p>
            <a:pPr lvl="1">
              <a:lnSpc>
                <a:spcPct val="80000"/>
              </a:lnSpc>
              <a:spcBef>
                <a:spcPts val="600"/>
              </a:spcBef>
              <a:buClr>
                <a:schemeClr val="accent2"/>
              </a:buClr>
              <a:buSzPct val="70000"/>
            </a:pPr>
            <a:r>
              <a:rPr lang="en-US" sz="2100" dirty="0" err="1">
                <a:solidFill>
                  <a:srgbClr val="002060"/>
                </a:solidFill>
              </a:rPr>
              <a:t>Chứa</a:t>
            </a:r>
            <a:r>
              <a:rPr lang="en-US" sz="2100" dirty="0">
                <a:solidFill>
                  <a:srgbClr val="002060"/>
                </a:solidFill>
              </a:rPr>
              <a:t> </a:t>
            </a:r>
            <a:r>
              <a:rPr lang="en-US" sz="2100" dirty="0" err="1">
                <a:solidFill>
                  <a:srgbClr val="002060"/>
                </a:solidFill>
              </a:rPr>
              <a:t>một</a:t>
            </a:r>
            <a:r>
              <a:rPr lang="en-US" sz="2100" dirty="0">
                <a:solidFill>
                  <a:srgbClr val="002060"/>
                </a:solidFill>
              </a:rPr>
              <a:t> </a:t>
            </a:r>
            <a:r>
              <a:rPr lang="en-US" sz="2100" dirty="0" err="1">
                <a:solidFill>
                  <a:srgbClr val="002060"/>
                </a:solidFill>
              </a:rPr>
              <a:t>dãy</a:t>
            </a:r>
            <a:r>
              <a:rPr lang="en-US" sz="2100" dirty="0">
                <a:solidFill>
                  <a:srgbClr val="002060"/>
                </a:solidFill>
              </a:rPr>
              <a:t> </a:t>
            </a:r>
            <a:r>
              <a:rPr lang="en-US" sz="2100" dirty="0" err="1">
                <a:solidFill>
                  <a:srgbClr val="002060"/>
                </a:solidFill>
              </a:rPr>
              <a:t>nhược</a:t>
            </a:r>
            <a:r>
              <a:rPr lang="en-US" sz="2100" dirty="0">
                <a:solidFill>
                  <a:srgbClr val="002060"/>
                </a:solidFill>
              </a:rPr>
              <a:t> </a:t>
            </a:r>
            <a:r>
              <a:rPr lang="en-US" sz="2100" dirty="0" err="1">
                <a:solidFill>
                  <a:srgbClr val="002060"/>
                </a:solidFill>
              </a:rPr>
              <a:t>điểm</a:t>
            </a:r>
            <a:r>
              <a:rPr lang="en-US" sz="2400" dirty="0"/>
              <a:t>.</a:t>
            </a:r>
          </a:p>
          <a:p>
            <a:pPr>
              <a:buFont typeface="Wingdings" pitchFamily="2" charset="2"/>
              <a:buChar char="§"/>
            </a:pPr>
            <a:r>
              <a:rPr lang="en-US" b="1" dirty="0"/>
              <a:t>Fuzzy AHP</a:t>
            </a:r>
          </a:p>
          <a:p>
            <a:pPr lvl="1"/>
            <a:r>
              <a:rPr lang="en-US" sz="2100" dirty="0">
                <a:solidFill>
                  <a:srgbClr val="002060"/>
                </a:solidFill>
              </a:rPr>
              <a:t>AHP + Fuzzy</a:t>
            </a:r>
          </a:p>
          <a:p>
            <a:pPr>
              <a:buFont typeface="Wingdings" pitchFamily="2" charset="2"/>
              <a:buChar char="§"/>
            </a:pPr>
            <a:r>
              <a:rPr lang="fr-FR" b="1" dirty="0" err="1"/>
              <a:t>Phương</a:t>
            </a:r>
            <a:r>
              <a:rPr lang="fr-FR" b="1" dirty="0"/>
              <a:t> </a:t>
            </a:r>
            <a:r>
              <a:rPr lang="fr-FR" b="1" dirty="0" err="1"/>
              <a:t>pháp</a:t>
            </a:r>
            <a:r>
              <a:rPr lang="fr-FR" b="1" dirty="0"/>
              <a:t> </a:t>
            </a:r>
            <a:r>
              <a:rPr lang="fr-FR" b="1" dirty="0" err="1"/>
              <a:t>Beynon</a:t>
            </a:r>
            <a:endParaRPr lang="fr-FR" b="1" dirty="0"/>
          </a:p>
          <a:p>
            <a:pPr lvl="1"/>
            <a:r>
              <a:rPr lang="en-US" sz="2100" dirty="0" err="1">
                <a:solidFill>
                  <a:srgbClr val="002060"/>
                </a:solidFill>
              </a:rPr>
              <a:t>Kết</a:t>
            </a:r>
            <a:r>
              <a:rPr lang="en-US" sz="2100" dirty="0">
                <a:solidFill>
                  <a:srgbClr val="002060"/>
                </a:solidFill>
              </a:rPr>
              <a:t> </a:t>
            </a:r>
            <a:r>
              <a:rPr lang="en-US" sz="2100" dirty="0" err="1">
                <a:solidFill>
                  <a:srgbClr val="002060"/>
                </a:solidFill>
              </a:rPr>
              <a:t>hợp</a:t>
            </a:r>
            <a:r>
              <a:rPr lang="en-US" sz="2100" dirty="0">
                <a:solidFill>
                  <a:srgbClr val="002060"/>
                </a:solidFill>
              </a:rPr>
              <a:t> </a:t>
            </a:r>
            <a:r>
              <a:rPr lang="en-US" sz="2100" dirty="0" err="1">
                <a:solidFill>
                  <a:srgbClr val="002060"/>
                </a:solidFill>
              </a:rPr>
              <a:t>Dempster</a:t>
            </a:r>
            <a:r>
              <a:rPr lang="en-US" sz="2100" dirty="0">
                <a:solidFill>
                  <a:srgbClr val="002060"/>
                </a:solidFill>
              </a:rPr>
              <a:t> + </a:t>
            </a:r>
            <a:r>
              <a:rPr lang="en-US" sz="2100" dirty="0" err="1">
                <a:solidFill>
                  <a:srgbClr val="002060"/>
                </a:solidFill>
              </a:rPr>
              <a:t>Dạng</a:t>
            </a:r>
            <a:r>
              <a:rPr lang="en-US" sz="2100" dirty="0">
                <a:solidFill>
                  <a:srgbClr val="002060"/>
                </a:solidFill>
              </a:rPr>
              <a:t> </a:t>
            </a:r>
            <a:r>
              <a:rPr lang="en-US" sz="2100" dirty="0" err="1">
                <a:solidFill>
                  <a:srgbClr val="002060"/>
                </a:solidFill>
              </a:rPr>
              <a:t>đánh</a:t>
            </a:r>
            <a:r>
              <a:rPr lang="en-US" sz="2100" dirty="0">
                <a:solidFill>
                  <a:srgbClr val="002060"/>
                </a:solidFill>
              </a:rPr>
              <a:t> </a:t>
            </a:r>
            <a:r>
              <a:rPr lang="en-US" sz="2100" dirty="0" err="1">
                <a:solidFill>
                  <a:srgbClr val="002060"/>
                </a:solidFill>
              </a:rPr>
              <a:t>giá</a:t>
            </a:r>
            <a:r>
              <a:rPr lang="en-US" sz="2100" dirty="0">
                <a:solidFill>
                  <a:srgbClr val="002060"/>
                </a:solidFill>
              </a:rPr>
              <a:t> </a:t>
            </a:r>
            <a:r>
              <a:rPr lang="en-US" sz="2100" dirty="0" err="1">
                <a:solidFill>
                  <a:srgbClr val="002060"/>
                </a:solidFill>
              </a:rPr>
              <a:t>theo</a:t>
            </a:r>
            <a:r>
              <a:rPr lang="en-US" sz="2100" dirty="0">
                <a:solidFill>
                  <a:srgbClr val="002060"/>
                </a:solidFill>
              </a:rPr>
              <a:t> </a:t>
            </a:r>
            <a:r>
              <a:rPr lang="en-US" sz="2100" dirty="0" err="1">
                <a:solidFill>
                  <a:srgbClr val="002060"/>
                </a:solidFill>
              </a:rPr>
              <a:t>nhóm</a:t>
            </a:r>
            <a:endParaRPr lang="en-US" sz="2100" dirty="0">
              <a:solidFill>
                <a:srgbClr val="002060"/>
              </a:solidFill>
            </a:endParaRPr>
          </a:p>
          <a:p>
            <a:pPr>
              <a:buFont typeface="Wingdings" pitchFamily="2" charset="2"/>
              <a:buChar char="§"/>
            </a:pPr>
            <a:endParaRPr lang="en-US" dirty="0">
              <a:solidFill>
                <a:srgbClr val="002060"/>
              </a:solidFill>
            </a:endParaRPr>
          </a:p>
          <a:p>
            <a:endParaRPr lang="en-US" dirty="0"/>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normAutofit fontScale="92500" lnSpcReduction="20000"/>
          </a:bodyPr>
          <a:lstStyle/>
          <a:p>
            <a:pPr>
              <a:buFont typeface="Wingdings" pitchFamily="2" charset="2"/>
              <a:buChar char="§"/>
            </a:pPr>
            <a:r>
              <a:rPr lang="en-US" altLang="en-US" sz="2600" b="1" dirty="0" err="1"/>
              <a:t>Ngoài</a:t>
            </a:r>
            <a:r>
              <a:rPr lang="en-US" altLang="en-US" sz="2600" b="1" dirty="0"/>
              <a:t> </a:t>
            </a:r>
            <a:r>
              <a:rPr lang="en-US" altLang="en-US" sz="2600" b="1" dirty="0" err="1"/>
              <a:t>nước</a:t>
            </a:r>
            <a:endParaRPr lang="en-US" altLang="en-US" sz="2600" b="1" dirty="0"/>
          </a:p>
          <a:p>
            <a:pPr lvl="1">
              <a:spcBef>
                <a:spcPts val="600"/>
              </a:spcBef>
              <a:buClr>
                <a:schemeClr val="accent2"/>
              </a:buClr>
              <a:buSzPct val="70000"/>
            </a:pPr>
            <a:r>
              <a:rPr lang="en-US" altLang="en-US" dirty="0" err="1">
                <a:solidFill>
                  <a:srgbClr val="002060"/>
                </a:solidFill>
              </a:rPr>
              <a:t>Noghin</a:t>
            </a:r>
            <a:r>
              <a:rPr lang="en-US" altLang="en-US" dirty="0">
                <a:solidFill>
                  <a:srgbClr val="002060"/>
                </a:solidFill>
              </a:rPr>
              <a:t> V.D. ;</a:t>
            </a:r>
          </a:p>
          <a:p>
            <a:pPr lvl="1">
              <a:spcBef>
                <a:spcPts val="600"/>
              </a:spcBef>
              <a:buClr>
                <a:schemeClr val="accent2"/>
              </a:buClr>
              <a:buSzPct val="70000"/>
            </a:pPr>
            <a:r>
              <a:rPr lang="en-US" altLang="en-US" dirty="0">
                <a:solidFill>
                  <a:srgbClr val="002060"/>
                </a:solidFill>
              </a:rPr>
              <a:t> </a:t>
            </a:r>
            <a:r>
              <a:rPr lang="vi-VN" altLang="en-US" dirty="0">
                <a:solidFill>
                  <a:srgbClr val="002060"/>
                </a:solidFill>
              </a:rPr>
              <a:t>Beynon </a:t>
            </a:r>
            <a:r>
              <a:rPr lang="en-US" altLang="en-US" dirty="0">
                <a:solidFill>
                  <a:srgbClr val="002060"/>
                </a:solidFill>
              </a:rPr>
              <a:t>M. </a:t>
            </a:r>
            <a:r>
              <a:rPr lang="en-US" altLang="en-US" dirty="0" err="1">
                <a:solidFill>
                  <a:srgbClr val="002060"/>
                </a:solidFill>
              </a:rPr>
              <a:t>và</a:t>
            </a:r>
            <a:r>
              <a:rPr lang="en-US" altLang="en-US" dirty="0">
                <a:solidFill>
                  <a:srgbClr val="002060"/>
                </a:solidFill>
              </a:rPr>
              <a:t> Morgan P; </a:t>
            </a:r>
          </a:p>
          <a:p>
            <a:pPr lvl="1">
              <a:spcBef>
                <a:spcPts val="600"/>
              </a:spcBef>
              <a:buClr>
                <a:schemeClr val="accent2"/>
              </a:buClr>
              <a:buSzPct val="70000"/>
            </a:pPr>
            <a:r>
              <a:rPr lang="en-US" altLang="en-US" dirty="0">
                <a:solidFill>
                  <a:srgbClr val="002060"/>
                </a:solidFill>
              </a:rPr>
              <a:t> </a:t>
            </a:r>
            <a:r>
              <a:rPr lang="en-US" altLang="en-US" dirty="0" err="1">
                <a:solidFill>
                  <a:srgbClr val="002060"/>
                </a:solidFill>
              </a:rPr>
              <a:t>Utkin</a:t>
            </a:r>
            <a:r>
              <a:rPr lang="en-US" altLang="en-US" dirty="0">
                <a:solidFill>
                  <a:srgbClr val="002060"/>
                </a:solidFill>
              </a:rPr>
              <a:t> L.V. </a:t>
            </a:r>
            <a:r>
              <a:rPr lang="en-US" altLang="en-US" dirty="0" err="1">
                <a:solidFill>
                  <a:srgbClr val="002060"/>
                </a:solidFill>
              </a:rPr>
              <a:t>và</a:t>
            </a:r>
            <a:r>
              <a:rPr lang="en-US" altLang="en-US" dirty="0">
                <a:solidFill>
                  <a:srgbClr val="002060"/>
                </a:solidFill>
              </a:rPr>
              <a:t> Th. Augustin.</a:t>
            </a:r>
          </a:p>
          <a:p>
            <a:pPr>
              <a:buFont typeface="Wingdings" pitchFamily="2" charset="2"/>
              <a:buChar char="§"/>
            </a:pPr>
            <a:r>
              <a:rPr lang="en-US" altLang="en-US" sz="2600" b="1" dirty="0" err="1"/>
              <a:t>Trong</a:t>
            </a:r>
            <a:r>
              <a:rPr lang="en-US" altLang="en-US" sz="2600" b="1" dirty="0"/>
              <a:t> </a:t>
            </a:r>
            <a:r>
              <a:rPr lang="en-US" altLang="en-US" sz="2600" b="1" dirty="0" err="1"/>
              <a:t>nước</a:t>
            </a:r>
            <a:endParaRPr lang="en-US" altLang="en-US" sz="2600" b="1" dirty="0"/>
          </a:p>
          <a:p>
            <a:pPr lvl="1">
              <a:spcBef>
                <a:spcPts val="600"/>
              </a:spcBef>
              <a:buClr>
                <a:schemeClr val="accent2"/>
              </a:buClr>
              <a:buSzPct val="70000"/>
            </a:pPr>
            <a:r>
              <a:rPr lang="en-US" altLang="en-US" dirty="0" err="1">
                <a:solidFill>
                  <a:srgbClr val="002060"/>
                </a:solidFill>
              </a:rPr>
              <a:t>Cải</a:t>
            </a:r>
            <a:r>
              <a:rPr lang="en-US" altLang="en-US" dirty="0">
                <a:solidFill>
                  <a:srgbClr val="002060"/>
                </a:solidFill>
              </a:rPr>
              <a:t> </a:t>
            </a:r>
            <a:r>
              <a:rPr lang="en-US" altLang="en-US" dirty="0" err="1">
                <a:solidFill>
                  <a:srgbClr val="002060"/>
                </a:solidFill>
              </a:rPr>
              <a:t>tiến</a:t>
            </a:r>
            <a:r>
              <a:rPr lang="en-US" altLang="en-US" dirty="0">
                <a:solidFill>
                  <a:srgbClr val="002060"/>
                </a:solidFill>
              </a:rPr>
              <a:t> </a:t>
            </a:r>
            <a:r>
              <a:rPr lang="en-US" altLang="en-US" dirty="0" err="1">
                <a:solidFill>
                  <a:srgbClr val="002060"/>
                </a:solidFill>
              </a:rPr>
              <a:t>và</a:t>
            </a:r>
            <a:r>
              <a:rPr lang="en-US" altLang="en-US" dirty="0">
                <a:solidFill>
                  <a:srgbClr val="002060"/>
                </a:solidFill>
              </a:rPr>
              <a:t> </a:t>
            </a:r>
            <a:r>
              <a:rPr lang="en-US" altLang="en-US" dirty="0" err="1">
                <a:solidFill>
                  <a:srgbClr val="002060"/>
                </a:solidFill>
              </a:rPr>
              <a:t>xây</a:t>
            </a:r>
            <a:r>
              <a:rPr lang="en-US" altLang="en-US" dirty="0">
                <a:solidFill>
                  <a:srgbClr val="002060"/>
                </a:solidFill>
              </a:rPr>
              <a:t> </a:t>
            </a:r>
            <a:r>
              <a:rPr lang="en-US" altLang="en-US" dirty="0" err="1">
                <a:solidFill>
                  <a:srgbClr val="002060"/>
                </a:solidFill>
              </a:rPr>
              <a:t>dựng</a:t>
            </a:r>
            <a:r>
              <a:rPr lang="en-US" altLang="en-US" dirty="0">
                <a:solidFill>
                  <a:srgbClr val="002060"/>
                </a:solidFill>
              </a:rPr>
              <a:t> </a:t>
            </a:r>
            <a:r>
              <a:rPr lang="en-US" altLang="en-US" dirty="0" err="1">
                <a:solidFill>
                  <a:srgbClr val="002060"/>
                </a:solidFill>
              </a:rPr>
              <a:t>phương</a:t>
            </a:r>
            <a:r>
              <a:rPr lang="en-US" altLang="en-US" dirty="0">
                <a:solidFill>
                  <a:srgbClr val="002060"/>
                </a:solidFill>
              </a:rPr>
              <a:t> </a:t>
            </a:r>
            <a:r>
              <a:rPr lang="en-US" altLang="en-US" dirty="0" err="1">
                <a:solidFill>
                  <a:srgbClr val="002060"/>
                </a:solidFill>
              </a:rPr>
              <a:t>pháp</a:t>
            </a:r>
            <a:r>
              <a:rPr lang="en-US" altLang="en-US" dirty="0">
                <a:solidFill>
                  <a:srgbClr val="002060"/>
                </a:solidFill>
              </a:rPr>
              <a:t> </a:t>
            </a:r>
            <a:r>
              <a:rPr lang="en-US" altLang="en-US" dirty="0" err="1">
                <a:solidFill>
                  <a:srgbClr val="002060"/>
                </a:solidFill>
              </a:rPr>
              <a:t>mới</a:t>
            </a:r>
            <a:r>
              <a:rPr lang="en-US" altLang="en-US" dirty="0">
                <a:solidFill>
                  <a:srgbClr val="002060"/>
                </a:solidFill>
              </a:rPr>
              <a:t> </a:t>
            </a:r>
            <a:r>
              <a:rPr lang="en-US" altLang="en-US" dirty="0" err="1">
                <a:solidFill>
                  <a:srgbClr val="002060"/>
                </a:solidFill>
              </a:rPr>
              <a:t>trên</a:t>
            </a:r>
            <a:r>
              <a:rPr lang="en-US" altLang="en-US" dirty="0">
                <a:solidFill>
                  <a:srgbClr val="002060"/>
                </a:solidFill>
              </a:rPr>
              <a:t> </a:t>
            </a:r>
            <a:r>
              <a:rPr lang="en-US" altLang="en-US" dirty="0" err="1">
                <a:solidFill>
                  <a:srgbClr val="002060"/>
                </a:solidFill>
              </a:rPr>
              <a:t>cơ</a:t>
            </a:r>
            <a:r>
              <a:rPr lang="en-US" altLang="en-US" dirty="0">
                <a:solidFill>
                  <a:srgbClr val="002060"/>
                </a:solidFill>
              </a:rPr>
              <a:t> </a:t>
            </a:r>
            <a:r>
              <a:rPr lang="en-US" altLang="en-US" dirty="0" err="1">
                <a:solidFill>
                  <a:srgbClr val="002060"/>
                </a:solidFill>
              </a:rPr>
              <a:t>sở</a:t>
            </a:r>
            <a:r>
              <a:rPr lang="en-US" altLang="en-US" dirty="0">
                <a:solidFill>
                  <a:srgbClr val="002060"/>
                </a:solidFill>
              </a:rPr>
              <a:t> AHP </a:t>
            </a:r>
            <a:r>
              <a:rPr lang="en-US" altLang="en-US" dirty="0" err="1">
                <a:solidFill>
                  <a:srgbClr val="002060"/>
                </a:solidFill>
              </a:rPr>
              <a:t>còn</a:t>
            </a:r>
            <a:r>
              <a:rPr lang="en-US" altLang="en-US" dirty="0">
                <a:solidFill>
                  <a:srgbClr val="002060"/>
                </a:solidFill>
              </a:rPr>
              <a:t> </a:t>
            </a:r>
            <a:r>
              <a:rPr lang="en-US" altLang="en-US" dirty="0" err="1">
                <a:solidFill>
                  <a:srgbClr val="002060"/>
                </a:solidFill>
              </a:rPr>
              <a:t>hạn</a:t>
            </a:r>
            <a:r>
              <a:rPr lang="en-US" altLang="en-US" dirty="0">
                <a:solidFill>
                  <a:srgbClr val="002060"/>
                </a:solidFill>
              </a:rPr>
              <a:t> </a:t>
            </a:r>
            <a:r>
              <a:rPr lang="en-US" altLang="en-US" dirty="0" err="1">
                <a:solidFill>
                  <a:srgbClr val="002060"/>
                </a:solidFill>
              </a:rPr>
              <a:t>chế</a:t>
            </a:r>
            <a:r>
              <a:rPr lang="en-US" altLang="en-US" dirty="0">
                <a:solidFill>
                  <a:srgbClr val="002060"/>
                </a:solidFill>
              </a:rPr>
              <a:t>;</a:t>
            </a:r>
          </a:p>
          <a:p>
            <a:pPr lvl="1">
              <a:spcBef>
                <a:spcPts val="600"/>
              </a:spcBef>
              <a:buClr>
                <a:schemeClr val="accent2"/>
              </a:buClr>
              <a:buSzPct val="70000"/>
            </a:pPr>
            <a:r>
              <a:rPr lang="en-US" altLang="en-US" dirty="0" err="1">
                <a:solidFill>
                  <a:srgbClr val="002060"/>
                </a:solidFill>
              </a:rPr>
              <a:t>Áp</a:t>
            </a:r>
            <a:r>
              <a:rPr lang="en-US" altLang="en-US" dirty="0">
                <a:solidFill>
                  <a:srgbClr val="002060"/>
                </a:solidFill>
              </a:rPr>
              <a:t> </a:t>
            </a:r>
            <a:r>
              <a:rPr lang="en-US" altLang="en-US" dirty="0" err="1">
                <a:solidFill>
                  <a:srgbClr val="002060"/>
                </a:solidFill>
              </a:rPr>
              <a:t>dụng</a:t>
            </a:r>
            <a:r>
              <a:rPr lang="en-US" altLang="en-US" dirty="0">
                <a:solidFill>
                  <a:srgbClr val="002060"/>
                </a:solidFill>
              </a:rPr>
              <a:t> </a:t>
            </a:r>
            <a:r>
              <a:rPr lang="en-US" altLang="en-US" dirty="0" err="1">
                <a:solidFill>
                  <a:srgbClr val="002060"/>
                </a:solidFill>
              </a:rPr>
              <a:t>trực</a:t>
            </a:r>
            <a:r>
              <a:rPr lang="en-US" altLang="en-US" dirty="0">
                <a:solidFill>
                  <a:srgbClr val="002060"/>
                </a:solidFill>
              </a:rPr>
              <a:t> </a:t>
            </a:r>
            <a:r>
              <a:rPr lang="en-US" altLang="en-US" dirty="0" err="1">
                <a:solidFill>
                  <a:srgbClr val="002060"/>
                </a:solidFill>
              </a:rPr>
              <a:t>tiếp</a:t>
            </a:r>
            <a:r>
              <a:rPr lang="en-US" altLang="en-US" dirty="0">
                <a:solidFill>
                  <a:srgbClr val="002060"/>
                </a:solidFill>
              </a:rPr>
              <a:t> </a:t>
            </a:r>
            <a:r>
              <a:rPr lang="en-US" altLang="en-US" dirty="0" err="1">
                <a:solidFill>
                  <a:srgbClr val="002060"/>
                </a:solidFill>
              </a:rPr>
              <a:t>phương</a:t>
            </a:r>
            <a:r>
              <a:rPr lang="en-US" altLang="en-US" dirty="0">
                <a:solidFill>
                  <a:srgbClr val="002060"/>
                </a:solidFill>
              </a:rPr>
              <a:t> </a:t>
            </a:r>
            <a:r>
              <a:rPr lang="en-US" altLang="en-US" dirty="0" err="1">
                <a:solidFill>
                  <a:srgbClr val="002060"/>
                </a:solidFill>
              </a:rPr>
              <a:t>pháp</a:t>
            </a:r>
            <a:r>
              <a:rPr lang="en-US" altLang="en-US" dirty="0">
                <a:solidFill>
                  <a:srgbClr val="002060"/>
                </a:solidFill>
              </a:rPr>
              <a:t> </a:t>
            </a:r>
            <a:r>
              <a:rPr lang="en-US" altLang="en-US" dirty="0" err="1">
                <a:solidFill>
                  <a:srgbClr val="002060"/>
                </a:solidFill>
              </a:rPr>
              <a:t>phân</a:t>
            </a:r>
            <a:r>
              <a:rPr lang="en-US" altLang="en-US" dirty="0">
                <a:solidFill>
                  <a:srgbClr val="002060"/>
                </a:solidFill>
              </a:rPr>
              <a:t> </a:t>
            </a:r>
            <a:r>
              <a:rPr lang="en-US" altLang="en-US" dirty="0" err="1">
                <a:solidFill>
                  <a:srgbClr val="002060"/>
                </a:solidFill>
              </a:rPr>
              <a:t>tích</a:t>
            </a:r>
            <a:r>
              <a:rPr lang="en-US" altLang="en-US" dirty="0">
                <a:solidFill>
                  <a:srgbClr val="002060"/>
                </a:solidFill>
              </a:rPr>
              <a:t> </a:t>
            </a:r>
            <a:r>
              <a:rPr lang="en-US" altLang="en-US" dirty="0" err="1">
                <a:solidFill>
                  <a:srgbClr val="002060"/>
                </a:solidFill>
              </a:rPr>
              <a:t>đa</a:t>
            </a:r>
            <a:r>
              <a:rPr lang="en-US" altLang="en-US" dirty="0">
                <a:solidFill>
                  <a:srgbClr val="002060"/>
                </a:solidFill>
              </a:rPr>
              <a:t> </a:t>
            </a:r>
            <a:r>
              <a:rPr lang="en-US" altLang="en-US" dirty="0" err="1">
                <a:solidFill>
                  <a:srgbClr val="002060"/>
                </a:solidFill>
              </a:rPr>
              <a:t>tiêu</a:t>
            </a:r>
            <a:r>
              <a:rPr lang="en-US" altLang="en-US" dirty="0">
                <a:solidFill>
                  <a:srgbClr val="002060"/>
                </a:solidFill>
              </a:rPr>
              <a:t> </a:t>
            </a:r>
            <a:r>
              <a:rPr lang="en-US" altLang="en-US" dirty="0" err="1">
                <a:solidFill>
                  <a:srgbClr val="002060"/>
                </a:solidFill>
              </a:rPr>
              <a:t>chí</a:t>
            </a:r>
            <a:r>
              <a:rPr lang="en-US" altLang="en-US" dirty="0">
                <a:solidFill>
                  <a:srgbClr val="002060"/>
                </a:solidFill>
              </a:rPr>
              <a:t> </a:t>
            </a:r>
            <a:r>
              <a:rPr lang="en-US" altLang="en-US" dirty="0" err="1">
                <a:solidFill>
                  <a:srgbClr val="002060"/>
                </a:solidFill>
              </a:rPr>
              <a:t>có</a:t>
            </a:r>
            <a:r>
              <a:rPr lang="en-US" altLang="en-US" dirty="0">
                <a:solidFill>
                  <a:srgbClr val="002060"/>
                </a:solidFill>
              </a:rPr>
              <a:t> </a:t>
            </a:r>
            <a:r>
              <a:rPr lang="en-US" altLang="en-US" dirty="0" err="1">
                <a:solidFill>
                  <a:srgbClr val="002060"/>
                </a:solidFill>
              </a:rPr>
              <a:t>sẵn</a:t>
            </a:r>
            <a:r>
              <a:rPr lang="en-US" altLang="en-US" dirty="0">
                <a:solidFill>
                  <a:srgbClr val="002060"/>
                </a:solidFill>
              </a:rPr>
              <a:t> </a:t>
            </a:r>
            <a:r>
              <a:rPr lang="en-US" altLang="en-US" dirty="0" err="1">
                <a:solidFill>
                  <a:srgbClr val="002060"/>
                </a:solidFill>
              </a:rPr>
              <a:t>vào</a:t>
            </a:r>
            <a:r>
              <a:rPr lang="en-US" altLang="en-US" dirty="0">
                <a:solidFill>
                  <a:srgbClr val="002060"/>
                </a:solidFill>
              </a:rPr>
              <a:t> </a:t>
            </a:r>
            <a:r>
              <a:rPr lang="en-US" altLang="en-US" dirty="0" err="1">
                <a:solidFill>
                  <a:srgbClr val="002060"/>
                </a:solidFill>
              </a:rPr>
              <a:t>các</a:t>
            </a:r>
            <a:r>
              <a:rPr lang="en-US" altLang="en-US" dirty="0">
                <a:solidFill>
                  <a:srgbClr val="002060"/>
                </a:solidFill>
              </a:rPr>
              <a:t> </a:t>
            </a:r>
            <a:r>
              <a:rPr lang="en-US" altLang="en-US" dirty="0" err="1">
                <a:solidFill>
                  <a:srgbClr val="002060"/>
                </a:solidFill>
              </a:rPr>
              <a:t>lĩnh</a:t>
            </a:r>
            <a:r>
              <a:rPr lang="en-US" altLang="en-US" dirty="0">
                <a:solidFill>
                  <a:srgbClr val="002060"/>
                </a:solidFill>
              </a:rPr>
              <a:t> </a:t>
            </a:r>
            <a:r>
              <a:rPr lang="en-US" altLang="en-US" dirty="0" err="1">
                <a:solidFill>
                  <a:srgbClr val="002060"/>
                </a:solidFill>
              </a:rPr>
              <a:t>vực</a:t>
            </a:r>
            <a:r>
              <a:rPr lang="en-US" altLang="en-US" dirty="0">
                <a:solidFill>
                  <a:srgbClr val="002060"/>
                </a:solidFill>
              </a:rPr>
              <a:t> </a:t>
            </a:r>
            <a:r>
              <a:rPr lang="en-US" altLang="en-US" dirty="0" err="1">
                <a:solidFill>
                  <a:srgbClr val="002060"/>
                </a:solidFill>
              </a:rPr>
              <a:t>khác</a:t>
            </a:r>
            <a:r>
              <a:rPr lang="en-US" altLang="en-US" dirty="0">
                <a:solidFill>
                  <a:srgbClr val="002060"/>
                </a:solidFill>
              </a:rPr>
              <a:t> </a:t>
            </a:r>
            <a:r>
              <a:rPr lang="en-US" altLang="en-US" dirty="0" err="1">
                <a:solidFill>
                  <a:srgbClr val="002060"/>
                </a:solidFill>
              </a:rPr>
              <a:t>nhau</a:t>
            </a:r>
            <a:r>
              <a:rPr lang="en-US" altLang="en-US" dirty="0">
                <a:solidFill>
                  <a:srgbClr val="002060"/>
                </a:solidFill>
              </a:rPr>
              <a:t>.(</a:t>
            </a:r>
            <a:r>
              <a:rPr lang="en-US" altLang="en-US" dirty="0" err="1">
                <a:solidFill>
                  <a:srgbClr val="002060"/>
                </a:solidFill>
              </a:rPr>
              <a:t>Nguyễn</a:t>
            </a:r>
            <a:r>
              <a:rPr lang="en-US" altLang="en-US" dirty="0">
                <a:solidFill>
                  <a:srgbClr val="002060"/>
                </a:solidFill>
              </a:rPr>
              <a:t> </a:t>
            </a:r>
            <a:r>
              <a:rPr lang="en-US" altLang="en-US" dirty="0" err="1">
                <a:solidFill>
                  <a:srgbClr val="002060"/>
                </a:solidFill>
              </a:rPr>
              <a:t>Hải</a:t>
            </a:r>
            <a:r>
              <a:rPr lang="en-US" altLang="en-US" dirty="0">
                <a:solidFill>
                  <a:srgbClr val="002060"/>
                </a:solidFill>
              </a:rPr>
              <a:t> Thanh, </a:t>
            </a:r>
            <a:r>
              <a:rPr lang="en-US" altLang="en-US" dirty="0" err="1">
                <a:solidFill>
                  <a:srgbClr val="002060"/>
                </a:solidFill>
              </a:rPr>
              <a:t>Nguyễn</a:t>
            </a:r>
            <a:r>
              <a:rPr lang="en-US" altLang="en-US" dirty="0">
                <a:solidFill>
                  <a:srgbClr val="002060"/>
                </a:solidFill>
              </a:rPr>
              <a:t> </a:t>
            </a:r>
            <a:r>
              <a:rPr lang="en-US" altLang="en-US" dirty="0" err="1">
                <a:solidFill>
                  <a:srgbClr val="002060"/>
                </a:solidFill>
              </a:rPr>
              <a:t>Như</a:t>
            </a:r>
            <a:r>
              <a:rPr lang="en-US" altLang="en-US" dirty="0">
                <a:solidFill>
                  <a:srgbClr val="002060"/>
                </a:solidFill>
              </a:rPr>
              <a:t> </a:t>
            </a:r>
            <a:r>
              <a:rPr lang="en-US" altLang="en-US" dirty="0" err="1">
                <a:solidFill>
                  <a:srgbClr val="002060"/>
                </a:solidFill>
              </a:rPr>
              <a:t>Phong</a:t>
            </a:r>
            <a:r>
              <a:rPr lang="en-US" altLang="en-US" dirty="0">
                <a:solidFill>
                  <a:srgbClr val="002060"/>
                </a:solidFill>
              </a:rPr>
              <a:t>, </a:t>
            </a:r>
            <a:r>
              <a:rPr lang="en-US" altLang="en-US" dirty="0" err="1">
                <a:solidFill>
                  <a:srgbClr val="002060"/>
                </a:solidFill>
              </a:rPr>
              <a:t>Nguyễn</a:t>
            </a:r>
            <a:r>
              <a:rPr lang="en-US" altLang="en-US" dirty="0">
                <a:solidFill>
                  <a:srgbClr val="002060"/>
                </a:solidFill>
              </a:rPr>
              <a:t> Kim Lợi-2013)</a:t>
            </a:r>
          </a:p>
          <a:p>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					</a:t>
            </a:r>
            <a:r>
              <a:rPr kumimoji="0" lang="en-US" sz="1800" b="0" i="0" u="none" strike="noStrike" kern="0" cap="none" spc="0" normalizeH="0" baseline="0" noProof="0">
                <a:ln>
                  <a:noFill/>
                </a:ln>
                <a:solidFill>
                  <a:sysClr val="windowText" lastClr="000000"/>
                </a:solidFill>
                <a:effectLst/>
                <a:uLnTx/>
                <a:uFillTx/>
              </a:rPr>
              <a:t>	</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3399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1143000"/>
          </a:xfrm>
        </p:spPr>
        <p:txBody>
          <a:bodyPr>
            <a:normAutofit/>
          </a:bodyPr>
          <a:lstStyle/>
          <a:p>
            <a:pPr algn="l"/>
            <a:r>
              <a:rPr lang="en-US" sz="3200" b="1" dirty="0" err="1">
                <a:solidFill>
                  <a:srgbClr val="FF0000"/>
                </a:solidFill>
              </a:rPr>
              <a:t>Tóm</a:t>
            </a:r>
            <a:r>
              <a:rPr lang="en-US" sz="3200" b="1" dirty="0">
                <a:solidFill>
                  <a:srgbClr val="FF0000"/>
                </a:solidFill>
              </a:rPr>
              <a:t> </a:t>
            </a:r>
            <a:r>
              <a:rPr lang="en-US" sz="3200" b="1" dirty="0" err="1">
                <a:solidFill>
                  <a:srgbClr val="FF0000"/>
                </a:solidFill>
              </a:rPr>
              <a:t>tắt</a:t>
            </a:r>
            <a:r>
              <a:rPr lang="en-US" sz="3200" b="1" dirty="0">
                <a:solidFill>
                  <a:srgbClr val="FF0000"/>
                </a:solidFill>
              </a:rPr>
              <a:t> AHP</a:t>
            </a:r>
          </a:p>
        </p:txBody>
      </p:sp>
      <p:sp>
        <p:nvSpPr>
          <p:cNvPr id="9" name="Content Placeholder 8"/>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65</a:t>
            </a:fld>
            <a:r>
              <a:rPr kumimoji="0" lang="en-US" sz="1800" b="0" i="0" u="none" strike="noStrike" kern="0" cap="none" spc="0" normalizeH="0" baseline="0" noProof="0">
                <a:ln>
                  <a:noFill/>
                </a:ln>
                <a:solidFill>
                  <a:sysClr val="windowText" lastClr="000000"/>
                </a:solidFill>
                <a:effectLst/>
                <a:uLnTx/>
                <a:uFillTx/>
              </a:rPr>
              <a:t>/31</a:t>
            </a:r>
          </a:p>
        </p:txBody>
      </p:sp>
      <p:graphicFrame>
        <p:nvGraphicFramePr>
          <p:cNvPr id="10" name="Content Placeholder 19"/>
          <p:cNvGraphicFramePr>
            <a:graphicFrameLocks/>
          </p:cNvGraphicFramePr>
          <p:nvPr>
            <p:extLst/>
          </p:nvPr>
        </p:nvGraphicFramePr>
        <p:xfrm>
          <a:off x="5334000" y="1554163"/>
          <a:ext cx="1872208" cy="1112520"/>
        </p:xfrm>
        <a:graphic>
          <a:graphicData uri="http://schemas.openxmlformats.org/drawingml/2006/table">
            <a:tbl>
              <a:tblPr firstRow="1" bandRow="1">
                <a:tableStyleId>{5C22544A-7EE6-4342-B048-85BDC9FD1C3A}</a:tableStyleId>
              </a:tblPr>
              <a:tblGrid>
                <a:gridCol w="497529">
                  <a:extLst>
                    <a:ext uri="{9D8B030D-6E8A-4147-A177-3AD203B41FA5}">
                      <a16:colId xmlns:a16="http://schemas.microsoft.com/office/drawing/2014/main" val="20000"/>
                    </a:ext>
                  </a:extLst>
                </a:gridCol>
                <a:gridCol w="582590">
                  <a:extLst>
                    <a:ext uri="{9D8B030D-6E8A-4147-A177-3AD203B41FA5}">
                      <a16:colId xmlns:a16="http://schemas.microsoft.com/office/drawing/2014/main" val="20001"/>
                    </a:ext>
                  </a:extLst>
                </a:gridCol>
                <a:gridCol w="792089">
                  <a:extLst>
                    <a:ext uri="{9D8B030D-6E8A-4147-A177-3AD203B41FA5}">
                      <a16:colId xmlns:a16="http://schemas.microsoft.com/office/drawing/2014/main" val="20002"/>
                    </a:ext>
                  </a:extLst>
                </a:gridCol>
              </a:tblGrid>
              <a:tr h="370840">
                <a:tc>
                  <a:txBody>
                    <a:bodyPr/>
                    <a:lstStyle/>
                    <a:p>
                      <a:endParaRPr lang="vi-VN" sz="1600" dirty="0">
                        <a:solidFill>
                          <a:srgbClr val="333399"/>
                        </a:solidFill>
                      </a:endParaRPr>
                    </a:p>
                  </a:txBody>
                  <a:tcPr>
                    <a:solidFill>
                      <a:srgbClr val="FFCC00"/>
                    </a:solidFill>
                  </a:tcPr>
                </a:tc>
                <a:tc>
                  <a:txBody>
                    <a:bodyPr/>
                    <a:lstStyle/>
                    <a:p>
                      <a:r>
                        <a:rPr lang="vi-VN" sz="1600" dirty="0">
                          <a:solidFill>
                            <a:srgbClr val="333399"/>
                          </a:solidFill>
                        </a:rPr>
                        <a:t>c1</a:t>
                      </a:r>
                    </a:p>
                  </a:txBody>
                  <a:tcPr>
                    <a:solidFill>
                      <a:srgbClr val="FFCC00"/>
                    </a:solidFill>
                  </a:tcPr>
                </a:tc>
                <a:tc>
                  <a:txBody>
                    <a:bodyPr/>
                    <a:lstStyle/>
                    <a:p>
                      <a:r>
                        <a:rPr lang="vi-VN" sz="1600" dirty="0">
                          <a:solidFill>
                            <a:srgbClr val="333399"/>
                          </a:solidFill>
                        </a:rPr>
                        <a:t>c2</a:t>
                      </a:r>
                    </a:p>
                  </a:txBody>
                  <a:tcPr>
                    <a:solidFill>
                      <a:srgbClr val="FFCC00"/>
                    </a:solidFill>
                  </a:tcPr>
                </a:tc>
                <a:extLst>
                  <a:ext uri="{0D108BD9-81ED-4DB2-BD59-A6C34878D82A}">
                    <a16:rowId xmlns:a16="http://schemas.microsoft.com/office/drawing/2014/main" val="10000"/>
                  </a:ext>
                </a:extLst>
              </a:tr>
              <a:tr h="370840">
                <a:tc>
                  <a:txBody>
                    <a:bodyPr/>
                    <a:lstStyle/>
                    <a:p>
                      <a:r>
                        <a:rPr lang="vi-VN" sz="1600" dirty="0">
                          <a:solidFill>
                            <a:srgbClr val="333399"/>
                          </a:solidFill>
                        </a:rPr>
                        <a:t>c1</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1"/>
                  </a:ext>
                </a:extLst>
              </a:tr>
              <a:tr h="370840">
                <a:tc>
                  <a:txBody>
                    <a:bodyPr/>
                    <a:lstStyle/>
                    <a:p>
                      <a:r>
                        <a:rPr lang="vi-VN" sz="1600" dirty="0">
                          <a:solidFill>
                            <a:srgbClr val="333399"/>
                          </a:solidFill>
                        </a:rPr>
                        <a:t>c2</a:t>
                      </a:r>
                    </a:p>
                  </a:txBody>
                  <a:tcPr>
                    <a:solidFill>
                      <a:srgbClr val="FFCC00"/>
                    </a:solidFill>
                  </a:tcPr>
                </a:tc>
                <a:tc>
                  <a:txBody>
                    <a:bodyPr/>
                    <a:lstStyle/>
                    <a:p>
                      <a:endParaRPr lang="vi-VN" sz="1600" dirty="0">
                        <a:solidFill>
                          <a:srgbClr val="333399"/>
                        </a:solidFill>
                      </a:endParaRPr>
                    </a:p>
                  </a:txBody>
                  <a:tcPr>
                    <a:solidFill>
                      <a:srgbClr val="FFCC00"/>
                    </a:solidFill>
                  </a:tcPr>
                </a:tc>
                <a:tc>
                  <a:txBody>
                    <a:bodyPr/>
                    <a:lstStyle/>
                    <a:p>
                      <a:endParaRPr lang="vi-VN" sz="1600" dirty="0">
                        <a:solidFill>
                          <a:srgbClr val="333399"/>
                        </a:solidFill>
                      </a:endParaRPr>
                    </a:p>
                  </a:txBody>
                  <a:tcPr>
                    <a:solidFill>
                      <a:srgbClr val="FFCC00"/>
                    </a:solidFill>
                  </a:tcPr>
                </a:tc>
                <a:extLst>
                  <a:ext uri="{0D108BD9-81ED-4DB2-BD59-A6C34878D82A}">
                    <a16:rowId xmlns:a16="http://schemas.microsoft.com/office/drawing/2014/main" val="10002"/>
                  </a:ext>
                </a:extLst>
              </a:tr>
            </a:tbl>
          </a:graphicData>
        </a:graphic>
      </p:graphicFrame>
      <p:graphicFrame>
        <p:nvGraphicFramePr>
          <p:cNvPr id="11" name="Content Placeholder 21"/>
          <p:cNvGraphicFramePr>
            <a:graphicFrameLocks/>
          </p:cNvGraphicFramePr>
          <p:nvPr>
            <p:extLst/>
          </p:nvPr>
        </p:nvGraphicFramePr>
        <p:xfrm>
          <a:off x="7543800" y="1554163"/>
          <a:ext cx="792088" cy="11074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w</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w1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w2</a:t>
                      </a:r>
                    </a:p>
                  </a:txBody>
                  <a:tcPr>
                    <a:solidFill>
                      <a:schemeClr val="accent2"/>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nvPr>
        </p:nvGraphicFramePr>
        <p:xfrm>
          <a:off x="5045075" y="2849563"/>
          <a:ext cx="2232248" cy="1463040"/>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306034">
                <a:tc>
                  <a:txBody>
                    <a:bodyPr/>
                    <a:lstStyle/>
                    <a:p>
                      <a:r>
                        <a:rPr lang="vi-VN" dirty="0">
                          <a:solidFill>
                            <a:srgbClr val="333399"/>
                          </a:solidFill>
                        </a:rPr>
                        <a:t>c1</a:t>
                      </a:r>
                    </a:p>
                  </a:txBody>
                  <a:tcPr>
                    <a:solidFill>
                      <a:srgbClr val="FFCC00"/>
                    </a:solidFill>
                  </a:tcPr>
                </a:tc>
                <a:tc>
                  <a:txBody>
                    <a:bodyPr/>
                    <a:lstStyle/>
                    <a:p>
                      <a:r>
                        <a:rPr lang="vi-VN" dirty="0">
                          <a:solidFill>
                            <a:srgbClr val="333399"/>
                          </a:solidFill>
                        </a:rPr>
                        <a:t>A1</a:t>
                      </a:r>
                    </a:p>
                  </a:txBody>
                  <a:tcPr>
                    <a:solidFill>
                      <a:srgbClr val="FFCC00"/>
                    </a:solidFill>
                  </a:tcPr>
                </a:tc>
                <a:tc>
                  <a:txBody>
                    <a:bodyPr/>
                    <a:lstStyle/>
                    <a:p>
                      <a:r>
                        <a:rPr lang="vi-VN" dirty="0">
                          <a:solidFill>
                            <a:srgbClr val="333399"/>
                          </a:solidFill>
                        </a:rPr>
                        <a:t>A2</a:t>
                      </a:r>
                    </a:p>
                  </a:txBody>
                  <a:tcPr>
                    <a:solidFill>
                      <a:srgbClr val="FFCC00"/>
                    </a:solidFill>
                  </a:tcPr>
                </a:tc>
                <a:tc>
                  <a:txBody>
                    <a:bodyPr/>
                    <a:lstStyle/>
                    <a:p>
                      <a:r>
                        <a:rPr lang="vi-VN" dirty="0">
                          <a:solidFill>
                            <a:srgbClr val="333399"/>
                          </a:solidFill>
                        </a:rPr>
                        <a:t>A3</a:t>
                      </a:r>
                    </a:p>
                  </a:txBody>
                  <a:tcPr>
                    <a:solidFill>
                      <a:srgbClr val="FFCC00"/>
                    </a:solidFill>
                  </a:tcPr>
                </a:tc>
                <a:extLst>
                  <a:ext uri="{0D108BD9-81ED-4DB2-BD59-A6C34878D82A}">
                    <a16:rowId xmlns:a16="http://schemas.microsoft.com/office/drawing/2014/main" val="10000"/>
                  </a:ext>
                </a:extLst>
              </a:tr>
              <a:tr h="306034">
                <a:tc>
                  <a:txBody>
                    <a:bodyPr/>
                    <a:lstStyle/>
                    <a:p>
                      <a:r>
                        <a:rPr lang="vi-VN" dirty="0">
                          <a:solidFill>
                            <a:srgbClr val="333399"/>
                          </a:solidFill>
                        </a:rPr>
                        <a:t>A1</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1"/>
                  </a:ext>
                </a:extLst>
              </a:tr>
              <a:tr h="306034">
                <a:tc>
                  <a:txBody>
                    <a:bodyPr/>
                    <a:lstStyle/>
                    <a:p>
                      <a:r>
                        <a:rPr lang="vi-VN" dirty="0">
                          <a:solidFill>
                            <a:srgbClr val="333399"/>
                          </a:solidFill>
                        </a:rPr>
                        <a:t>A2</a:t>
                      </a: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2"/>
                  </a:ext>
                </a:extLst>
              </a:tr>
              <a:tr h="306034">
                <a:tc>
                  <a:txBody>
                    <a:bodyPr/>
                    <a:lstStyle/>
                    <a:p>
                      <a:r>
                        <a:rPr lang="vi-VN" dirty="0">
                          <a:solidFill>
                            <a:srgbClr val="333399"/>
                          </a:solidFill>
                        </a:rPr>
                        <a:t>A3</a:t>
                      </a:r>
                    </a:p>
                  </a:txBody>
                  <a:tcPr>
                    <a:solidFill>
                      <a:srgbClr val="FFCC00"/>
                    </a:solidFill>
                  </a:tcPr>
                </a:tc>
                <a:tc>
                  <a:txBody>
                    <a:bodyPr/>
                    <a:lstStyle/>
                    <a:p>
                      <a:endParaRPr lang="vi-VN">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tc>
                  <a:txBody>
                    <a:bodyPr/>
                    <a:lstStyle/>
                    <a:p>
                      <a:endParaRPr lang="vi-VN" dirty="0">
                        <a:solidFill>
                          <a:srgbClr val="333399"/>
                        </a:solidFill>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13" name="Content Placeholder 21"/>
          <p:cNvGraphicFramePr>
            <a:graphicFrameLocks/>
          </p:cNvGraphicFramePr>
          <p:nvPr>
            <p:extLst/>
          </p:nvPr>
        </p:nvGraphicFramePr>
        <p:xfrm>
          <a:off x="7566025" y="2849563"/>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u1</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u11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u12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u13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14" name="Table 13"/>
          <p:cNvGraphicFramePr>
            <a:graphicFrameLocks noGrp="1"/>
          </p:cNvGraphicFramePr>
          <p:nvPr>
            <p:extLst/>
          </p:nvPr>
        </p:nvGraphicFramePr>
        <p:xfrm>
          <a:off x="4973637" y="4506913"/>
          <a:ext cx="2304256" cy="14833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tblGrid>
              <a:tr h="370840">
                <a:tc>
                  <a:txBody>
                    <a:bodyPr/>
                    <a:lstStyle/>
                    <a:p>
                      <a:pPr marL="0" algn="l" defTabSz="914400" rtl="0" eaLnBrk="1" latinLnBrk="0" hangingPunct="1"/>
                      <a:r>
                        <a:rPr lang="vi-VN" sz="1800" kern="1200" dirty="0">
                          <a:solidFill>
                            <a:srgbClr val="333399"/>
                          </a:solidFill>
                          <a:latin typeface="+mn-lt"/>
                          <a:ea typeface="+mn-ea"/>
                          <a:cs typeface="+mn-cs"/>
                        </a:rPr>
                        <a:t>c2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extLst>
                  <a:ext uri="{0D108BD9-81ED-4DB2-BD59-A6C34878D82A}">
                    <a16:rowId xmlns:a16="http://schemas.microsoft.com/office/drawing/2014/main" val="10000"/>
                  </a:ext>
                </a:extLst>
              </a:tr>
              <a:tr h="370840">
                <a:tc>
                  <a:txBody>
                    <a:bodyPr/>
                    <a:lstStyle/>
                    <a:p>
                      <a:pPr marL="0" algn="l" defTabSz="914400" rtl="0" eaLnBrk="1" latinLnBrk="0" hangingPunct="1"/>
                      <a:r>
                        <a:rPr lang="vi-VN" sz="1800" kern="1200" dirty="0">
                          <a:solidFill>
                            <a:srgbClr val="333399"/>
                          </a:solidFill>
                          <a:latin typeface="+mn-lt"/>
                          <a:ea typeface="+mn-ea"/>
                          <a:cs typeface="+mn-cs"/>
                        </a:rPr>
                        <a:t>A1</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1"/>
                  </a:ext>
                </a:extLst>
              </a:tr>
              <a:tr h="370840">
                <a:tc>
                  <a:txBody>
                    <a:bodyPr/>
                    <a:lstStyle/>
                    <a:p>
                      <a:pPr marL="0" algn="l" defTabSz="914400" rtl="0" eaLnBrk="1" latinLnBrk="0" hangingPunct="1"/>
                      <a:r>
                        <a:rPr lang="vi-VN" sz="1800" kern="1200" dirty="0">
                          <a:solidFill>
                            <a:srgbClr val="333399"/>
                          </a:solidFill>
                          <a:latin typeface="+mn-lt"/>
                          <a:ea typeface="+mn-ea"/>
                          <a:cs typeface="+mn-cs"/>
                        </a:rPr>
                        <a:t>A2</a:t>
                      </a: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2"/>
                  </a:ext>
                </a:extLst>
              </a:tr>
              <a:tr h="370840">
                <a:tc>
                  <a:txBody>
                    <a:bodyPr/>
                    <a:lstStyle/>
                    <a:p>
                      <a:pPr marL="0" algn="l" defTabSz="914400" rtl="0" eaLnBrk="1" latinLnBrk="0" hangingPunct="1"/>
                      <a:r>
                        <a:rPr lang="vi-VN" sz="1800" kern="1200" dirty="0">
                          <a:solidFill>
                            <a:srgbClr val="333399"/>
                          </a:solidFill>
                          <a:latin typeface="+mn-lt"/>
                          <a:ea typeface="+mn-ea"/>
                          <a:cs typeface="+mn-cs"/>
                        </a:rPr>
                        <a:t>A3</a:t>
                      </a:r>
                    </a:p>
                  </a:txBody>
                  <a:tcPr>
                    <a:solidFill>
                      <a:srgbClr val="FFCC00"/>
                    </a:solidFill>
                  </a:tcPr>
                </a:tc>
                <a:tc>
                  <a:txBody>
                    <a:bodyPr/>
                    <a:lstStyle/>
                    <a:p>
                      <a:pPr marL="0" algn="l" defTabSz="914400" rtl="0" eaLnBrk="1" latinLnBrk="0" hangingPunct="1"/>
                      <a:endParaRPr lang="vi-VN" sz="1800" kern="120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tc>
                  <a:txBody>
                    <a:bodyPr/>
                    <a:lstStyle/>
                    <a:p>
                      <a:pPr marL="0" algn="l" defTabSz="914400" rtl="0" eaLnBrk="1" latinLnBrk="0" hangingPunct="1"/>
                      <a:endParaRPr lang="vi-VN" sz="1800" kern="1200" dirty="0">
                        <a:solidFill>
                          <a:srgbClr val="333399"/>
                        </a:solidFill>
                        <a:latin typeface="+mn-lt"/>
                        <a:ea typeface="+mn-ea"/>
                        <a:cs typeface="+mn-cs"/>
                      </a:endParaRPr>
                    </a:p>
                  </a:txBody>
                  <a:tcPr>
                    <a:solidFill>
                      <a:srgbClr val="FFCC00"/>
                    </a:solidFill>
                  </a:tcPr>
                </a:tc>
                <a:extLst>
                  <a:ext uri="{0D108BD9-81ED-4DB2-BD59-A6C34878D82A}">
                    <a16:rowId xmlns:a16="http://schemas.microsoft.com/office/drawing/2014/main" val="10003"/>
                  </a:ext>
                </a:extLst>
              </a:tr>
            </a:tbl>
          </a:graphicData>
        </a:graphic>
      </p:graphicFrame>
      <p:graphicFrame>
        <p:nvGraphicFramePr>
          <p:cNvPr id="15" name="Content Placeholder 21"/>
          <p:cNvGraphicFramePr>
            <a:graphicFrameLocks/>
          </p:cNvGraphicFramePr>
          <p:nvPr>
            <p:extLst/>
          </p:nvPr>
        </p:nvGraphicFramePr>
        <p:xfrm>
          <a:off x="7566025" y="4506913"/>
          <a:ext cx="792088" cy="147828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tblGrid>
              <a:tr h="298832">
                <a:tc>
                  <a:txBody>
                    <a:bodyPr/>
                    <a:lstStyle/>
                    <a:p>
                      <a:r>
                        <a:rPr lang="vi-VN" dirty="0"/>
                        <a:t>u2</a:t>
                      </a:r>
                    </a:p>
                  </a:txBody>
                  <a:tcPr>
                    <a:solidFill>
                      <a:schemeClr val="accent2"/>
                    </a:solidFill>
                  </a:tcPr>
                </a:tc>
                <a:extLst>
                  <a:ext uri="{0D108BD9-81ED-4DB2-BD59-A6C34878D82A}">
                    <a16:rowId xmlns:a16="http://schemas.microsoft.com/office/drawing/2014/main" val="10000"/>
                  </a:ext>
                </a:extLst>
              </a:tr>
              <a:tr h="370840">
                <a:tc>
                  <a:txBody>
                    <a:bodyPr/>
                    <a:lstStyle/>
                    <a:p>
                      <a:r>
                        <a:rPr lang="vi-VN" dirty="0"/>
                        <a:t>u21</a:t>
                      </a:r>
                    </a:p>
                  </a:txBody>
                  <a:tcPr>
                    <a:solidFill>
                      <a:schemeClr val="accent2"/>
                    </a:solidFill>
                  </a:tcPr>
                </a:tc>
                <a:extLst>
                  <a:ext uri="{0D108BD9-81ED-4DB2-BD59-A6C34878D82A}">
                    <a16:rowId xmlns:a16="http://schemas.microsoft.com/office/drawing/2014/main" val="10001"/>
                  </a:ext>
                </a:extLst>
              </a:tr>
              <a:tr h="370840">
                <a:tc>
                  <a:txBody>
                    <a:bodyPr/>
                    <a:lstStyle/>
                    <a:p>
                      <a:r>
                        <a:rPr lang="vi-VN" dirty="0"/>
                        <a:t>u22</a:t>
                      </a:r>
                    </a:p>
                  </a:txBody>
                  <a:tcPr>
                    <a:solidFill>
                      <a:schemeClr val="accent2"/>
                    </a:solidFill>
                  </a:tcPr>
                </a:tc>
                <a:extLst>
                  <a:ext uri="{0D108BD9-81ED-4DB2-BD59-A6C34878D82A}">
                    <a16:rowId xmlns:a16="http://schemas.microsoft.com/office/drawing/2014/main" val="10002"/>
                  </a:ext>
                </a:extLst>
              </a:tr>
              <a:tr h="370840">
                <a:tc>
                  <a:txBody>
                    <a:bodyPr/>
                    <a:lstStyle/>
                    <a:p>
                      <a:r>
                        <a:rPr lang="vi-VN" dirty="0"/>
                        <a:t>u23</a:t>
                      </a:r>
                    </a:p>
                  </a:txBody>
                  <a:tcPr>
                    <a:solidFill>
                      <a:schemeClr val="accent2"/>
                    </a:solidFill>
                  </a:tcPr>
                </a:tc>
                <a:extLst>
                  <a:ext uri="{0D108BD9-81ED-4DB2-BD59-A6C34878D82A}">
                    <a16:rowId xmlns:a16="http://schemas.microsoft.com/office/drawing/2014/main" val="10003"/>
                  </a:ext>
                </a:extLst>
              </a:tr>
            </a:tbl>
          </a:graphicData>
        </a:graphic>
      </p:graphicFrame>
      <p:graphicFrame>
        <p:nvGraphicFramePr>
          <p:cNvPr id="16" name="Object 3"/>
          <p:cNvGraphicFramePr>
            <a:graphicFrameLocks noChangeAspect="1"/>
          </p:cNvGraphicFramePr>
          <p:nvPr>
            <p:extLst/>
          </p:nvPr>
        </p:nvGraphicFramePr>
        <p:xfrm>
          <a:off x="1111931" y="5083398"/>
          <a:ext cx="3198813" cy="762000"/>
        </p:xfrm>
        <a:graphic>
          <a:graphicData uri="http://schemas.openxmlformats.org/presentationml/2006/ole">
            <mc:AlternateContent xmlns:mc="http://schemas.openxmlformats.org/markup-compatibility/2006">
              <mc:Choice xmlns:v="urn:schemas-microsoft-com:vml" Requires="v">
                <p:oleObj spid="_x0000_s3229" name="Equation" r:id="rId4" imgW="1790640" imgH="431640" progId="Equation.DSMT4">
                  <p:embed/>
                </p:oleObj>
              </mc:Choice>
              <mc:Fallback>
                <p:oleObj name="Equation" r:id="rId4" imgW="1790640" imgH="431640" progId="Equation.DSMT4">
                  <p:embed/>
                  <p:pic>
                    <p:nvPicPr>
                      <p:cNvPr id="1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931" y="5083398"/>
                        <a:ext cx="3198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Rectangle 28"/>
          <p:cNvSpPr>
            <a:spLocks noChangeArrowheads="1"/>
          </p:cNvSpPr>
          <p:nvPr/>
        </p:nvSpPr>
        <p:spPr bwMode="auto">
          <a:xfrm>
            <a:off x="3547153" y="3974645"/>
            <a:ext cx="433388" cy="360363"/>
          </a:xfrm>
          <a:prstGeom prst="rect">
            <a:avLst/>
          </a:prstGeom>
          <a:noFill/>
          <a:ln w="9525">
            <a:solidFill>
              <a:srgbClr val="333399"/>
            </a:solidFill>
            <a:miter lim="800000"/>
            <a:headEnd/>
            <a:tailEnd/>
          </a:ln>
        </p:spPr>
        <p:txBody>
          <a:bodyPr lIns="18000" rIns="18000"/>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20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3</a:t>
            </a:r>
          </a:p>
        </p:txBody>
      </p:sp>
      <p:sp>
        <p:nvSpPr>
          <p:cNvPr id="33" name="Line 29"/>
          <p:cNvSpPr>
            <a:spLocks noChangeShapeType="1"/>
          </p:cNvSpPr>
          <p:nvPr/>
        </p:nvSpPr>
        <p:spPr bwMode="auto">
          <a:xfrm>
            <a:off x="1103765" y="3791637"/>
            <a:ext cx="0" cy="2286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4" name="Rectangle 30"/>
          <p:cNvSpPr>
            <a:spLocks noChangeArrowheads="1"/>
          </p:cNvSpPr>
          <p:nvPr/>
        </p:nvSpPr>
        <p:spPr bwMode="auto">
          <a:xfrm>
            <a:off x="1273627" y="2100950"/>
            <a:ext cx="2425700" cy="4572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vi-VN" sz="2000" b="0" i="0" u="none" strike="noStrike" kern="0" cap="none" spc="0" normalizeH="0" baseline="0" noProof="0" dirty="0">
                <a:ln>
                  <a:noFill/>
                </a:ln>
                <a:solidFill>
                  <a:srgbClr val="333399"/>
                </a:solidFill>
                <a:effectLst/>
                <a:uLnTx/>
                <a:uFillTx/>
                <a:latin typeface="Times New Roman" pitchFamily="18" charset="0"/>
                <a:cs typeface="Times New Roman" pitchFamily="18" charset="0"/>
              </a:rPr>
              <a:t>Chọn nhà cung cấp</a:t>
            </a:r>
            <a:endParaRPr kumimoji="0" lang="ru-RU" sz="2000" b="0" i="0" u="none" strike="noStrike" kern="0" cap="none" spc="0" normalizeH="0" baseline="0" noProof="0" dirty="0">
              <a:ln>
                <a:noFill/>
              </a:ln>
              <a:solidFill>
                <a:srgbClr val="333399"/>
              </a:solidFill>
              <a:effectLst/>
              <a:uLnTx/>
              <a:uFillTx/>
              <a:latin typeface="Times New Roman" pitchFamily="18" charset="0"/>
              <a:cs typeface="Times New Roman" pitchFamily="18" charset="0"/>
            </a:endParaRPr>
          </a:p>
        </p:txBody>
      </p:sp>
      <p:sp>
        <p:nvSpPr>
          <p:cNvPr id="35" name="Rectangle 31"/>
          <p:cNvSpPr>
            <a:spLocks noChangeArrowheads="1"/>
          </p:cNvSpPr>
          <p:nvPr/>
        </p:nvSpPr>
        <p:spPr bwMode="auto">
          <a:xfrm>
            <a:off x="1170440" y="2939150"/>
            <a:ext cx="581025" cy="3810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rPr>
              <a:t>С</a:t>
            </a:r>
            <a:r>
              <a:rPr kumimoji="0" lang="ru-RU" sz="12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1</a:t>
            </a:r>
            <a:endPar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endParaRPr>
          </a:p>
        </p:txBody>
      </p:sp>
      <p:sp>
        <p:nvSpPr>
          <p:cNvPr id="36" name="Rectangle 32"/>
          <p:cNvSpPr>
            <a:spLocks noChangeArrowheads="1"/>
          </p:cNvSpPr>
          <p:nvPr/>
        </p:nvSpPr>
        <p:spPr bwMode="auto">
          <a:xfrm>
            <a:off x="2966810" y="2954453"/>
            <a:ext cx="582612" cy="381000"/>
          </a:xfrm>
          <a:prstGeom prst="rect">
            <a:avLst/>
          </a:prstGeom>
          <a:noFill/>
          <a:ln w="9525">
            <a:solidFill>
              <a:srgbClr val="333399"/>
            </a:solidFill>
            <a:miter lim="800000"/>
            <a:headEnd/>
            <a:tailEnd/>
          </a:ln>
        </p:spPr>
        <p:txBody>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rPr>
              <a:t>С</a:t>
            </a:r>
            <a:r>
              <a:rPr kumimoji="0" lang="ru-RU" sz="12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2</a:t>
            </a:r>
            <a:endParaRPr kumimoji="0" lang="ru-RU" sz="1200" b="0" i="0" u="none" strike="noStrike" kern="0" cap="none" spc="0" normalizeH="0" baseline="0" noProof="0">
              <a:ln>
                <a:noFill/>
              </a:ln>
              <a:solidFill>
                <a:srgbClr val="333399"/>
              </a:solidFill>
              <a:effectLst/>
              <a:uLnTx/>
              <a:uFillTx/>
              <a:latin typeface="Times New Roman" pitchFamily="18" charset="0"/>
              <a:cs typeface="Times New Roman" pitchFamily="18" charset="0"/>
            </a:endParaRPr>
          </a:p>
        </p:txBody>
      </p:sp>
      <p:sp>
        <p:nvSpPr>
          <p:cNvPr id="37" name="Line 33"/>
          <p:cNvSpPr>
            <a:spLocks noChangeShapeType="1"/>
          </p:cNvSpPr>
          <p:nvPr/>
        </p:nvSpPr>
        <p:spPr bwMode="auto">
          <a:xfrm>
            <a:off x="2784927" y="2605775"/>
            <a:ext cx="441325" cy="3810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8" name="Line 35"/>
          <p:cNvSpPr>
            <a:spLocks noChangeShapeType="1"/>
          </p:cNvSpPr>
          <p:nvPr/>
        </p:nvSpPr>
        <p:spPr bwMode="auto">
          <a:xfrm flipV="1">
            <a:off x="1111931" y="3787320"/>
            <a:ext cx="2651916" cy="4316"/>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39" name="Line 36"/>
          <p:cNvSpPr>
            <a:spLocks noChangeShapeType="1"/>
          </p:cNvSpPr>
          <p:nvPr/>
        </p:nvSpPr>
        <p:spPr bwMode="auto">
          <a:xfrm flipV="1">
            <a:off x="1551440" y="3540813"/>
            <a:ext cx="1593850" cy="1632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0" name="Line 37"/>
          <p:cNvSpPr>
            <a:spLocks noChangeShapeType="1"/>
          </p:cNvSpPr>
          <p:nvPr/>
        </p:nvSpPr>
        <p:spPr bwMode="auto">
          <a:xfrm flipV="1">
            <a:off x="1551440" y="3320150"/>
            <a:ext cx="0" cy="2667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1" name="Line 38"/>
          <p:cNvSpPr>
            <a:spLocks noChangeShapeType="1"/>
          </p:cNvSpPr>
          <p:nvPr/>
        </p:nvSpPr>
        <p:spPr bwMode="auto">
          <a:xfrm flipV="1">
            <a:off x="2389639" y="3586850"/>
            <a:ext cx="2723" cy="419100"/>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2" name="Line 39"/>
          <p:cNvSpPr>
            <a:spLocks noChangeShapeType="1"/>
          </p:cNvSpPr>
          <p:nvPr/>
        </p:nvSpPr>
        <p:spPr bwMode="auto">
          <a:xfrm flipV="1">
            <a:off x="3145290" y="3320150"/>
            <a:ext cx="6350" cy="220663"/>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3" name="Line 41"/>
          <p:cNvSpPr>
            <a:spLocks noChangeShapeType="1"/>
          </p:cNvSpPr>
          <p:nvPr/>
        </p:nvSpPr>
        <p:spPr bwMode="auto">
          <a:xfrm flipH="1">
            <a:off x="1399040" y="2558150"/>
            <a:ext cx="684212" cy="381000"/>
          </a:xfrm>
          <a:prstGeom prst="line">
            <a:avLst/>
          </a:prstGeom>
          <a:noFill/>
          <a:ln w="9525">
            <a:solidFill>
              <a:srgbClr val="333399"/>
            </a:solidFill>
            <a:miter lim="800000"/>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4" name="Line 42"/>
          <p:cNvSpPr>
            <a:spLocks noChangeShapeType="1"/>
          </p:cNvSpPr>
          <p:nvPr/>
        </p:nvSpPr>
        <p:spPr bwMode="auto">
          <a:xfrm>
            <a:off x="3763847" y="3756712"/>
            <a:ext cx="0" cy="217487"/>
          </a:xfrm>
          <a:prstGeom prst="line">
            <a:avLst/>
          </a:prstGeom>
          <a:noFill/>
          <a:ln w="9525">
            <a:solidFill>
              <a:srgbClr val="33339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99"/>
              </a:solidFill>
              <a:effectLst/>
              <a:uLnTx/>
              <a:uFillTx/>
            </a:endParaRPr>
          </a:p>
        </p:txBody>
      </p:sp>
      <p:sp>
        <p:nvSpPr>
          <p:cNvPr id="45" name="Rectangle 44"/>
          <p:cNvSpPr>
            <a:spLocks noChangeArrowheads="1"/>
          </p:cNvSpPr>
          <p:nvPr/>
        </p:nvSpPr>
        <p:spPr bwMode="auto">
          <a:xfrm>
            <a:off x="2208665" y="3972613"/>
            <a:ext cx="452437" cy="342900"/>
          </a:xfrm>
          <a:prstGeom prst="rect">
            <a:avLst/>
          </a:prstGeom>
          <a:noFill/>
          <a:ln w="9525">
            <a:solidFill>
              <a:srgbClr val="333399"/>
            </a:solidFill>
            <a:miter lim="800000"/>
            <a:headEnd/>
            <a:tailEnd/>
          </a:ln>
        </p:spPr>
        <p:txBody>
          <a:bodyPr lIns="18000" rIns="18000"/>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20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20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2</a:t>
            </a:r>
          </a:p>
        </p:txBody>
      </p:sp>
      <p:sp>
        <p:nvSpPr>
          <p:cNvPr id="47" name="Rectangle 43"/>
          <p:cNvSpPr>
            <a:spLocks noChangeArrowheads="1"/>
          </p:cNvSpPr>
          <p:nvPr/>
        </p:nvSpPr>
        <p:spPr bwMode="auto">
          <a:xfrm>
            <a:off x="671965" y="3992108"/>
            <a:ext cx="727075" cy="342900"/>
          </a:xfrm>
          <a:prstGeom prst="rect">
            <a:avLst/>
          </a:prstGeom>
          <a:noFill/>
          <a:ln w="9525">
            <a:solidFill>
              <a:srgbClr val="333399"/>
            </a:solidFill>
            <a:miter lim="800000"/>
            <a:headEnd/>
            <a:tailEnd/>
          </a:ln>
        </p:spPr>
        <p:txBody>
          <a:bodyPr lIns="18000" rIns="18000"/>
          <a:lstStyle/>
          <a:p>
            <a:pPr marL="0" marR="0" lvl="0" indent="0" defTabSz="914400" eaLnBrk="0" fontAlgn="auto" latinLnBrk="0" hangingPunct="0">
              <a:lnSpc>
                <a:spcPct val="100000"/>
              </a:lnSpc>
              <a:spcBef>
                <a:spcPts val="0"/>
              </a:spcBef>
              <a:spcAft>
                <a:spcPts val="0"/>
              </a:spcAft>
              <a:buClrTx/>
              <a:buSzTx/>
              <a:buFontTx/>
              <a:buNone/>
              <a:tabLst/>
              <a:defRPr/>
            </a:pPr>
            <a:r>
              <a:rPr kumimoji="0" lang="ru-RU" sz="1800" b="0" i="0" u="none" strike="noStrike" kern="0" cap="none" spc="0" normalizeH="0" baseline="0" noProof="0">
                <a:ln>
                  <a:noFill/>
                </a:ln>
                <a:solidFill>
                  <a:srgbClr val="333399"/>
                </a:solidFill>
                <a:effectLst/>
                <a:uLnTx/>
                <a:uFillTx/>
                <a:latin typeface="Times New Roman" pitchFamily="18" charset="0"/>
                <a:cs typeface="Times New Roman" pitchFamily="18" charset="0"/>
              </a:rPr>
              <a:t>A</a:t>
            </a:r>
            <a:r>
              <a:rPr kumimoji="0" lang="ru-RU" sz="1800" b="0" i="0" u="none" strike="noStrike" kern="0" cap="none" spc="0" normalizeH="0" baseline="-25000" noProof="0">
                <a:ln>
                  <a:noFill/>
                </a:ln>
                <a:solidFill>
                  <a:srgbClr val="333399"/>
                </a:solidFill>
                <a:effectLst/>
                <a:uLnTx/>
                <a:uFillTx/>
                <a:latin typeface="Times New Roman" pitchFamily="18" charset="0"/>
                <a:cs typeface="Times New Roman" pitchFamily="18" charset="0"/>
              </a:rPr>
              <a:t>1</a:t>
            </a:r>
          </a:p>
        </p:txBody>
      </p:sp>
    </p:spTree>
    <p:extLst>
      <p:ext uri="{BB962C8B-B14F-4D97-AF65-F5344CB8AC3E}">
        <p14:creationId xmlns:p14="http://schemas.microsoft.com/office/powerpoint/2010/main" val="2336450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p:cNvPicPr>
            <a:picLocks noGrp="1" noChangeAspect="1" noChangeArrowheads="1"/>
          </p:cNvPicPr>
          <p:nvPr>
            <p:ph idx="1"/>
          </p:nvPr>
        </p:nvPicPr>
        <p:blipFill>
          <a:blip r:embed="rId2" cstate="print"/>
          <a:srcRect/>
          <a:stretch>
            <a:fillRect/>
          </a:stretch>
        </p:blipFill>
        <p:spPr>
          <a:xfrm>
            <a:off x="990600" y="1219200"/>
            <a:ext cx="6858000" cy="3581400"/>
          </a:xfrm>
          <a:noFill/>
          <a:ln>
            <a:solidFill>
              <a:srgbClr val="FF0000"/>
            </a:solidFill>
          </a:ln>
        </p:spPr>
      </p:pic>
      <p:sp>
        <p:nvSpPr>
          <p:cNvPr id="5" name="Text Box 9"/>
          <p:cNvSpPr txBox="1">
            <a:spLocks noChangeArrowheads="1"/>
          </p:cNvSpPr>
          <p:nvPr/>
        </p:nvSpPr>
        <p:spPr bwMode="auto">
          <a:xfrm>
            <a:off x="2057400" y="4191000"/>
            <a:ext cx="4876800" cy="523875"/>
          </a:xfrm>
          <a:prstGeom prst="rect">
            <a:avLst/>
          </a:prstGeom>
          <a:noFill/>
          <a:ln w="9525">
            <a:noFill/>
            <a:miter lim="800000"/>
            <a:headEnd/>
            <a:tailEnd/>
          </a:ln>
        </p:spPr>
        <p:txBody>
          <a:bodyPr>
            <a:spAutoFit/>
          </a:bodyPr>
          <a:lstStyle/>
          <a:p>
            <a:pPr algn="r">
              <a:spcBef>
                <a:spcPct val="50000"/>
              </a:spcBef>
              <a:defRPr/>
            </a:pPr>
            <a:r>
              <a:rPr lang="en-US" sz="2800" b="1" dirty="0">
                <a:solidFill>
                  <a:srgbClr val="FF0000"/>
                </a:solidFill>
                <a:effectLst>
                  <a:outerShdw blurRad="38100" dist="38100" dir="2700000" algn="tl">
                    <a:srgbClr val="000000">
                      <a:alpha val="43137"/>
                    </a:srgbClr>
                  </a:outerShdw>
                </a:effectLst>
              </a:rPr>
              <a:t>THAT’S ALL; THANK YOU</a:t>
            </a:r>
          </a:p>
        </p:txBody>
      </p:sp>
    </p:spTree>
    <p:extLst>
      <p:ext uri="{BB962C8B-B14F-4D97-AF65-F5344CB8AC3E}">
        <p14:creationId xmlns:p14="http://schemas.microsoft.com/office/powerpoint/2010/main" val="223563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382000" cy="1143000"/>
          </a:xfrm>
        </p:spPr>
        <p:txBody>
          <a:bodyPr>
            <a:normAutofit/>
          </a:bodyPr>
          <a:lstStyle/>
          <a:p>
            <a:pPr algn="l"/>
            <a:r>
              <a:rPr lang="en-US" sz="3200" b="1" dirty="0">
                <a:solidFill>
                  <a:srgbClr val="FF0000"/>
                </a:solidFill>
              </a:rPr>
              <a:t>3. </a:t>
            </a:r>
            <a:r>
              <a:rPr lang="en-US" sz="3200" b="1" dirty="0" err="1">
                <a:solidFill>
                  <a:srgbClr val="FF0000"/>
                </a:solidFill>
              </a:rPr>
              <a:t>Hướng</a:t>
            </a:r>
            <a:r>
              <a:rPr lang="en-US" sz="3200" b="1" dirty="0">
                <a:solidFill>
                  <a:srgbClr val="FF0000"/>
                </a:solidFill>
              </a:rPr>
              <a:t> </a:t>
            </a:r>
            <a:r>
              <a:rPr lang="en-US" sz="3200" b="1" dirty="0" err="1">
                <a:solidFill>
                  <a:srgbClr val="FF0000"/>
                </a:solidFill>
              </a:rPr>
              <a:t>giải</a:t>
            </a:r>
            <a:r>
              <a:rPr lang="en-US" sz="3200" b="1" dirty="0">
                <a:solidFill>
                  <a:srgbClr val="FF0000"/>
                </a:solidFill>
              </a:rPr>
              <a:t>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endParaRPr lang="en-US" sz="3200" b="1" dirty="0">
              <a:solidFill>
                <a:srgbClr val="FF0000"/>
              </a:solidFill>
            </a:endParaRPr>
          </a:p>
        </p:txBody>
      </p:sp>
      <p:sp>
        <p:nvSpPr>
          <p:cNvPr id="9" name="Content Placeholder 8"/>
          <p:cNvSpPr>
            <a:spLocks noGrp="1"/>
          </p:cNvSpPr>
          <p:nvPr>
            <p:ph idx="1"/>
          </p:nvPr>
        </p:nvSpPr>
        <p:spPr/>
        <p:txBody>
          <a:bodyPr>
            <a:normAutofit fontScale="85000" lnSpcReduction="20000"/>
          </a:bodyPr>
          <a:lstStyle/>
          <a:p>
            <a:pPr marL="0" indent="0">
              <a:lnSpc>
                <a:spcPct val="120000"/>
              </a:lnSpc>
              <a:buNone/>
            </a:pPr>
            <a:r>
              <a:rPr lang="en-US" b="1" u="sng" dirty="0" err="1"/>
              <a:t>Hướng</a:t>
            </a:r>
            <a:r>
              <a:rPr lang="en-US" b="1" u="sng" dirty="0"/>
              <a:t> 1:</a:t>
            </a:r>
          </a:p>
          <a:p>
            <a:pPr>
              <a:lnSpc>
                <a:spcPct val="120000"/>
              </a:lnSpc>
              <a:buFont typeface="Wingdings" panose="05000000000000000000" pitchFamily="2" charset="2"/>
              <a:buChar char="§"/>
            </a:pPr>
            <a:r>
              <a:rPr lang="en-US" dirty="0" err="1"/>
              <a:t>Xây</a:t>
            </a:r>
            <a:r>
              <a:rPr lang="en-US" dirty="0"/>
              <a:t> </a:t>
            </a:r>
            <a:r>
              <a:rPr lang="en-US" dirty="0" err="1"/>
              <a:t>dựng</a:t>
            </a:r>
            <a:r>
              <a:rPr lang="en-US" dirty="0"/>
              <a:t> </a:t>
            </a:r>
            <a:r>
              <a:rPr lang="en-US" dirty="0" err="1"/>
              <a:t>tập</a:t>
            </a:r>
            <a:r>
              <a:rPr lang="en-US" dirty="0"/>
              <a:t> </a:t>
            </a:r>
            <a:r>
              <a:rPr lang="en-US" dirty="0" err="1"/>
              <a:t>tối</a:t>
            </a:r>
            <a:r>
              <a:rPr lang="en-US" dirty="0"/>
              <a:t> </a:t>
            </a:r>
            <a:r>
              <a:rPr lang="en-US" dirty="0" err="1"/>
              <a:t>ưu</a:t>
            </a:r>
            <a:r>
              <a:rPr lang="en-US" dirty="0"/>
              <a:t> Pareto</a:t>
            </a:r>
          </a:p>
          <a:p>
            <a:pPr>
              <a:lnSpc>
                <a:spcPct val="120000"/>
              </a:lnSpc>
              <a:buFont typeface="Wingdings" panose="05000000000000000000" pitchFamily="2" charset="2"/>
              <a:buChar char="§"/>
            </a:pPr>
            <a:r>
              <a:rPr lang="en-US" dirty="0" err="1"/>
              <a:t>Bổ</a:t>
            </a:r>
            <a:r>
              <a:rPr lang="en-US" dirty="0"/>
              <a:t> sung “</a:t>
            </a:r>
            <a:r>
              <a:rPr lang="en-US" i="1" u="sng" dirty="0" err="1"/>
              <a:t>cơ</a:t>
            </a:r>
            <a:r>
              <a:rPr lang="en-US" i="1" u="sng" dirty="0"/>
              <a:t> </a:t>
            </a:r>
            <a:r>
              <a:rPr lang="en-US" i="1" u="sng" dirty="0" err="1"/>
              <a:t>cấu</a:t>
            </a:r>
            <a:r>
              <a:rPr lang="en-US" i="1" u="sng" dirty="0"/>
              <a:t> </a:t>
            </a:r>
            <a:r>
              <a:rPr lang="en-US" i="1" u="sng" dirty="0" err="1"/>
              <a:t>ưu</a:t>
            </a:r>
            <a:r>
              <a:rPr lang="en-US" i="1" u="sng" dirty="0"/>
              <a:t> </a:t>
            </a:r>
            <a:r>
              <a:rPr lang="en-US" i="1" u="sng" dirty="0" err="1"/>
              <a:t>tiên</a:t>
            </a:r>
            <a:r>
              <a:rPr lang="en-US" dirty="0"/>
              <a:t>” </a:t>
            </a:r>
            <a:r>
              <a:rPr lang="en-US" dirty="0" err="1"/>
              <a:t>để</a:t>
            </a:r>
            <a:r>
              <a:rPr lang="en-US" dirty="0"/>
              <a:t> </a:t>
            </a:r>
            <a:r>
              <a:rPr lang="en-US" dirty="0" err="1"/>
              <a:t>tìm</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Pareto </a:t>
            </a:r>
          </a:p>
          <a:p>
            <a:pPr marL="0" indent="0">
              <a:lnSpc>
                <a:spcPct val="120000"/>
              </a:lnSpc>
              <a:buNone/>
            </a:pPr>
            <a:r>
              <a:rPr lang="en-US" b="1" u="sng" dirty="0" err="1"/>
              <a:t>Hướng</a:t>
            </a:r>
            <a:r>
              <a:rPr lang="en-US" b="1" u="sng" dirty="0"/>
              <a:t> 2:</a:t>
            </a:r>
            <a:r>
              <a:rPr lang="ru-RU" b="1" u="sng" dirty="0"/>
              <a:t> </a:t>
            </a:r>
            <a:endParaRPr lang="en-US" b="1" u="sng" dirty="0"/>
          </a:p>
          <a:p>
            <a:pPr>
              <a:lnSpc>
                <a:spcPct val="120000"/>
              </a:lnSpc>
              <a:buFont typeface="Wingdings" panose="05000000000000000000" pitchFamily="2" charset="2"/>
              <a:buChar char="§"/>
            </a:pPr>
            <a:r>
              <a:rPr lang="en-US" dirty="0" err="1"/>
              <a:t>Đề</a:t>
            </a:r>
            <a:r>
              <a:rPr lang="en-US" dirty="0"/>
              <a:t> </a:t>
            </a:r>
            <a:r>
              <a:rPr lang="en-US" dirty="0" err="1"/>
              <a:t>ra</a:t>
            </a:r>
            <a:r>
              <a:rPr lang="en-US" dirty="0"/>
              <a:t> “</a:t>
            </a:r>
            <a:r>
              <a:rPr lang="en-US" i="1" dirty="0" err="1"/>
              <a:t>cơ</a:t>
            </a:r>
            <a:r>
              <a:rPr lang="en-US" i="1" dirty="0"/>
              <a:t> </a:t>
            </a:r>
            <a:r>
              <a:rPr lang="en-US" i="1" dirty="0" err="1"/>
              <a:t>cấu</a:t>
            </a:r>
            <a:r>
              <a:rPr lang="en-US" i="1" dirty="0"/>
              <a:t> </a:t>
            </a:r>
            <a:r>
              <a:rPr lang="en-US" i="1" dirty="0" err="1"/>
              <a:t>ưu</a:t>
            </a:r>
            <a:r>
              <a:rPr lang="en-US" i="1" dirty="0"/>
              <a:t> </a:t>
            </a:r>
            <a:r>
              <a:rPr lang="en-US" i="1" dirty="0" err="1"/>
              <a:t>tiên</a:t>
            </a:r>
            <a:r>
              <a:rPr lang="en-US" i="1" dirty="0"/>
              <a:t>” </a:t>
            </a:r>
            <a:r>
              <a:rPr lang="en-US" dirty="0"/>
              <a:t>(</a:t>
            </a:r>
            <a:r>
              <a:rPr lang="en-US" dirty="0" err="1"/>
              <a:t>tổ</a:t>
            </a:r>
            <a:r>
              <a:rPr lang="en-US" dirty="0"/>
              <a:t> </a:t>
            </a:r>
            <a:r>
              <a:rPr lang="en-US" dirty="0" err="1"/>
              <a:t>hợp</a:t>
            </a:r>
            <a:r>
              <a:rPr lang="en-US" dirty="0"/>
              <a:t> </a:t>
            </a:r>
            <a:r>
              <a:rPr lang="en-US" dirty="0" err="1"/>
              <a:t>thành</a:t>
            </a:r>
            <a:r>
              <a:rPr lang="en-US" dirty="0"/>
              <a:t> 1 </a:t>
            </a:r>
            <a:r>
              <a:rPr lang="en-US" dirty="0" err="1"/>
              <a:t>mục</a:t>
            </a:r>
            <a:r>
              <a:rPr lang="en-US" dirty="0"/>
              <a:t> </a:t>
            </a:r>
            <a:r>
              <a:rPr lang="en-US" dirty="0" err="1"/>
              <a:t>tiêu</a:t>
            </a:r>
            <a:r>
              <a:rPr lang="en-US" dirty="0"/>
              <a:t> </a:t>
            </a:r>
            <a:r>
              <a:rPr lang="en-US" dirty="0" err="1"/>
              <a:t>duy</a:t>
            </a:r>
            <a:r>
              <a:rPr lang="en-US" dirty="0"/>
              <a:t> </a:t>
            </a:r>
            <a:r>
              <a:rPr lang="en-US" dirty="0" err="1"/>
              <a:t>nhất</a:t>
            </a:r>
            <a:r>
              <a:rPr lang="en-US" dirty="0"/>
              <a:t> </a:t>
            </a:r>
            <a:r>
              <a:rPr lang="en-US" dirty="0" err="1"/>
              <a:t>tiêu</a:t>
            </a:r>
            <a:r>
              <a:rPr lang="en-US" dirty="0"/>
              <a:t> </a:t>
            </a:r>
            <a:r>
              <a:rPr lang="en-US" dirty="0" err="1"/>
              <a:t>biểu</a:t>
            </a:r>
            <a:r>
              <a:rPr lang="en-US" dirty="0"/>
              <a:t> </a:t>
            </a:r>
            <a:r>
              <a:rPr lang="en-US" dirty="0" err="1"/>
              <a:t>cho</a:t>
            </a:r>
            <a:r>
              <a:rPr lang="en-US" dirty="0"/>
              <a:t> </a:t>
            </a:r>
            <a:r>
              <a:rPr lang="en-US" dirty="0" err="1"/>
              <a:t>bài</a:t>
            </a:r>
            <a:r>
              <a:rPr lang="en-US" dirty="0"/>
              <a:t> </a:t>
            </a:r>
            <a:r>
              <a:rPr lang="en-US" dirty="0" err="1"/>
              <a:t>toán</a:t>
            </a:r>
            <a:r>
              <a:rPr lang="en-US" dirty="0"/>
              <a:t>)</a:t>
            </a:r>
          </a:p>
          <a:p>
            <a:pPr>
              <a:lnSpc>
                <a:spcPct val="120000"/>
              </a:lnSpc>
              <a:buFont typeface="Wingdings" panose="05000000000000000000" pitchFamily="2" charset="2"/>
              <a:buChar char="§"/>
            </a:pP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tối</a:t>
            </a:r>
            <a:r>
              <a:rPr lang="en-US" dirty="0"/>
              <a:t> </a:t>
            </a:r>
            <a:r>
              <a:rPr lang="en-US" dirty="0" err="1"/>
              <a:t>ưu</a:t>
            </a:r>
            <a:r>
              <a:rPr lang="en-US" dirty="0"/>
              <a:t> </a:t>
            </a:r>
            <a:r>
              <a:rPr lang="en-US" dirty="0" err="1"/>
              <a:t>toán</a:t>
            </a:r>
            <a:r>
              <a:rPr lang="en-US" dirty="0"/>
              <a:t> </a:t>
            </a:r>
            <a:r>
              <a:rPr lang="en-US" dirty="0" err="1"/>
              <a:t>học</a:t>
            </a:r>
            <a:r>
              <a:rPr lang="en-US" dirty="0"/>
              <a:t>, </a:t>
            </a:r>
            <a:r>
              <a:rPr lang="en-US" dirty="0" err="1"/>
              <a:t>để</a:t>
            </a:r>
            <a:r>
              <a:rPr lang="en-US" dirty="0"/>
              <a:t> </a:t>
            </a:r>
            <a:r>
              <a:rPr lang="en-US" dirty="0" err="1"/>
              <a:t>tìm</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Pareto.</a:t>
            </a:r>
          </a:p>
          <a:p>
            <a:pPr marL="0" indent="0">
              <a:buNone/>
            </a:pP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65141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382000" cy="1143000"/>
          </a:xfrm>
        </p:spPr>
        <p:txBody>
          <a:bodyPr>
            <a:normAutofit/>
          </a:bodyPr>
          <a:lstStyle/>
          <a:p>
            <a:pPr algn="l"/>
            <a:r>
              <a:rPr lang="en-US" sz="3200" b="1" dirty="0">
                <a:solidFill>
                  <a:srgbClr val="FF0000"/>
                </a:solidFill>
              </a:rPr>
              <a:t>3. </a:t>
            </a:r>
            <a:r>
              <a:rPr lang="en-US" sz="3200" b="1" dirty="0" err="1">
                <a:solidFill>
                  <a:srgbClr val="FF0000"/>
                </a:solidFill>
              </a:rPr>
              <a:t>Hướng</a:t>
            </a:r>
            <a:r>
              <a:rPr lang="en-US" sz="3200" b="1" dirty="0">
                <a:solidFill>
                  <a:srgbClr val="FF0000"/>
                </a:solidFill>
              </a:rPr>
              <a:t> </a:t>
            </a:r>
            <a:r>
              <a:rPr lang="en-US" sz="3200" b="1" dirty="0" err="1">
                <a:solidFill>
                  <a:srgbClr val="FF0000"/>
                </a:solidFill>
              </a:rPr>
              <a:t>giải</a:t>
            </a:r>
            <a:r>
              <a:rPr lang="en-US" sz="3200" b="1" dirty="0">
                <a:solidFill>
                  <a:srgbClr val="FF0000"/>
                </a:solidFill>
              </a:rPr>
              <a:t> </a:t>
            </a:r>
            <a:r>
              <a:rPr lang="en-US" sz="3200" b="1" dirty="0" err="1">
                <a:solidFill>
                  <a:srgbClr val="FF0000"/>
                </a:solidFill>
              </a:rPr>
              <a:t>bài</a:t>
            </a:r>
            <a:r>
              <a:rPr lang="en-US" sz="3200" b="1" dirty="0">
                <a:solidFill>
                  <a:srgbClr val="FF0000"/>
                </a:solidFill>
              </a:rPr>
              <a:t> </a:t>
            </a:r>
            <a:r>
              <a:rPr lang="en-US" sz="3200" b="1" dirty="0" err="1">
                <a:solidFill>
                  <a:srgbClr val="FF0000"/>
                </a:solidFill>
              </a:rPr>
              <a:t>toán</a:t>
            </a:r>
            <a:r>
              <a:rPr lang="en-US" sz="3200" b="1" dirty="0">
                <a:solidFill>
                  <a:srgbClr val="FF0000"/>
                </a:solidFill>
              </a:rPr>
              <a:t> </a:t>
            </a:r>
            <a:r>
              <a:rPr lang="en-US" sz="3200" b="1" dirty="0" err="1">
                <a:solidFill>
                  <a:srgbClr val="FF0000"/>
                </a:solidFill>
              </a:rPr>
              <a:t>ra</a:t>
            </a:r>
            <a:r>
              <a:rPr lang="en-US" sz="3200" b="1" dirty="0">
                <a:solidFill>
                  <a:srgbClr val="FF0000"/>
                </a:solidFill>
              </a:rPr>
              <a:t> </a:t>
            </a:r>
            <a:r>
              <a:rPr lang="en-US" sz="3200" b="1" dirty="0" err="1">
                <a:solidFill>
                  <a:srgbClr val="FF0000"/>
                </a:solidFill>
              </a:rPr>
              <a:t>quyết</a:t>
            </a:r>
            <a:r>
              <a:rPr lang="en-US" sz="3200" b="1" dirty="0">
                <a:solidFill>
                  <a:srgbClr val="FF0000"/>
                </a:solidFill>
              </a:rPr>
              <a:t> </a:t>
            </a:r>
            <a:r>
              <a:rPr lang="en-US" sz="3200" b="1" dirty="0" err="1">
                <a:solidFill>
                  <a:srgbClr val="FF0000"/>
                </a:solidFill>
              </a:rPr>
              <a:t>định</a:t>
            </a:r>
            <a:r>
              <a:rPr lang="en-US" sz="3200" b="1" dirty="0">
                <a:solidFill>
                  <a:srgbClr val="FF0000"/>
                </a:solidFill>
              </a:rPr>
              <a:t> </a:t>
            </a:r>
            <a:r>
              <a:rPr lang="en-US" sz="3200" b="1" dirty="0" err="1">
                <a:solidFill>
                  <a:srgbClr val="FF0000"/>
                </a:solidFill>
              </a:rPr>
              <a:t>đa</a:t>
            </a:r>
            <a:r>
              <a:rPr lang="en-US" sz="3200" b="1" dirty="0">
                <a:solidFill>
                  <a:srgbClr val="FF0000"/>
                </a:solidFill>
              </a:rPr>
              <a:t> </a:t>
            </a:r>
            <a:r>
              <a:rPr lang="en-US" sz="3200" b="1" dirty="0" err="1">
                <a:solidFill>
                  <a:srgbClr val="FF0000"/>
                </a:solidFill>
              </a:rPr>
              <a:t>mục</a:t>
            </a:r>
            <a:r>
              <a:rPr lang="en-US" sz="3200" b="1" dirty="0">
                <a:solidFill>
                  <a:srgbClr val="FF0000"/>
                </a:solidFill>
              </a:rPr>
              <a:t> </a:t>
            </a:r>
            <a:r>
              <a:rPr lang="en-US" sz="3200" b="1" dirty="0" err="1">
                <a:solidFill>
                  <a:srgbClr val="FF0000"/>
                </a:solidFill>
              </a:rPr>
              <a:t>tiêu</a:t>
            </a:r>
            <a:endParaRPr lang="en-US" sz="3200" b="1" dirty="0">
              <a:solidFill>
                <a:srgbClr val="FF0000"/>
              </a:solidFill>
            </a:endParaRPr>
          </a:p>
        </p:txBody>
      </p:sp>
      <p:sp>
        <p:nvSpPr>
          <p:cNvPr id="9" name="Content Placeholder 8"/>
          <p:cNvSpPr>
            <a:spLocks noGrp="1"/>
          </p:cNvSpPr>
          <p:nvPr>
            <p:ph idx="1"/>
          </p:nvPr>
        </p:nvSpPr>
        <p:spPr>
          <a:xfrm>
            <a:off x="457200" y="1436910"/>
            <a:ext cx="8229600" cy="4525963"/>
          </a:xfrm>
        </p:spPr>
        <p:txBody>
          <a:bodyPr>
            <a:normAutofit fontScale="77500" lnSpcReduction="20000"/>
          </a:bodyPr>
          <a:lstStyle/>
          <a:p>
            <a:pPr marL="0" indent="0">
              <a:lnSpc>
                <a:spcPct val="120000"/>
              </a:lnSpc>
              <a:buNone/>
            </a:pPr>
            <a:r>
              <a:rPr lang="en-US" b="1" u="sng" dirty="0" err="1"/>
              <a:t>Hướng</a:t>
            </a:r>
            <a:r>
              <a:rPr lang="en-US" b="1" u="sng" dirty="0"/>
              <a:t> 2:</a:t>
            </a:r>
          </a:p>
          <a:p>
            <a:pPr>
              <a:lnSpc>
                <a:spcPct val="120000"/>
              </a:lnSpc>
              <a:buFont typeface="Wingdings" panose="05000000000000000000" pitchFamily="2" charset="2"/>
              <a:buChar char="§"/>
            </a:pPr>
            <a:r>
              <a:rPr lang="en-US" dirty="0" err="1"/>
              <a:t>Phương</a:t>
            </a:r>
            <a:r>
              <a:rPr lang="en-US" dirty="0"/>
              <a:t> </a:t>
            </a:r>
            <a:r>
              <a:rPr lang="en-US" dirty="0" err="1"/>
              <a:t>pháp</a:t>
            </a:r>
            <a:r>
              <a:rPr lang="en-US" dirty="0"/>
              <a:t> </a:t>
            </a:r>
            <a:r>
              <a:rPr lang="en-US" dirty="0" err="1"/>
              <a:t>xếp</a:t>
            </a:r>
            <a:r>
              <a:rPr lang="en-US" dirty="0"/>
              <a:t> </a:t>
            </a:r>
            <a:r>
              <a:rPr lang="en-US" dirty="0" err="1"/>
              <a:t>hạng</a:t>
            </a:r>
            <a:r>
              <a:rPr lang="ru-RU" dirty="0"/>
              <a:t> (</a:t>
            </a:r>
            <a:r>
              <a:rPr lang="en-US" dirty="0"/>
              <a:t>J. </a:t>
            </a:r>
            <a:r>
              <a:rPr lang="en-US" dirty="0" err="1"/>
              <a:t>Borda</a:t>
            </a:r>
            <a:r>
              <a:rPr lang="en-US" dirty="0"/>
              <a:t>,</a:t>
            </a:r>
            <a:br>
              <a:rPr lang="en-US" dirty="0"/>
            </a:br>
            <a:r>
              <a:rPr lang="en-US" dirty="0" err="1"/>
              <a:t>M.Condorcet</a:t>
            </a:r>
            <a:r>
              <a:rPr lang="en-US" dirty="0"/>
              <a:t>, A. Copeland), </a:t>
            </a:r>
          </a:p>
          <a:p>
            <a:pPr>
              <a:lnSpc>
                <a:spcPct val="120000"/>
              </a:lnSpc>
              <a:buFont typeface="Wingdings" panose="05000000000000000000" pitchFamily="2" charset="2"/>
              <a:buChar char="§"/>
            </a:pPr>
            <a:r>
              <a:rPr lang="en-US" b="1" dirty="0" err="1"/>
              <a:t>Phương</a:t>
            </a:r>
            <a:r>
              <a:rPr lang="en-US" b="1" dirty="0"/>
              <a:t> </a:t>
            </a:r>
            <a:r>
              <a:rPr lang="en-US" b="1" dirty="0" err="1"/>
              <a:t>pháp</a:t>
            </a:r>
            <a:r>
              <a:rPr lang="en-US" b="1" dirty="0"/>
              <a:t> </a:t>
            </a:r>
            <a:r>
              <a:rPr lang="en-US" b="1" dirty="0" err="1"/>
              <a:t>nhân</a:t>
            </a:r>
            <a:r>
              <a:rPr lang="en-US" b="1" dirty="0"/>
              <a:t> </a:t>
            </a:r>
            <a:r>
              <a:rPr lang="en-US" b="1" dirty="0" err="1"/>
              <a:t>tố</a:t>
            </a:r>
            <a:endParaRPr lang="en-US" b="1" dirty="0"/>
          </a:p>
          <a:p>
            <a:pPr>
              <a:lnSpc>
                <a:spcPct val="120000"/>
              </a:lnSpc>
              <a:buFont typeface="Wingdings" panose="05000000000000000000" pitchFamily="2" charset="2"/>
              <a:buChar char="§"/>
            </a:pPr>
            <a:r>
              <a:rPr lang="en-US" b="1" dirty="0"/>
              <a:t>AHP</a:t>
            </a:r>
            <a:r>
              <a:rPr lang="ru-RU" b="1" dirty="0"/>
              <a:t> (</a:t>
            </a:r>
            <a:r>
              <a:rPr lang="en-US" b="1" dirty="0"/>
              <a:t>T. </a:t>
            </a:r>
            <a:r>
              <a:rPr lang="en-US" b="1" dirty="0" err="1"/>
              <a:t>Saaty</a:t>
            </a:r>
            <a:r>
              <a:rPr lang="en-US" b="1" dirty="0"/>
              <a:t>), </a:t>
            </a:r>
            <a:r>
              <a:rPr lang="en-US" dirty="0"/>
              <a:t>ELECTRE (B. Roy), MACBETH (J. Brans)</a:t>
            </a:r>
          </a:p>
          <a:p>
            <a:pPr>
              <a:lnSpc>
                <a:spcPct val="120000"/>
              </a:lnSpc>
              <a:buFont typeface="Wingdings" panose="05000000000000000000" pitchFamily="2" charset="2"/>
              <a:buChar char="§"/>
            </a:pPr>
            <a:r>
              <a:rPr lang="en-US" dirty="0" err="1"/>
              <a:t>Phương</a:t>
            </a:r>
            <a:r>
              <a:rPr lang="en-US" dirty="0"/>
              <a:t> </a:t>
            </a:r>
            <a:r>
              <a:rPr lang="en-US" dirty="0" err="1"/>
              <a:t>pháp</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đánh</a:t>
            </a:r>
            <a:r>
              <a:rPr lang="en-US" dirty="0"/>
              <a:t> </a:t>
            </a:r>
            <a:r>
              <a:rPr lang="en-US" dirty="0" err="1"/>
              <a:t>giá</a:t>
            </a:r>
            <a:r>
              <a:rPr lang="en-US" dirty="0"/>
              <a:t> </a:t>
            </a:r>
            <a:r>
              <a:rPr lang="ru-RU" dirty="0"/>
              <a:t>(</a:t>
            </a:r>
            <a:r>
              <a:rPr lang="en-US" dirty="0"/>
              <a:t>R. Keeney, H. </a:t>
            </a:r>
            <a:r>
              <a:rPr lang="en-US" dirty="0" err="1"/>
              <a:t>Raiffa</a:t>
            </a:r>
            <a:r>
              <a:rPr lang="en-US" dirty="0"/>
              <a:t>, P. </a:t>
            </a:r>
            <a:r>
              <a:rPr lang="en-US" dirty="0" err="1"/>
              <a:t>Fishburn</a:t>
            </a:r>
            <a:r>
              <a:rPr lang="en-US" dirty="0"/>
              <a:t>)</a:t>
            </a:r>
          </a:p>
          <a:p>
            <a:pPr>
              <a:lnSpc>
                <a:spcPct val="120000"/>
              </a:lnSpc>
              <a:buFont typeface="Wingdings" panose="05000000000000000000" pitchFamily="2" charset="2"/>
              <a:buChar char="§"/>
            </a:pPr>
            <a:r>
              <a:rPr lang="en-US" dirty="0" err="1"/>
              <a:t>Quy</a:t>
            </a:r>
            <a:r>
              <a:rPr lang="en-US" dirty="0"/>
              <a:t> </a:t>
            </a:r>
            <a:r>
              <a:rPr lang="en-US" dirty="0" err="1"/>
              <a:t>hoạch</a:t>
            </a:r>
            <a:r>
              <a:rPr lang="en-US" dirty="0"/>
              <a:t> </a:t>
            </a:r>
            <a:r>
              <a:rPr lang="en-US" dirty="0" err="1"/>
              <a:t>nguyên</a:t>
            </a:r>
            <a:r>
              <a:rPr lang="en-US" dirty="0"/>
              <a:t> </a:t>
            </a:r>
          </a:p>
          <a:p>
            <a:pPr>
              <a:lnSpc>
                <a:spcPct val="120000"/>
              </a:lnSpc>
              <a:buFont typeface="Wingdings" panose="05000000000000000000" pitchFamily="2" charset="2"/>
              <a:buChar char="§"/>
            </a:pPr>
            <a:r>
              <a:rPr lang="en-US" dirty="0" err="1"/>
              <a:t>Tối</a:t>
            </a:r>
            <a:r>
              <a:rPr lang="en-US" dirty="0"/>
              <a:t> </a:t>
            </a:r>
            <a:r>
              <a:rPr lang="en-US" dirty="0" err="1"/>
              <a:t>ưu</a:t>
            </a:r>
            <a:r>
              <a:rPr lang="en-US" dirty="0"/>
              <a:t> </a:t>
            </a:r>
            <a:r>
              <a:rPr lang="en-US" dirty="0" err="1"/>
              <a:t>hóa</a:t>
            </a:r>
            <a:r>
              <a:rPr lang="en-US" dirty="0"/>
              <a:t> </a:t>
            </a:r>
            <a:r>
              <a:rPr lang="en-US" dirty="0" err="1"/>
              <a:t>từ</a:t>
            </a:r>
            <a:r>
              <a:rPr lang="en-US" dirty="0"/>
              <a:t> </a:t>
            </a:r>
            <a:r>
              <a:rPr lang="en-US" dirty="0" err="1"/>
              <a:t>điển</a:t>
            </a:r>
            <a:endParaRPr lang="en-US" dirty="0"/>
          </a:p>
          <a:p>
            <a:pPr>
              <a:lnSpc>
                <a:spcPct val="120000"/>
              </a:lnSpc>
              <a:buFont typeface="Wingdings" panose="05000000000000000000" pitchFamily="2" charset="2"/>
              <a:buChar char="§"/>
            </a:pPr>
            <a:r>
              <a:rPr lang="en-US" dirty="0" err="1"/>
              <a:t>Tương</a:t>
            </a:r>
            <a:r>
              <a:rPr lang="en-US" dirty="0"/>
              <a:t> </a:t>
            </a:r>
            <a:r>
              <a:rPr lang="en-US" dirty="0" err="1"/>
              <a:t>tác</a:t>
            </a:r>
            <a:r>
              <a:rPr lang="en-US" dirty="0"/>
              <a:t> </a:t>
            </a:r>
            <a:r>
              <a:rPr lang="en-US" dirty="0" err="1"/>
              <a:t>người</a:t>
            </a:r>
            <a:r>
              <a:rPr lang="en-US" dirty="0"/>
              <a:t> - </a:t>
            </a:r>
            <a:r>
              <a:rPr lang="en-US" dirty="0" err="1"/>
              <a:t>máy</a:t>
            </a:r>
            <a:endParaRPr lang="en-US" dirty="0"/>
          </a:p>
        </p:txBody>
      </p:sp>
      <p:sp>
        <p:nvSpPr>
          <p:cNvPr id="4" name="Date Placeholder 3"/>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3E9F07A-A2E0-448F-88DE-5CBA6E3314A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9/5/18</a:t>
            </a:fld>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a:t>
            </a:r>
            <a:fld id="{38CD0E9B-E0E7-4E10-A2BE-BACDC386A80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r>
              <a:rPr kumimoji="0" lang="en-US" sz="1800" b="0" i="0" u="none" strike="noStrike" kern="0" cap="none" spc="0" normalizeH="0" baseline="0" noProof="0">
                <a:ln>
                  <a:noFill/>
                </a:ln>
                <a:solidFill>
                  <a:sysClr val="windowText" lastClr="000000"/>
                </a:solidFill>
                <a:effectLst/>
                <a:uLnTx/>
                <a:uFillTx/>
              </a:rPr>
              <a:t>/31</a:t>
            </a:r>
          </a:p>
        </p:txBody>
      </p:sp>
    </p:spTree>
    <p:extLst>
      <p:ext uri="{BB962C8B-B14F-4D97-AF65-F5344CB8AC3E}">
        <p14:creationId xmlns:p14="http://schemas.microsoft.com/office/powerpoint/2010/main" val="215419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4. </a:t>
            </a:r>
            <a:r>
              <a:rPr lang="en-US" dirty="0" err="1">
                <a:solidFill>
                  <a:srgbClr val="FF0000"/>
                </a:solidFill>
              </a:rPr>
              <a:t>Đánh</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tiêu</a:t>
            </a:r>
            <a:r>
              <a:rPr lang="en-US" dirty="0">
                <a:solidFill>
                  <a:srgbClr val="FF0000"/>
                </a:solidFill>
              </a:rPr>
              <a:t> </a:t>
            </a:r>
            <a:r>
              <a:rPr lang="en-US" dirty="0" err="1">
                <a:solidFill>
                  <a:srgbClr val="FF0000"/>
                </a:solidFill>
              </a:rPr>
              <a:t>chí</a:t>
            </a:r>
            <a:r>
              <a:rPr lang="en-US" dirty="0">
                <a:solidFill>
                  <a:srgbClr val="FF0000"/>
                </a:solidFill>
              </a:rPr>
              <a:t>(MCA)</a:t>
            </a:r>
          </a:p>
        </p:txBody>
      </p:sp>
      <p:sp>
        <p:nvSpPr>
          <p:cNvPr id="7" name="Content Placeholder 6"/>
          <p:cNvSpPr>
            <a:spLocks noGrp="1"/>
          </p:cNvSpPr>
          <p:nvPr>
            <p:ph idx="1"/>
          </p:nvPr>
        </p:nvSpPr>
        <p:spPr/>
        <p:txBody>
          <a:bodyPr>
            <a:normAutofit fontScale="25000" lnSpcReduction="20000"/>
          </a:bodyPr>
          <a:lstStyle/>
          <a:p>
            <a:r>
              <a:rPr lang="en-US" sz="11200" dirty="0">
                <a:latin typeface="+mj-lt"/>
              </a:rPr>
              <a:t>K</a:t>
            </a:r>
            <a:r>
              <a:rPr lang="vi-VN" sz="11200" dirty="0">
                <a:latin typeface="+mj-lt"/>
              </a:rPr>
              <a:t>ỹ thuật phân tích tổ</a:t>
            </a:r>
            <a:r>
              <a:rPr lang="en-US" sz="11200" dirty="0">
                <a:latin typeface="+mj-lt"/>
              </a:rPr>
              <a:t> </a:t>
            </a:r>
            <a:r>
              <a:rPr lang="vi-VN" sz="11200" dirty="0">
                <a:latin typeface="+mj-lt"/>
              </a:rPr>
              <a:t>hợp các tiêu chí để cho ra kết quả cuối cùng.</a:t>
            </a:r>
          </a:p>
          <a:p>
            <a:r>
              <a:rPr lang="en-US" sz="11200" dirty="0">
                <a:latin typeface="+mj-lt"/>
              </a:rPr>
              <a:t>C</a:t>
            </a:r>
            <a:r>
              <a:rPr lang="vi-VN" sz="11200" dirty="0">
                <a:latin typeface="+mj-lt"/>
              </a:rPr>
              <a:t>ung cấp một khuôn khổ cho phép</a:t>
            </a:r>
            <a:r>
              <a:rPr lang="en-US" sz="11200" dirty="0">
                <a:latin typeface="+mj-lt"/>
              </a:rPr>
              <a:t> </a:t>
            </a:r>
            <a:r>
              <a:rPr lang="vi-VN" sz="11200" dirty="0">
                <a:latin typeface="+mj-lt"/>
              </a:rPr>
              <a:t>xác định các yếu tố của một vấn đề ra quyết</a:t>
            </a:r>
            <a:r>
              <a:rPr lang="en-US" sz="11200" dirty="0">
                <a:latin typeface="+mj-lt"/>
              </a:rPr>
              <a:t> </a:t>
            </a:r>
            <a:r>
              <a:rPr lang="vi-VN" sz="11200" dirty="0">
                <a:latin typeface="+mj-lt"/>
              </a:rPr>
              <a:t>định phức tạp, tổ chức các yếu tố thành một </a:t>
            </a:r>
            <a:r>
              <a:rPr lang="vi-VN" sz="11200" dirty="0">
                <a:solidFill>
                  <a:srgbClr val="FF0000"/>
                </a:solidFill>
                <a:latin typeface="+mj-lt"/>
              </a:rPr>
              <a:t>cấu trúc</a:t>
            </a:r>
            <a:r>
              <a:rPr lang="en-US" sz="11200" dirty="0">
                <a:solidFill>
                  <a:srgbClr val="FF0000"/>
                </a:solidFill>
                <a:latin typeface="+mj-lt"/>
              </a:rPr>
              <a:t> </a:t>
            </a:r>
            <a:r>
              <a:rPr lang="vi-VN" sz="11200" dirty="0">
                <a:solidFill>
                  <a:srgbClr val="FF0000"/>
                </a:solidFill>
                <a:latin typeface="+mj-lt"/>
              </a:rPr>
              <a:t>phân cấp </a:t>
            </a:r>
            <a:r>
              <a:rPr lang="vi-VN" sz="11200" dirty="0">
                <a:latin typeface="+mj-lt"/>
              </a:rPr>
              <a:t>và nghiên cứu mối quan hệ giữa các yếu tố</a:t>
            </a:r>
            <a:r>
              <a:rPr lang="en-US" sz="11200" dirty="0">
                <a:latin typeface="+mj-lt"/>
              </a:rPr>
              <a:t> </a:t>
            </a:r>
            <a:r>
              <a:rPr lang="en-US" sz="11200" dirty="0" err="1">
                <a:latin typeface="+mj-lt"/>
              </a:rPr>
              <a:t>đó</a:t>
            </a:r>
            <a:endParaRPr lang="en-US" sz="11200" dirty="0">
              <a:latin typeface="+mj-lt"/>
            </a:endParaRPr>
          </a:p>
          <a:p>
            <a:r>
              <a:rPr lang="en-US" sz="11200" dirty="0">
                <a:latin typeface="+mj-lt"/>
              </a:rPr>
              <a:t>C</a:t>
            </a:r>
            <a:r>
              <a:rPr lang="vi-VN" sz="11200" dirty="0">
                <a:latin typeface="+mj-lt"/>
              </a:rPr>
              <a:t>ho phép </a:t>
            </a:r>
            <a:r>
              <a:rPr lang="vi-VN" sz="11200" dirty="0">
                <a:solidFill>
                  <a:srgbClr val="FF0000"/>
                </a:solidFill>
                <a:latin typeface="+mj-lt"/>
              </a:rPr>
              <a:t>xác định mức độ quan trọng</a:t>
            </a:r>
            <a:r>
              <a:rPr lang="vi-VN" sz="11200" dirty="0">
                <a:latin typeface="+mj-lt"/>
              </a:rPr>
              <a:t> của các tiêu</a:t>
            </a:r>
            <a:r>
              <a:rPr lang="en-US" sz="11200" dirty="0">
                <a:latin typeface="+mj-lt"/>
              </a:rPr>
              <a:t> </a:t>
            </a:r>
            <a:r>
              <a:rPr lang="vi-VN" sz="11200" dirty="0">
                <a:latin typeface="+mj-lt"/>
              </a:rPr>
              <a:t>chí thông qua tham khảo từ hệ chuyên gia, trên cơ sở</a:t>
            </a:r>
            <a:r>
              <a:rPr lang="en-US" sz="11200" dirty="0">
                <a:latin typeface="+mj-lt"/>
              </a:rPr>
              <a:t> </a:t>
            </a:r>
            <a:r>
              <a:rPr lang="vi-VN" sz="11200" dirty="0">
                <a:latin typeface="+mj-lt"/>
              </a:rPr>
              <a:t>kiến thức, kinh nghiệm của cá nhân.</a:t>
            </a:r>
            <a:br>
              <a:rPr lang="vi-VN" sz="11200" dirty="0">
                <a:latin typeface="+mj-lt"/>
              </a:rPr>
            </a:br>
            <a:br>
              <a:rPr lang="vi-VN" dirty="0"/>
            </a:br>
            <a:endParaRPr lang="vi-VN" dirty="0"/>
          </a:p>
          <a:p>
            <a:endParaRPr lang="en-US" dirty="0"/>
          </a:p>
        </p:txBody>
      </p:sp>
      <p:sp>
        <p:nvSpPr>
          <p:cNvPr id="4" name="Date Placeholder 3"/>
          <p:cNvSpPr>
            <a:spLocks noGrp="1"/>
          </p:cNvSpPr>
          <p:nvPr>
            <p:ph type="dt" sz="half" idx="10"/>
          </p:nvPr>
        </p:nvSpPr>
        <p:spPr/>
        <p:txBody>
          <a:bodyPr/>
          <a:lstStyle/>
          <a:p>
            <a:pPr>
              <a:defRPr/>
            </a:pPr>
            <a:fld id="{53E9F07A-A2E0-448F-88DE-5CBA6E3314A7}" type="datetime1">
              <a:rPr lang="en-US" smtClean="0"/>
              <a:pPr>
                <a:defRPr/>
              </a:pPr>
              <a:t>9/5/18</a:t>
            </a:fld>
            <a:endParaRPr lang="en-US" dirty="0"/>
          </a:p>
        </p:txBody>
      </p:sp>
      <p:sp>
        <p:nvSpPr>
          <p:cNvPr id="5" name="Footer Placeholder 4"/>
          <p:cNvSpPr>
            <a:spLocks noGrp="1"/>
          </p:cNvSpPr>
          <p:nvPr>
            <p:ph type="ftr" sz="quarter" idx="11"/>
          </p:nvPr>
        </p:nvSpPr>
        <p:spPr/>
        <p:txBody>
          <a:bodyPr/>
          <a:lstStyle/>
          <a:p>
            <a:pPr>
              <a:defRPr/>
            </a:pPr>
            <a:r>
              <a:rPr lang="en-US"/>
              <a:t>						</a:t>
            </a:r>
            <a:fld id="{38CD0E9B-E0E7-4E10-A2BE-BACDC386A80A}" type="slidenum">
              <a:rPr lang="en-US" smtClean="0"/>
              <a:pPr>
                <a:defRPr/>
              </a:pPr>
              <a:t>9</a:t>
            </a:fld>
            <a:r>
              <a:rPr lang="en-US"/>
              <a:t>/31</a:t>
            </a:r>
          </a:p>
        </p:txBody>
      </p:sp>
    </p:spTree>
    <p:extLst>
      <p:ext uri="{BB962C8B-B14F-4D97-AF65-F5344CB8AC3E}">
        <p14:creationId xmlns:p14="http://schemas.microsoft.com/office/powerpoint/2010/main" val="984129633"/>
      </p:ext>
    </p:extLst>
  </p:cSld>
  <p:clrMapOvr>
    <a:masterClrMapping/>
  </p:clrMapOvr>
</p:sld>
</file>

<file path=ppt/theme/theme1.xml><?xml version="1.0" encoding="utf-8"?>
<a:theme xmlns:a="http://schemas.openxmlformats.org/drawingml/2006/main" name="o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k">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70000"/>
          <a:buFont typeface="Wingdings" pitchFamily="2" charset="2"/>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Theme1</Template>
  <TotalTime>5072</TotalTime>
  <Words>2631</Words>
  <Application>Microsoft Macintosh PowerPoint</Application>
  <PresentationFormat>On-screen Show (4:3)</PresentationFormat>
  <Paragraphs>495</Paragraphs>
  <Slides>66</Slides>
  <Notes>25</Notes>
  <HiddenSlides>1</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2</vt:i4>
      </vt:variant>
      <vt:variant>
        <vt:lpstr>Slide Titles</vt:lpstr>
      </vt:variant>
      <vt:variant>
        <vt:i4>66</vt:i4>
      </vt:variant>
    </vt:vector>
  </HeadingPairs>
  <TitlesOfParts>
    <vt:vector size="80" baseType="lpstr">
      <vt:lpstr>.VnCentury Schoolbook</vt:lpstr>
      <vt:lpstr>Arial</vt:lpstr>
      <vt:lpstr>Calibri</vt:lpstr>
      <vt:lpstr>Cambria Math</vt:lpstr>
      <vt:lpstr>Times New Roman</vt:lpstr>
      <vt:lpstr>Wingdings</vt:lpstr>
      <vt:lpstr>ok</vt:lpstr>
      <vt:lpstr>1_ok</vt:lpstr>
      <vt:lpstr>Theme1</vt:lpstr>
      <vt:lpstr>Office Theme</vt:lpstr>
      <vt:lpstr>Network</vt:lpstr>
      <vt:lpstr>2_Office Theme</vt:lpstr>
      <vt:lpstr>Bitmap Image</vt:lpstr>
      <vt:lpstr>Equation</vt:lpstr>
      <vt:lpstr>BÀI GIẢNG CSHTTT                                  HƯỚNG MÔ HÌNH</vt:lpstr>
      <vt:lpstr>Nội dung</vt:lpstr>
      <vt:lpstr>1. Bài toán ra quyết định đa mục tiêu       (theo chiến lược)</vt:lpstr>
      <vt:lpstr>1. Bài toán ra quyết định đa mục tiêu  (tiếp)      (theo véc tơ)</vt:lpstr>
      <vt:lpstr>2. Phương pháp Pareto</vt:lpstr>
      <vt:lpstr>2. Phương pháp Pareto</vt:lpstr>
      <vt:lpstr>3. Hướng giải bài toán ra quyết định đa mục tiêu</vt:lpstr>
      <vt:lpstr>3. Hướng giải bài toán ra quyết định đa mục tiêu</vt:lpstr>
      <vt:lpstr>4. Đánh giá đa tiêu chí(MCA)</vt:lpstr>
      <vt:lpstr>4. Đánh giá đa tiêu chí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Xây dựng cấu trúc cây</vt:lpstr>
      <vt:lpstr>Tài liệu</vt:lpstr>
      <vt:lpstr>Bài tập</vt:lpstr>
      <vt:lpstr>Bài tập (tiếp)</vt:lpstr>
      <vt:lpstr>Bài tập(tiếp)</vt:lpstr>
      <vt:lpstr>Bài tập (tiếp)</vt:lpstr>
      <vt:lpstr>Bài tập (tiếp)</vt:lpstr>
      <vt:lpstr>Bài tập</vt:lpstr>
      <vt:lpstr>Bài tập</vt:lpstr>
      <vt:lpstr>Bài tập</vt:lpstr>
      <vt:lpstr>PowerPoint Presentation</vt:lpstr>
      <vt:lpstr>PowerPoint Presentation</vt:lpstr>
      <vt:lpstr>PowerPoint Presentation</vt:lpstr>
      <vt:lpstr>8. Hướng tiếp cận xây dựng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Minh họa DSS </vt:lpstr>
      <vt:lpstr>Tóm tắt  AHP</vt:lpstr>
      <vt:lpstr>Tóm tắt AHP</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dc:title>
  <dc:creator>NguyenVanHieu</dc:creator>
  <cp:lastModifiedBy>Nguyen Van Hieu</cp:lastModifiedBy>
  <cp:revision>532</cp:revision>
  <dcterms:created xsi:type="dcterms:W3CDTF">2012-10-08T14:43:03Z</dcterms:created>
  <dcterms:modified xsi:type="dcterms:W3CDTF">2018-09-05T08:23:36Z</dcterms:modified>
</cp:coreProperties>
</file>