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3" r:id="rId3"/>
    <p:sldMasterId id="2147483685" r:id="rId4"/>
    <p:sldMasterId id="2147483698" r:id="rId5"/>
  </p:sldMasterIdLst>
  <p:notesMasterIdLst>
    <p:notesMasterId r:id="rId24"/>
  </p:notesMasterIdLst>
  <p:handoutMasterIdLst>
    <p:handoutMasterId r:id="rId25"/>
  </p:handoutMasterIdLst>
  <p:sldIdLst>
    <p:sldId id="259" r:id="rId6"/>
    <p:sldId id="302" r:id="rId7"/>
    <p:sldId id="283" r:id="rId8"/>
    <p:sldId id="284" r:id="rId9"/>
    <p:sldId id="286" r:id="rId10"/>
    <p:sldId id="304" r:id="rId11"/>
    <p:sldId id="306" r:id="rId12"/>
    <p:sldId id="309" r:id="rId13"/>
    <p:sldId id="299" r:id="rId14"/>
    <p:sldId id="308" r:id="rId15"/>
    <p:sldId id="319" r:id="rId16"/>
    <p:sldId id="320" r:id="rId17"/>
    <p:sldId id="312" r:id="rId18"/>
    <p:sldId id="307" r:id="rId19"/>
    <p:sldId id="313" r:id="rId20"/>
    <p:sldId id="315" r:id="rId21"/>
    <p:sldId id="317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126" autoAdjust="0"/>
  </p:normalViewPr>
  <p:slideViewPr>
    <p:cSldViewPr>
      <p:cViewPr>
        <p:scale>
          <a:sx n="88" d="100"/>
          <a:sy n="88" d="100"/>
        </p:scale>
        <p:origin x="9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8801-7883-4590-9B86-F4C7701360E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35E28-4FA0-437B-AF64-BC2D5FB0C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1A777-A880-4DDF-B282-E7BDB7886E27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Dr. Nguyen Van </a:t>
            </a:r>
            <a:r>
              <a:rPr lang="en-US" dirty="0" err="1"/>
              <a:t>Hieu</a:t>
            </a:r>
            <a:r>
              <a:rPr lang="en-US" dirty="0"/>
              <a:t>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8CCD-EE31-48C0-9DCC-C003D9DCB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lần</a:t>
            </a:r>
            <a:r>
              <a:rPr lang="en-US" baseline="0" dirty="0"/>
              <a:t> 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129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hình,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(lạnh),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(ấm), và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(nóng) là các hàm ánh xạ một thang nhiệt độ.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điểm trên thang nhiệt độ có 3 "chân giá trị" — mỗi hàm cho một giá trị. Đ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ối với nhiệt độ cụ thể trong hình, 3 chân giá trị này có thể được giải nghĩa là 3 miêu tả sau về nhiệt độ này: "tương đối lạnh", "hơi hơi ấm", và "không nóng".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98CCD-EE31-48C0-9DCC-C003D9DCBB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/>
              <a:t>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98CCD-EE31-48C0-9DCC-C003D9DCBB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492875"/>
            <a:ext cx="35052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án Rời Rạ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3352800" cy="2286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5814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8100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3733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381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581400" cy="3048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92875"/>
            <a:ext cx="34290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4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613525"/>
            <a:ext cx="3429000" cy="24447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4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381000"/>
            <a:ext cx="39624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381000"/>
            <a:ext cx="39624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19600" y="3390900"/>
            <a:ext cx="39624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92875"/>
            <a:ext cx="3962400" cy="365125"/>
          </a:xfrm>
          <a:ln/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4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44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0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7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5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3777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D8C7-E145-49A2-87B0-FE23F5123F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63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8328270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558933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15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0010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685800"/>
            <a:ext cx="7608888" cy="1914524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2" y="3049588"/>
            <a:ext cx="7075488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40CC-0511-498B-849F-D4CDD3B2009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4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1E6B-B4E7-42A6-95E8-CD4429B3A8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7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2247-B52A-4CEF-9962-80A2FB9593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34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09C8-C877-451D-B58F-96C38871D3C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09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818D-93DA-4A12-B839-A922199ECB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60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518B5-9A9C-408B-8633-7F9B42D21A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67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5714F-3876-468C-9F1C-863E6D3D4D7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071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1ACB9-5A2C-46A9-8E1B-F7F70FF8BB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8328270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558933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15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1/12/2013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0604B-7D36-4010-A3E3-A328AE71A63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5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A19B2-6024-48BB-A6D3-5B19CA6127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26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A2CC-9D26-425D-BA9A-C5BE3EA56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16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FEB3-4E77-4675-966E-64EB1DC5C08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28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2578-92BD-4906-B12F-80281122D4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A9DC-5B5C-4478-8228-162D48F733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25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42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53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6029911"/>
              </p:ext>
            </p:extLst>
          </p:nvPr>
        </p:nvGraphicFramePr>
        <p:xfrm>
          <a:off x="449284" y="1600200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baseline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9393637"/>
              </p:ext>
            </p:extLst>
          </p:nvPr>
        </p:nvGraphicFramePr>
        <p:xfrm>
          <a:off x="4680531" y="1598618"/>
          <a:ext cx="4037610" cy="426720"/>
        </p:xfrm>
        <a:graphic>
          <a:graphicData uri="http://schemas.openxmlformats.org/drawingml/2006/table">
            <a:tbl>
              <a:tblPr/>
              <a:tblGrid>
                <a:gridCol w="403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062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D2DD8C7-E145-49A2-87B0-FE23F5123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 noChangeAspect="1"/>
          </p:cNvSpPr>
          <p:nvPr>
            <p:ph type="ftr" sz="quarter" idx="12"/>
          </p:nvPr>
        </p:nvSpPr>
        <p:spPr>
          <a:xfrm>
            <a:off x="2514600" y="6536938"/>
            <a:ext cx="3429000" cy="276999"/>
          </a:xfrm>
        </p:spPr>
        <p:txBody>
          <a:bodyPr wrap="none">
            <a:no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1530270-0964-4608-8690-00DDA8842DC1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D987920-0376-497B-84F4-BFE2A3F810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0" y="69269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1"/>
          <p:cNvSpPr txBox="1">
            <a:spLocks noChangeAspect="1"/>
          </p:cNvSpPr>
          <p:nvPr userDrawn="1"/>
        </p:nvSpPr>
        <p:spPr>
          <a:xfrm>
            <a:off x="3129122" y="6656491"/>
            <a:ext cx="2290007" cy="291603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Dr. Nguyen Van </a:t>
            </a:r>
            <a:r>
              <a:rPr lang="en-US" sz="1100" dirty="0" err="1"/>
              <a:t>Hieu</a:t>
            </a:r>
            <a:r>
              <a:rPr lang="en-US" sz="1100" dirty="0"/>
              <a:t>, Decision Support System</a:t>
            </a:r>
          </a:p>
        </p:txBody>
      </p:sp>
      <p:sp>
        <p:nvSpPr>
          <p:cNvPr id="10" name="Date Placeholder 9"/>
          <p:cNvSpPr txBox="1">
            <a:spLocks/>
          </p:cNvSpPr>
          <p:nvPr userDrawn="1"/>
        </p:nvSpPr>
        <p:spPr>
          <a:xfrm>
            <a:off x="228600" y="6645745"/>
            <a:ext cx="2133600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1985A-22E9-4B2E-8484-336255D16CF7}" type="datetime1">
              <a:rPr lang="en-US" sz="1100" b="1" smtClean="0"/>
              <a:pPr/>
              <a:t>4/15/2019</a:t>
            </a:fld>
            <a:endParaRPr lang="en-US" b="1" dirty="0"/>
          </a:p>
        </p:txBody>
      </p:sp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8763000" y="6630688"/>
            <a:ext cx="381000" cy="184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87920-0376-497B-84F4-BFE2A3F810DA}" type="slidenum">
              <a:rPr lang="en-US" sz="1100" smtClean="0"/>
              <a:pPr/>
              <a:t>‹#›</a:t>
            </a:fld>
            <a:endParaRPr 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1530270-0964-4608-8690-00DDA8842DC1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D987920-0376-497B-84F4-BFE2A3F810D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0" y="69269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11"/>
          <p:cNvSpPr txBox="1">
            <a:spLocks noChangeAspect="1"/>
          </p:cNvSpPr>
          <p:nvPr userDrawn="1"/>
        </p:nvSpPr>
        <p:spPr>
          <a:xfrm>
            <a:off x="3129122" y="6656491"/>
            <a:ext cx="2290007" cy="291603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Dr. Nguyen Van </a:t>
            </a:r>
            <a:r>
              <a:rPr lang="en-US" sz="1100" dirty="0" err="1"/>
              <a:t>Hieu</a:t>
            </a:r>
            <a:r>
              <a:rPr lang="en-US" sz="1100" dirty="0"/>
              <a:t>, Decision Support System</a:t>
            </a:r>
          </a:p>
        </p:txBody>
      </p:sp>
      <p:sp>
        <p:nvSpPr>
          <p:cNvPr id="10" name="Date Placeholder 9"/>
          <p:cNvSpPr txBox="1">
            <a:spLocks/>
          </p:cNvSpPr>
          <p:nvPr userDrawn="1"/>
        </p:nvSpPr>
        <p:spPr>
          <a:xfrm>
            <a:off x="228600" y="6645745"/>
            <a:ext cx="2133600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1985A-22E9-4B2E-8484-336255D16CF7}" type="datetime1">
              <a:rPr lang="en-US" sz="1100" b="1" smtClean="0"/>
              <a:pPr/>
              <a:t>4/15/2019</a:t>
            </a:fld>
            <a:endParaRPr lang="en-US" b="1" dirty="0"/>
          </a:p>
        </p:txBody>
      </p:sp>
      <p:sp>
        <p:nvSpPr>
          <p:cNvPr id="12" name="Slide Number Placeholder 10"/>
          <p:cNvSpPr txBox="1">
            <a:spLocks/>
          </p:cNvSpPr>
          <p:nvPr userDrawn="1"/>
        </p:nvSpPr>
        <p:spPr>
          <a:xfrm>
            <a:off x="8763000" y="6630688"/>
            <a:ext cx="381000" cy="184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87920-0376-497B-84F4-BFE2A3F810DA}" type="slidenum">
              <a:rPr lang="en-US" sz="1100" smtClean="0"/>
              <a:pPr/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2108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B209FC3-2C1F-4130-BF5B-A2CF816208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D2DD8C7-E145-49A2-87B0-FE23F5123F6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3" name="Picture 6" descr="Picture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6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0270-0964-4608-8690-00DDA8842DC1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Nguyen Van Hieu, Mathematics for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7920-0376-497B-84F4-BFE2A3F81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E5A34F7-CAB0-4FBC-B941-3300E7EA2133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0000"/>
                <a:buFont typeface="Wingdings" pitchFamily="2" charset="2"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9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Lotfi_Asker_Zadeh&amp;action=edit&amp;redlink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F93BC803-8472-4D1C-885B-CFFE5931B993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53000" y="5037513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400" b="1" dirty="0">
                <a:latin typeface=".VnCentury Schoolbook" pitchFamily="34" charset="0"/>
              </a:rPr>
              <a:t>Nguyen Van </a:t>
            </a:r>
            <a:r>
              <a:rPr lang="en-US" sz="1400" b="1" dirty="0" err="1">
                <a:latin typeface=".VnCentury Schoolbook" pitchFamily="34" charset="0"/>
              </a:rPr>
              <a:t>Hieu</a:t>
            </a:r>
            <a:endParaRPr lang="en-US" sz="1400" b="1" dirty="0">
              <a:latin typeface=".VnCentury Schoolbook" pitchFamily="34" charset="0"/>
            </a:endParaRPr>
          </a:p>
          <a:p>
            <a:pPr lvl="1"/>
            <a:r>
              <a:rPr lang="vi-VN" sz="1400" dirty="0"/>
              <a:t>I</a:t>
            </a:r>
            <a:r>
              <a:rPr lang="en-US" sz="1400" dirty="0" err="1">
                <a:latin typeface=".VnCentury Schoolbook" pitchFamily="34" charset="0"/>
              </a:rPr>
              <a:t>nformation</a:t>
            </a:r>
            <a:r>
              <a:rPr lang="en-US" sz="1400" dirty="0">
                <a:latin typeface=".VnCentury Schoolbook" pitchFamily="34" charset="0"/>
              </a:rPr>
              <a:t> Technology</a:t>
            </a:r>
            <a:r>
              <a:rPr lang="vi-VN" sz="1400" dirty="0"/>
              <a:t> Faculty</a:t>
            </a:r>
            <a:r>
              <a:rPr lang="en-US" sz="1400" dirty="0">
                <a:latin typeface=".VnCentury Schoolbook" pitchFamily="34" charset="0"/>
              </a:rPr>
              <a:t> </a:t>
            </a:r>
          </a:p>
          <a:p>
            <a:r>
              <a:rPr lang="en-US" sz="1400" dirty="0">
                <a:latin typeface=".VnCentury Schoolbook" pitchFamily="34" charset="0"/>
              </a:rPr>
              <a:t>The </a:t>
            </a:r>
            <a:r>
              <a:rPr lang="vi-VN" sz="1400" dirty="0"/>
              <a:t>University</a:t>
            </a:r>
            <a:r>
              <a:rPr lang="en-US" sz="1400" dirty="0">
                <a:latin typeface=".VnCentury Schoolbook" pitchFamily="34" charset="0"/>
              </a:rPr>
              <a:t> </a:t>
            </a:r>
            <a:r>
              <a:rPr lang="vi-VN" sz="1400" dirty="0"/>
              <a:t>of Danang</a:t>
            </a:r>
            <a:r>
              <a:rPr lang="en-US" sz="1400" dirty="0">
                <a:latin typeface=".VnCentury Schoolbook" pitchFamily="34" charset="0"/>
              </a:rPr>
              <a:t>, University of Science and Technology (UD-UST)</a:t>
            </a:r>
          </a:p>
          <a:p>
            <a:endParaRPr lang="en-US" sz="1600" dirty="0">
              <a:latin typeface=".VnCentury Schoolbook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76400"/>
            <a:ext cx="8675687" cy="1914525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altLang="en-US" sz="32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GIẢNG CSHTTT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/>
              <a:t>         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en-US" sz="2400" b="1" dirty="0" smtClean="0"/>
              <a:t>HƯỚNG MÔ HÌNH (</a:t>
            </a:r>
            <a:r>
              <a:rPr lang="en-US" sz="2400" b="1" dirty="0" err="1" smtClean="0"/>
              <a:t>tiếp</a:t>
            </a:r>
            <a:r>
              <a:rPr lang="en-US" sz="2400" b="1" dirty="0" smtClean="0"/>
              <a:t>)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con </a:t>
            </a:r>
            <a:r>
              <a:rPr lang="en-US" dirty="0" err="1"/>
              <a:t>jk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p = 1..t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19400"/>
            <a:ext cx="1524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9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15240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85" y="1828680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14600" y="2946096"/>
            <a:ext cx="1182464" cy="20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62932" y="1984088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888236" y="4628495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36" y="4724400"/>
            <a:ext cx="3454465" cy="17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080728"/>
            <a:ext cx="1600200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96891"/>
              </p:ext>
            </p:extLst>
          </p:nvPr>
        </p:nvGraphicFramePr>
        <p:xfrm>
          <a:off x="3276600" y="4992794"/>
          <a:ext cx="1523627" cy="419130"/>
        </p:xfrm>
        <a:graphic>
          <a:graphicData uri="http://schemas.openxmlformats.org/drawingml/2006/table">
            <a:tbl>
              <a:tblPr/>
              <a:tblGrid>
                <a:gridCol w="1523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" y="1479249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84085"/>
              </p:ext>
            </p:extLst>
          </p:nvPr>
        </p:nvGraphicFramePr>
        <p:xfrm>
          <a:off x="1170889" y="2435433"/>
          <a:ext cx="1076696" cy="365760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62811"/>
              </p:ext>
            </p:extLst>
          </p:nvPr>
        </p:nvGraphicFramePr>
        <p:xfrm>
          <a:off x="3333436" y="2421355"/>
          <a:ext cx="1076696" cy="369144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05726"/>
              </p:ext>
            </p:extLst>
          </p:nvPr>
        </p:nvGraphicFramePr>
        <p:xfrm>
          <a:off x="2202918" y="3171498"/>
          <a:ext cx="685800" cy="48873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44876"/>
            <a:ext cx="3505200" cy="211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583037" y="2790499"/>
            <a:ext cx="1170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74448" y="2037042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285051" y="4279240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4823" y="4306832"/>
            <a:ext cx="317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Công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67" y="5013606"/>
            <a:ext cx="3212183" cy="8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228600" y="2641974"/>
            <a:ext cx="498944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8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C.Xây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ma </a:t>
            </a:r>
            <a:r>
              <a:rPr lang="en-US" dirty="0" err="1">
                <a:solidFill>
                  <a:srgbClr val="C00000"/>
                </a:solidFill>
              </a:rPr>
              <a:t>trận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3" y="1508151"/>
            <a:ext cx="3810000" cy="23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12355"/>
              </p:ext>
            </p:extLst>
          </p:nvPr>
        </p:nvGraphicFramePr>
        <p:xfrm>
          <a:off x="5757798" y="2464335"/>
          <a:ext cx="1076696" cy="365760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65299"/>
              </p:ext>
            </p:extLst>
          </p:nvPr>
        </p:nvGraphicFramePr>
        <p:xfrm>
          <a:off x="7920345" y="2450257"/>
          <a:ext cx="1076696" cy="369144"/>
        </p:xfrm>
        <a:graphic>
          <a:graphicData uri="http://schemas.openxmlformats.org/drawingml/2006/table">
            <a:tbl>
              <a:tblPr/>
              <a:tblGrid>
                <a:gridCol w="1076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14961"/>
              </p:ext>
            </p:extLst>
          </p:nvPr>
        </p:nvGraphicFramePr>
        <p:xfrm>
          <a:off x="6789827" y="3200400"/>
          <a:ext cx="685800" cy="48873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8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78" y="4900470"/>
            <a:ext cx="3594522" cy="18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4343400" y="5820498"/>
            <a:ext cx="135068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0" y="3804699"/>
            <a:ext cx="0" cy="10957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28653" y="5167297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6533653" y="4158734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38669" y="1520223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8894"/>
            <a:ext cx="3352800" cy="201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21528" y="4331824"/>
            <a:ext cx="233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35360" y="1520223"/>
            <a:ext cx="41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Công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29634"/>
              </p:ext>
            </p:extLst>
          </p:nvPr>
        </p:nvGraphicFramePr>
        <p:xfrm>
          <a:off x="6248540" y="5261894"/>
          <a:ext cx="457200" cy="13859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8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08677"/>
              </p:ext>
            </p:extLst>
          </p:nvPr>
        </p:nvGraphicFramePr>
        <p:xfrm>
          <a:off x="7977540" y="5256634"/>
          <a:ext cx="457200" cy="13859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8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06" y="2010103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7219453" y="960265"/>
            <a:ext cx="0" cy="5478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D. </a:t>
            </a:r>
            <a:r>
              <a:rPr lang="en-US" dirty="0" err="1">
                <a:solidFill>
                  <a:srgbClr val="C00000"/>
                </a:solidFill>
              </a:rPr>
              <a:t>Tổng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hợp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 = A x W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096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47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Khử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9089"/>
            <a:ext cx="3076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87214"/>
            <a:ext cx="367442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24" y="4762500"/>
            <a:ext cx="365759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3228975" y="2534964"/>
            <a:ext cx="18764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942612" y="3582714"/>
            <a:ext cx="8411" cy="1065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5559" y="1849164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4988960"/>
            <a:ext cx="2190750" cy="11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27" y="4988960"/>
            <a:ext cx="1636073" cy="11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3810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4014" y="3886857"/>
            <a:ext cx="2177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01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Khử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9089"/>
            <a:ext cx="3076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87214"/>
            <a:ext cx="367442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24" y="4762500"/>
            <a:ext cx="365759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3228975" y="2534964"/>
            <a:ext cx="18764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942612" y="3582714"/>
            <a:ext cx="8411" cy="1065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5559" y="1849164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38868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4039257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9483" y="3997876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rũi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7" y="4876801"/>
            <a:ext cx="3200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9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E. </a:t>
            </a:r>
            <a:r>
              <a:rPr lang="en-US" dirty="0" err="1">
                <a:solidFill>
                  <a:srgbClr val="C00000"/>
                </a:solidFill>
              </a:rPr>
              <a:t>Xếp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hạng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fr-FR" dirty="0"/>
              <a:t>TOPSIS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6" y="3021714"/>
            <a:ext cx="3886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034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4226474" y="2434922"/>
            <a:ext cx="1031326" cy="663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88676" y="1719308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49428" y="2308334"/>
            <a:ext cx="1425485" cy="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79539"/>
              </p:ext>
            </p:extLst>
          </p:nvPr>
        </p:nvGraphicFramePr>
        <p:xfrm>
          <a:off x="5360276" y="1637774"/>
          <a:ext cx="818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76800" y="3026234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09600" y="4343400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00200" y="4248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véc</a:t>
            </a:r>
            <a:r>
              <a:rPr lang="en-US" dirty="0"/>
              <a:t> </a:t>
            </a:r>
            <a:r>
              <a:rPr lang="en-US" dirty="0" err="1"/>
              <a:t>tơ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91" y="4913262"/>
            <a:ext cx="36496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1" y="5789050"/>
            <a:ext cx="35671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3776"/>
              </p:ext>
            </p:extLst>
          </p:nvPr>
        </p:nvGraphicFramePr>
        <p:xfrm>
          <a:off x="1954928" y="5178699"/>
          <a:ext cx="342900" cy="3810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50477"/>
              </p:ext>
            </p:extLst>
          </p:nvPr>
        </p:nvGraphicFramePr>
        <p:xfrm>
          <a:off x="1952298" y="6027175"/>
          <a:ext cx="304799" cy="381000"/>
        </p:xfrm>
        <a:graphic>
          <a:graphicData uri="http://schemas.openxmlformats.org/drawingml/2006/table">
            <a:tbl>
              <a:tblPr/>
              <a:tblGrid>
                <a:gridCol w="304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4909"/>
              </p:ext>
            </p:extLst>
          </p:nvPr>
        </p:nvGraphicFramePr>
        <p:xfrm>
          <a:off x="7772400" y="1490009"/>
          <a:ext cx="409248" cy="126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0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6433023" y="1704869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33023" y="2194034"/>
            <a:ext cx="1168651" cy="48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47423" y="3003064"/>
            <a:ext cx="13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0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4" y="809625"/>
            <a:ext cx="438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37"/>
          <p:cNvCxnSpPr>
            <a:stCxn id="6146" idx="2"/>
          </p:cNvCxnSpPr>
          <p:nvPr/>
        </p:nvCxnSpPr>
        <p:spPr>
          <a:xfrm>
            <a:off x="5448300" y="11334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147" idx="2"/>
          </p:cNvCxnSpPr>
          <p:nvPr/>
        </p:nvCxnSpPr>
        <p:spPr>
          <a:xfrm>
            <a:off x="5966279" y="11334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448300" y="4293069"/>
            <a:ext cx="9144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80374" y="4216558"/>
            <a:ext cx="261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98" y="5164280"/>
            <a:ext cx="2809875" cy="104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07934"/>
              </p:ext>
            </p:extLst>
          </p:nvPr>
        </p:nvGraphicFramePr>
        <p:xfrm>
          <a:off x="1514475" y="1784459"/>
          <a:ext cx="409575" cy="1047750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3849"/>
              </p:ext>
            </p:extLst>
          </p:nvPr>
        </p:nvGraphicFramePr>
        <p:xfrm>
          <a:off x="3133725" y="1765409"/>
          <a:ext cx="447675" cy="1057275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>
            <a:off x="549151" y="2822684"/>
            <a:ext cx="936444" cy="352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19262" y="2819600"/>
            <a:ext cx="145363" cy="904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03458"/>
              </p:ext>
            </p:extLst>
          </p:nvPr>
        </p:nvGraphicFramePr>
        <p:xfrm>
          <a:off x="2064650" y="3086271"/>
          <a:ext cx="933450" cy="36576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42244"/>
              </p:ext>
            </p:extLst>
          </p:nvPr>
        </p:nvGraphicFramePr>
        <p:xfrm>
          <a:off x="2064650" y="3625386"/>
          <a:ext cx="914400" cy="3657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3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219200"/>
            <a:ext cx="6858000" cy="3581400"/>
          </a:xfrm>
          <a:noFill/>
          <a:ln>
            <a:solidFill>
              <a:srgbClr val="FF0000"/>
            </a:solidFill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57400" y="4191000"/>
            <a:ext cx="487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ALL; 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181600"/>
            <a:ext cx="6172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NEXT?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63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304800"/>
            <a:ext cx="8305800" cy="6096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“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bậc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”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Fuzzy Analytic </a:t>
            </a:r>
            <a:r>
              <a:rPr lang="en-US" sz="2800" dirty="0" err="1"/>
              <a:t>Hierarchry</a:t>
            </a:r>
            <a:r>
              <a:rPr lang="en-US" sz="2800" dirty="0"/>
              <a:t> processing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Fuzzy AHP = Fuzzy Theory + AHP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11E6B-B4E7-42A6-95E8-CD4429B3A82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525"/>
            <a:ext cx="8229600" cy="7524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LÝ THUYẾT LÔGIC MỜ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38600" cy="46783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ôgic mờ được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bởi GS. </a:t>
            </a:r>
            <a:r>
              <a:rPr lang="vi-VN" dirty="0">
                <a:latin typeface="Times New Roman" pitchFamily="18" charset="0"/>
                <a:cs typeface="Times New Roman" pitchFamily="18" charset="0"/>
                <a:hlinkClick r:id="rId3" tooltip="Lotfi Asker Zadeh (trang chưa được viết)"/>
              </a:rPr>
              <a:t>Lotfi Zadeh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1965.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Để đối phó với sự mơ hồ của tư tưởng con 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Mức độ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là giữa 0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70000"/>
              <a:buFont typeface="Wingdings" pitchFamily="2" charset="2"/>
              <a:buChar char="§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Lôgic mờ và xác suất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dirty="0">
                <a:latin typeface="Times New Roman" pitchFamily="18" charset="0"/>
                <a:cs typeface="Times New Roman" pitchFamily="18" charset="0"/>
              </a:rPr>
              <a:t>Lôgic mờ làm việc với các sự kiện 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không chính xác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ác suất làm việc với 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khả năng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sự kiện đó xảy ra </a:t>
            </a:r>
            <a:r>
              <a:rPr lang="vi-VN" i="1" dirty="0">
                <a:latin typeface="Times New Roman" pitchFamily="18" charset="0"/>
                <a:cs typeface="Times New Roman" pitchFamily="18" charset="0"/>
              </a:rPr>
              <a:t>(nhưng vẫn coi kết quả là chính xác)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56387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0" y="2790701"/>
            <a:ext cx="3887190" cy="269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200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5486400"/>
            <a:ext cx="2667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"</a:t>
            </a:r>
            <a:r>
              <a:rPr lang="vi-VN" sz="2000" dirty="0"/>
              <a:t>tương đối lạnh",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2000" dirty="0"/>
              <a:t>"hơi hơi ấm",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2000" dirty="0"/>
              <a:t>"không nóng".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838200"/>
            <a:ext cx="4495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01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8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3. AHP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38600" cy="452596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Analytic Hierarchy Processing (AHP)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Saaty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1980.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AHP 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Thang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vectơ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419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809875"/>
            <a:ext cx="3419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813593"/>
            <a:ext cx="8229600" cy="4525963"/>
          </a:xfrm>
          <a:ln>
            <a:noFill/>
          </a:ln>
        </p:spPr>
        <p:txBody>
          <a:bodyPr/>
          <a:lstStyle/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véctơ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r>
              <a:rPr lang="en-US" sz="2400" dirty="0"/>
              <a:t> </a:t>
            </a:r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Khử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endParaRPr lang="en-US" sz="2400" dirty="0"/>
          </a:p>
          <a:p>
            <a:pPr marL="857250" lvl="1" indent="-457200">
              <a:buSzPct val="100000"/>
              <a:buFont typeface="+mj-lt"/>
              <a:buAutoNum type="alphaUcPeriod"/>
            </a:pP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hạng</a:t>
            </a:r>
            <a:endParaRPr lang="en-US" sz="2400" dirty="0"/>
          </a:p>
        </p:txBody>
      </p:sp>
      <p:pic>
        <p:nvPicPr>
          <p:cNvPr id="7170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81228"/>
            <a:ext cx="57912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570304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mờ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53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A. </a:t>
            </a:r>
            <a:r>
              <a:rPr lang="en-US" dirty="0" err="1">
                <a:solidFill>
                  <a:srgbClr val="C00000"/>
                </a:solidFill>
              </a:rPr>
              <a:t>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cấu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trúc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bậc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029200" cy="3581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3753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B. </a:t>
            </a:r>
            <a:r>
              <a:rPr lang="en-US" dirty="0" err="1">
                <a:solidFill>
                  <a:srgbClr val="C00000"/>
                </a:solidFill>
              </a:rPr>
              <a:t>Xác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vectơ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trọng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thang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Saaty</a:t>
            </a:r>
            <a:r>
              <a:rPr lang="en-US" dirty="0"/>
              <a:t>.</a:t>
            </a: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>
              <a:buSzPct val="70000"/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 </a:t>
            </a:r>
            <a:r>
              <a:rPr lang="en-US" dirty="0" err="1"/>
              <a:t>có</a:t>
            </a:r>
            <a:r>
              <a:rPr lang="en-US" dirty="0"/>
              <a:t>  t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41148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4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B. </a:t>
            </a:r>
            <a:r>
              <a:rPr lang="en-US" dirty="0" err="1">
                <a:solidFill>
                  <a:srgbClr val="C00000"/>
                </a:solidFill>
              </a:rPr>
              <a:t>Xác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vectơ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trọng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mờ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của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tầng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tiêu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chí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SzPct val="70000"/>
              <a:buNone/>
            </a:pPr>
            <a:endParaRPr lang="en-US" dirty="0"/>
          </a:p>
          <a:p>
            <a:pPr lvl="1">
              <a:buSzPct val="70000"/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8229600" cy="6572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228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799"/>
            <a:ext cx="2590800" cy="129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7" y="1896525"/>
            <a:ext cx="2020623" cy="44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067551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1081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599" y="3067551"/>
            <a:ext cx="20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79936" y="2120164"/>
            <a:ext cx="1182464" cy="20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6324600" y="2095498"/>
            <a:ext cx="9144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48000" y="1600200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61234" y="160019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47700" y="3477455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3495099"/>
            <a:ext cx="685800" cy="476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500" y="351033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Tích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hợp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96" y="3502718"/>
            <a:ext cx="273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Chuẩn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hóa</a:t>
            </a:r>
            <a:r>
              <a:rPr lang="en-US" sz="2400" b="1" dirty="0">
                <a:solidFill>
                  <a:srgbClr val="C00000"/>
                </a:solidFill>
              </a:rPr>
              <a:t> ma </a:t>
            </a:r>
            <a:r>
              <a:rPr lang="en-US" sz="2400" b="1" dirty="0" err="1">
                <a:solidFill>
                  <a:srgbClr val="C00000"/>
                </a:solidFill>
              </a:rPr>
              <a:t>trận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C00000"/>
                </a:solidFill>
              </a:rPr>
              <a:t>Véc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tơ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riêng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50" y="4349879"/>
            <a:ext cx="3848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10721"/>
              </p:ext>
            </p:extLst>
          </p:nvPr>
        </p:nvGraphicFramePr>
        <p:xfrm>
          <a:off x="7275786" y="1807777"/>
          <a:ext cx="1831436" cy="536027"/>
        </p:xfrm>
        <a:graphic>
          <a:graphicData uri="http://schemas.openxmlformats.org/drawingml/2006/table">
            <a:tbl>
              <a:tblPr/>
              <a:tblGrid>
                <a:gridCol w="18314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6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64357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C.Xây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46" y="4812757"/>
            <a:ext cx="335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03637"/>
            <a:ext cx="484936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-13648"/>
            <a:ext cx="8229600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C00000"/>
                </a:solidFill>
              </a:rPr>
              <a:t>4. Fuzzy- AHP</a:t>
            </a:r>
          </a:p>
        </p:txBody>
      </p:sp>
    </p:spTree>
    <p:extLst>
      <p:ext uri="{BB962C8B-B14F-4D97-AF65-F5344CB8AC3E}">
        <p14:creationId xmlns:p14="http://schemas.microsoft.com/office/powerpoint/2010/main" val="2899539887"/>
      </p:ext>
    </p:extLst>
  </p:cSld>
  <p:clrMapOvr>
    <a:masterClrMapping/>
  </p:clrMapOvr>
</p:sld>
</file>

<file path=ppt/theme/theme1.xml><?xml version="1.0" encoding="utf-8"?>
<a:theme xmlns:a="http://schemas.openxmlformats.org/drawingml/2006/main" name="o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5131</TotalTime>
  <Words>478</Words>
  <Application>Microsoft Office PowerPoint</Application>
  <PresentationFormat>On-screen Show (4:3)</PresentationFormat>
  <Paragraphs>117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.VnCentury Schoolbook</vt:lpstr>
      <vt:lpstr>Arial</vt:lpstr>
      <vt:lpstr>Calibri</vt:lpstr>
      <vt:lpstr>Times New Roman</vt:lpstr>
      <vt:lpstr>Wingdings</vt:lpstr>
      <vt:lpstr>ok</vt:lpstr>
      <vt:lpstr>1_ok</vt:lpstr>
      <vt:lpstr>Theme1</vt:lpstr>
      <vt:lpstr>Office Theme</vt:lpstr>
      <vt:lpstr>Network</vt:lpstr>
      <vt:lpstr>BÀI GIẢNG CSHTTT              HƯỚNG MÔ HÌNH (tiếp)</vt:lpstr>
      <vt:lpstr>1. GIỚI THIỆU</vt:lpstr>
      <vt:lpstr>2. LÝ THUYẾT LÔGIC MỜ</vt:lpstr>
      <vt:lpstr>3. AHP</vt:lpstr>
      <vt:lpstr>4. Fuzzy- AHP</vt:lpstr>
      <vt:lpstr>4. Fuzzy- AHP</vt:lpstr>
      <vt:lpstr>4. Fuzzy- AHP</vt:lpstr>
      <vt:lpstr>4. Fuzzy- AHP</vt:lpstr>
      <vt:lpstr>C.Xây dựng ma trận đánh giá mờ    -  Sử dụng thang tỷ lệ mờ</vt:lpstr>
      <vt:lpstr>4. Fuzzy- AHP</vt:lpstr>
      <vt:lpstr>4. Fuzzy- AHP</vt:lpstr>
      <vt:lpstr>4. Fuzzy- AHP</vt:lpstr>
      <vt:lpstr>4. Fuzzy- AHP</vt:lpstr>
      <vt:lpstr>4. Fuzzy- AHP</vt:lpstr>
      <vt:lpstr>4. Fuzzy- AHP</vt:lpstr>
      <vt:lpstr>4. Fuzzy- AHP</vt:lpstr>
      <vt:lpstr>4. Fuzzy- AHP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</dc:title>
  <dc:creator>mc</dc:creator>
  <cp:lastModifiedBy>Windows User</cp:lastModifiedBy>
  <cp:revision>447</cp:revision>
  <dcterms:created xsi:type="dcterms:W3CDTF">2012-10-08T14:43:03Z</dcterms:created>
  <dcterms:modified xsi:type="dcterms:W3CDTF">2019-04-15T12:13:26Z</dcterms:modified>
</cp:coreProperties>
</file>