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4CAB0-FF71-40E2-A9BC-1B3770CC6F27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30A8C-7ADA-4EDF-B6D9-EC4921C5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2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FEF778B9-1F2F-4F17-A445-3E7F947B210F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6C7E-EE9A-4C3E-81AA-6D452F4DA343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7EA7-FA4F-4CCB-AF14-57E1C46CA27A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5701-23A1-4C7D-B066-2719BDCBB9A5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D485-0136-4442-B52D-55246BF30975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3313-E6B2-40A0-9471-53F5C6496388}" type="datetime1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B151-FAA2-4573-B9FD-226C54938A5B}" type="datetime1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29-988C-46C9-A194-CE36BE89607B}" type="datetime1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A40-C33A-4F7B-9011-A15A1B1093B1}" type="datetime1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467-931A-43E1-A1B4-C764B1288C6B}" type="datetime1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BE04-1EBC-4788-9641-896CD562B06C}" type="datetime1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68A15C1-6A7F-4C22-B87C-C56E4AB23568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00DC33-7313-42EE-B53E-CDE5EB608E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43000"/>
            <a:ext cx="6400800" cy="2011680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itchFamily="82" charset="0"/>
              </a:rPr>
              <a:t>BÀI TẬP LỚN </a:t>
            </a:r>
            <a:r>
              <a:rPr lang="en-US" dirty="0">
                <a:latin typeface="Algerian" pitchFamily="82" charset="0"/>
              </a:rPr>
              <a:t/>
            </a:r>
            <a:br>
              <a:rPr lang="en-US" dirty="0">
                <a:latin typeface="Algerian" pitchFamily="82" charset="0"/>
              </a:rPr>
            </a:br>
            <a:r>
              <a:rPr lang="en-US" b="1" dirty="0">
                <a:latin typeface="Algerian" pitchFamily="82" charset="0"/>
              </a:rPr>
              <a:t>LẬP TRÌNH GAME VÀ MÔ </a:t>
            </a:r>
            <a:r>
              <a:rPr lang="en-US" b="1" dirty="0" smtClean="0">
                <a:latin typeface="Algerian" pitchFamily="82" charset="0"/>
              </a:rPr>
              <a:t>PHỎNG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705600" cy="2438400"/>
          </a:xfrm>
        </p:spPr>
        <p:txBody>
          <a:bodyPr>
            <a:noAutofit/>
          </a:bodyPr>
          <a:lstStyle/>
          <a:p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: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r>
              <a:rPr lang="en-US" b="1" dirty="0"/>
              <a:t> Game Flappy Bird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smtClean="0"/>
              <a:t>Unity</a:t>
            </a:r>
          </a:p>
          <a:p>
            <a:r>
              <a:rPr lang="en-US" sz="1800" b="1" dirty="0"/>
              <a:t> </a:t>
            </a:r>
            <a:r>
              <a:rPr lang="vi-VN" sz="1600" b="1" dirty="0"/>
              <a:t>GVHD</a:t>
            </a:r>
            <a:r>
              <a:rPr lang="vi-VN" sz="1600" dirty="0"/>
              <a:t>: </a:t>
            </a:r>
            <a:r>
              <a:rPr lang="en-US" sz="1600" b="1" dirty="0" err="1"/>
              <a:t>Nguyễn</a:t>
            </a:r>
            <a:r>
              <a:rPr lang="en-US" sz="1600" b="1" dirty="0"/>
              <a:t> </a:t>
            </a:r>
            <a:r>
              <a:rPr lang="en-US" sz="1600" b="1" dirty="0" err="1"/>
              <a:t>Việt</a:t>
            </a:r>
            <a:r>
              <a:rPr lang="en-US" sz="1600" b="1" dirty="0"/>
              <a:t> </a:t>
            </a:r>
            <a:r>
              <a:rPr lang="en-US" sz="1600" b="1" dirty="0" err="1"/>
              <a:t>Hùng</a:t>
            </a:r>
            <a:endParaRPr lang="en-US" sz="1600" dirty="0"/>
          </a:p>
          <a:p>
            <a:r>
              <a:rPr lang="en-US" sz="1600" b="1" dirty="0" smtClean="0"/>
              <a:t>		</a:t>
            </a:r>
            <a:r>
              <a:rPr lang="vi-VN" sz="1600" b="1" dirty="0" smtClean="0"/>
              <a:t>SVTH</a:t>
            </a:r>
            <a:r>
              <a:rPr lang="vi-VN" sz="1600" b="1" dirty="0"/>
              <a:t>: </a:t>
            </a:r>
            <a:r>
              <a:rPr lang="en-US" sz="1600" b="1" dirty="0" smtClean="0"/>
              <a:t>	</a:t>
            </a:r>
            <a:r>
              <a:rPr lang="en-US" sz="1600" b="1" dirty="0" err="1" smtClean="0"/>
              <a:t>Trần</a:t>
            </a:r>
            <a:r>
              <a:rPr lang="en-US" sz="1600" b="1" dirty="0" smtClean="0"/>
              <a:t> </a:t>
            </a:r>
            <a:r>
              <a:rPr lang="en-US" sz="1600" b="1" dirty="0" err="1"/>
              <a:t>Trung</a:t>
            </a:r>
            <a:r>
              <a:rPr lang="en-US" sz="1600" b="1" dirty="0"/>
              <a:t> </a:t>
            </a:r>
            <a:r>
              <a:rPr lang="en-US" sz="1600" b="1" dirty="0" err="1"/>
              <a:t>Hiếu</a:t>
            </a:r>
            <a:endParaRPr lang="en-US" sz="1600" dirty="0"/>
          </a:p>
          <a:p>
            <a:r>
              <a:rPr lang="en-US" sz="1600" b="1" dirty="0" smtClean="0"/>
              <a:t>			</a:t>
            </a:r>
            <a:r>
              <a:rPr lang="en-US" sz="1600" b="1" dirty="0" err="1" smtClean="0"/>
              <a:t>Lê</a:t>
            </a:r>
            <a:r>
              <a:rPr lang="en-US" sz="1600" b="1" dirty="0" smtClean="0"/>
              <a:t> </a:t>
            </a:r>
            <a:r>
              <a:rPr lang="en-US" sz="1600" b="1" dirty="0" err="1"/>
              <a:t>Huy</a:t>
            </a:r>
            <a:r>
              <a:rPr lang="en-US" sz="1600" b="1" dirty="0"/>
              <a:t> </a:t>
            </a:r>
            <a:r>
              <a:rPr lang="en-US" sz="1600" b="1" dirty="0" err="1"/>
              <a:t>Hoàng</a:t>
            </a:r>
            <a:endParaRPr lang="en-US" sz="1600" dirty="0"/>
          </a:p>
          <a:p>
            <a:r>
              <a:rPr lang="en-US" sz="1600" b="1" dirty="0" smtClean="0"/>
              <a:t>			</a:t>
            </a:r>
            <a:r>
              <a:rPr lang="en-US" sz="1600" b="1" dirty="0" err="1" smtClean="0"/>
              <a:t>Bùi</a:t>
            </a:r>
            <a:r>
              <a:rPr lang="en-US" sz="1600" b="1" dirty="0" smtClean="0"/>
              <a:t> </a:t>
            </a:r>
            <a:r>
              <a:rPr lang="en-US" sz="1600" b="1" dirty="0" err="1"/>
              <a:t>Lý</a:t>
            </a:r>
            <a:r>
              <a:rPr lang="en-US" sz="1600" b="1" dirty="0"/>
              <a:t> </a:t>
            </a:r>
            <a:r>
              <a:rPr lang="en-US" sz="1600" b="1" dirty="0" err="1"/>
              <a:t>Hải</a:t>
            </a:r>
            <a:r>
              <a:rPr lang="en-US" sz="1600" b="1" dirty="0"/>
              <a:t> </a:t>
            </a:r>
            <a:r>
              <a:rPr lang="en-US" sz="1600" b="1" dirty="0" err="1"/>
              <a:t>Đăng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AEA2-3B50-4597-9CF0-ADA7CBB23AEC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43000"/>
            <a:ext cx="6400800" cy="76200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lgerian" pitchFamily="82" charset="0"/>
              </a:rPr>
              <a:t>CHƯƠNG 2:XÂY DỰNG GIAO DIỆN,VIẾT MÃ LỆNH GAME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3581400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Chú</a:t>
            </a:r>
            <a:r>
              <a:rPr lang="en-US" b="1" dirty="0"/>
              <a:t> </a:t>
            </a:r>
            <a:r>
              <a:rPr lang="en-US" b="1" dirty="0" err="1"/>
              <a:t>chim</a:t>
            </a:r>
            <a:r>
              <a:rPr lang="en-US" b="1" dirty="0"/>
              <a:t> </a:t>
            </a:r>
            <a:r>
              <a:rPr lang="en-US" b="1" dirty="0" err="1"/>
              <a:t>vỗ</a:t>
            </a:r>
            <a:r>
              <a:rPr lang="en-US" b="1" dirty="0"/>
              <a:t> </a:t>
            </a:r>
            <a:r>
              <a:rPr lang="en-US" b="1" dirty="0" err="1"/>
              <a:t>cánh</a:t>
            </a:r>
            <a:r>
              <a:rPr lang="en-US" b="1" dirty="0"/>
              <a:t> </a:t>
            </a:r>
            <a:r>
              <a:rPr lang="en-US" b="1" dirty="0" err="1"/>
              <a:t>bay:Bird</a:t>
            </a:r>
            <a:r>
              <a:rPr lang="en-US" b="1" dirty="0"/>
              <a:t> Animation</a:t>
            </a:r>
            <a:endParaRPr lang="en-US" dirty="0"/>
          </a:p>
          <a:p>
            <a:r>
              <a:rPr lang="en-US" sz="1900" b="1" dirty="0" err="1">
                <a:solidFill>
                  <a:srgbClr val="002060"/>
                </a:solidFill>
              </a:rPr>
              <a:t>Có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hai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thành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phần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quan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trọng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là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Rigidbody</a:t>
            </a:r>
            <a:r>
              <a:rPr lang="en-US" sz="1900" b="1" dirty="0">
                <a:solidFill>
                  <a:srgbClr val="002060"/>
                </a:solidFill>
              </a:rPr>
              <a:t> 2D </a:t>
            </a:r>
            <a:r>
              <a:rPr lang="en-US" sz="1900" b="1" dirty="0" err="1">
                <a:solidFill>
                  <a:srgbClr val="002060"/>
                </a:solidFill>
              </a:rPr>
              <a:t>và</a:t>
            </a:r>
            <a:r>
              <a:rPr lang="en-US" sz="1900" b="1" dirty="0">
                <a:solidFill>
                  <a:srgbClr val="002060"/>
                </a:solidFill>
              </a:rPr>
              <a:t> Circle Collider 2D </a:t>
            </a:r>
            <a:r>
              <a:rPr lang="en-US" sz="1900" b="1" dirty="0" err="1">
                <a:solidFill>
                  <a:srgbClr val="002060"/>
                </a:solidFill>
              </a:rPr>
              <a:t>xác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định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trọng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lực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của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chim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và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độ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va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chạm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của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chim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với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thành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ống</a:t>
            </a:r>
            <a:endParaRPr lang="en-US" sz="1900" b="1" dirty="0">
              <a:solidFill>
                <a:srgbClr val="002060"/>
              </a:solidFill>
            </a:endParaRPr>
          </a:p>
          <a:p>
            <a:r>
              <a:rPr lang="en-US" sz="1900" b="1" dirty="0" err="1">
                <a:solidFill>
                  <a:srgbClr val="002060"/>
                </a:solidFill>
              </a:rPr>
              <a:t>Rigidbody</a:t>
            </a:r>
            <a:r>
              <a:rPr lang="en-US" sz="1900" b="1" dirty="0">
                <a:solidFill>
                  <a:srgbClr val="002060"/>
                </a:solidFill>
              </a:rPr>
              <a:t> 2D:Gravity Scale=1 ,</a:t>
            </a:r>
            <a:r>
              <a:rPr lang="en-US" sz="1900" b="1" dirty="0" err="1">
                <a:solidFill>
                  <a:srgbClr val="002060"/>
                </a:solidFill>
              </a:rPr>
              <a:t>biểu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hiện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có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lực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hút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của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trọng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lực</a:t>
            </a:r>
            <a:endParaRPr lang="en-US" sz="1900" b="1" dirty="0">
              <a:solidFill>
                <a:srgbClr val="002060"/>
              </a:solidFill>
            </a:endParaRPr>
          </a:p>
          <a:p>
            <a:r>
              <a:rPr lang="en-US" sz="1900" b="1" dirty="0">
                <a:solidFill>
                  <a:srgbClr val="002060"/>
                </a:solidFill>
              </a:rPr>
              <a:t>Circle Collider 2D:Radius=0.35 </a:t>
            </a:r>
            <a:r>
              <a:rPr lang="en-US" sz="1900" b="1" dirty="0" err="1">
                <a:solidFill>
                  <a:srgbClr val="002060"/>
                </a:solidFill>
              </a:rPr>
              <a:t>xác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định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sự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va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chạm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với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thành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err="1" smtClean="0">
                <a:solidFill>
                  <a:srgbClr val="002060"/>
                </a:solidFill>
              </a:rPr>
              <a:t>ống</a:t>
            </a:r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AC90-FDCF-4FBC-84CD-089993D6ECB9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6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30" y="1066800"/>
            <a:ext cx="5996940" cy="46482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FC8A-8319-43B6-8829-ED28EB9DFC0D}" type="datetime1">
              <a:rPr lang="en-US" smtClean="0"/>
              <a:t>1/20/2018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219200"/>
            <a:ext cx="6400800" cy="76200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lgerian" pitchFamily="82" charset="0"/>
              </a:rPr>
              <a:t>CHƯƠNG 2:XÂY DỰNG GIAO DIỆN,VIẾT MÃ LỆNH GAME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781800" cy="3657600"/>
          </a:xfrm>
        </p:spPr>
        <p:txBody>
          <a:bodyPr/>
          <a:lstStyle/>
          <a:p>
            <a:r>
              <a:rPr lang="en-US" b="1" dirty="0" err="1"/>
              <a:t>Ống</a:t>
            </a:r>
            <a:r>
              <a:rPr lang="en-US" b="1" dirty="0"/>
              <a:t> </a:t>
            </a:r>
            <a:r>
              <a:rPr lang="en-US" b="1" dirty="0" err="1"/>
              <a:t>nước</a:t>
            </a:r>
            <a:endParaRPr lang="en-US" dirty="0"/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err="1" smtClean="0">
                <a:solidFill>
                  <a:srgbClr val="002060"/>
                </a:solidFill>
              </a:rPr>
              <a:t>Ống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nước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bao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gồm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hai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ống:ống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trên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và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ống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dưới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Box Collider 2D </a:t>
            </a:r>
            <a:r>
              <a:rPr lang="en-US" b="1" dirty="0" err="1">
                <a:solidFill>
                  <a:srgbClr val="002060"/>
                </a:solidFill>
              </a:rPr>
              <a:t>tương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tự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như</a:t>
            </a:r>
            <a:r>
              <a:rPr lang="en-US" b="1" dirty="0">
                <a:solidFill>
                  <a:srgbClr val="002060"/>
                </a:solidFill>
              </a:rPr>
              <a:t> Circle Collider 2D </a:t>
            </a:r>
            <a:r>
              <a:rPr lang="en-US" b="1" dirty="0" err="1">
                <a:solidFill>
                  <a:srgbClr val="002060"/>
                </a:solidFill>
              </a:rPr>
              <a:t>xác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định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độ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chạm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dạng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hình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hộp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5D53-522E-4668-ADA7-FF9B0EB84178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8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01949" y="1066800"/>
            <a:ext cx="6947541" cy="4310270"/>
            <a:chOff x="0" y="0"/>
            <a:chExt cx="4983480" cy="30670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720"/>
              <a:ext cx="195580" cy="294132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" y="0"/>
              <a:ext cx="4564380" cy="3067050"/>
            </a:xfrm>
            <a:prstGeom prst="rect">
              <a:avLst/>
            </a:prstGeom>
          </p:spPr>
        </p:pic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A1C9-EDD8-4D26-A055-91A4CB69F9BA}" type="datetime1">
              <a:rPr lang="en-US" smtClean="0"/>
              <a:t>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9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43000"/>
            <a:ext cx="6629400" cy="83820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lgerian" pitchFamily="82" charset="0"/>
              </a:rPr>
              <a:t>CHƯƠNG 2:XÂY DỰNG GIAO DIỆN,VIẾT MÃ LỆNH GAME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3200400"/>
          </a:xfrm>
        </p:spPr>
        <p:txBody>
          <a:bodyPr/>
          <a:lstStyle/>
          <a:p>
            <a:r>
              <a:rPr lang="en-US" dirty="0"/>
              <a:t> 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Qua </a:t>
            </a:r>
            <a:r>
              <a:rPr lang="en-US" sz="1800" b="1" dirty="0" err="1">
                <a:solidFill>
                  <a:srgbClr val="002060"/>
                </a:solidFill>
              </a:rPr>
              <a:t>quá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trình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làm,nhận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thấy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các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ống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không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thể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cứ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tạo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lên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xuống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theo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một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chiều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nhất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định,do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đó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tạo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thêm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một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đoạn</a:t>
            </a:r>
            <a:r>
              <a:rPr lang="en-US" sz="1800" b="1" dirty="0">
                <a:solidFill>
                  <a:srgbClr val="002060"/>
                </a:solidFill>
              </a:rPr>
              <a:t> code </a:t>
            </a:r>
            <a:r>
              <a:rPr lang="en-US" sz="1800" b="1" dirty="0" err="1">
                <a:solidFill>
                  <a:srgbClr val="002060"/>
                </a:solidFill>
              </a:rPr>
              <a:t>Spanwer</a:t>
            </a:r>
            <a:r>
              <a:rPr lang="en-US" sz="1800" b="1" dirty="0">
                <a:solidFill>
                  <a:srgbClr val="002060"/>
                </a:solidFill>
              </a:rPr>
              <a:t> Pipe </a:t>
            </a:r>
            <a:r>
              <a:rPr lang="en-US" sz="1800" b="1" dirty="0" err="1">
                <a:solidFill>
                  <a:srgbClr val="002060"/>
                </a:solidFill>
              </a:rPr>
              <a:t>có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tác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dụng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tạo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ngẫu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nhiên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các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ống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nước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trong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Spawner</a:t>
            </a:r>
            <a:r>
              <a:rPr lang="en-US" sz="1800" b="1" dirty="0">
                <a:solidFill>
                  <a:srgbClr val="002060"/>
                </a:solidFill>
              </a:rPr>
              <a:t> Pipe Script</a:t>
            </a:r>
          </a:p>
          <a:p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D1AA-A70F-464C-85AF-4DEAB876E72D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9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6781800" cy="38862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51D8-0272-44D2-952E-788CF75273D8}" type="datetime1">
              <a:rPr lang="en-US" smtClean="0"/>
              <a:t>1/20/2018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8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95400"/>
            <a:ext cx="6400800" cy="685800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Algerian" pitchFamily="82" charset="0"/>
              </a:rPr>
              <a:t>CHƯƠNG 2:XÂY DỰNG GIAO DIỆN,VIẾT MÃ LỆNH GAME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705600" cy="3581400"/>
          </a:xfrm>
        </p:spPr>
        <p:txBody>
          <a:bodyPr>
            <a:normAutofit/>
          </a:bodyPr>
          <a:lstStyle/>
          <a:p>
            <a:r>
              <a:rPr lang="en-US" b="1" dirty="0" err="1"/>
              <a:t>b.Quản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smtClean="0"/>
              <a:t>game</a:t>
            </a:r>
          </a:p>
          <a:p>
            <a:r>
              <a:rPr lang="en-US" sz="1600" b="1" dirty="0" err="1">
                <a:solidFill>
                  <a:srgbClr val="002060"/>
                </a:solidFill>
              </a:rPr>
              <a:t>Khi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người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chơi</a:t>
            </a:r>
            <a:r>
              <a:rPr lang="en-US" sz="1600" b="1" dirty="0">
                <a:solidFill>
                  <a:srgbClr val="002060"/>
                </a:solidFill>
              </a:rPr>
              <a:t> game </a:t>
            </a:r>
            <a:r>
              <a:rPr lang="en-US" sz="1600" b="1" dirty="0" err="1">
                <a:solidFill>
                  <a:srgbClr val="002060"/>
                </a:solidFill>
              </a:rPr>
              <a:t>sẽ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có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một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bộ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phận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quản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lý</a:t>
            </a:r>
            <a:r>
              <a:rPr lang="en-US" sz="1600" b="1" dirty="0">
                <a:solidFill>
                  <a:srgbClr val="002060"/>
                </a:solidFill>
              </a:rPr>
              <a:t> game </a:t>
            </a:r>
            <a:r>
              <a:rPr lang="en-US" sz="1600" b="1" dirty="0" err="1">
                <a:solidFill>
                  <a:srgbClr val="002060"/>
                </a:solidFill>
              </a:rPr>
              <a:t>cũng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như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đưa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ra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điềm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số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cao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nhất,điểm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số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thấp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nhất,đưa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ra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huy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chương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người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dùng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đạt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được</a:t>
            </a:r>
            <a:r>
              <a:rPr lang="en-US" sz="1600" b="1" dirty="0">
                <a:solidFill>
                  <a:srgbClr val="002060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62400"/>
            <a:ext cx="5760720" cy="150876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676A-E9E7-4F0D-8ED4-ADC70CABB4AC}" type="datetime1">
              <a:rPr lang="en-US" smtClean="0"/>
              <a:t>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6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6400800" cy="68580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lgerian" pitchFamily="82" charset="0"/>
              </a:rPr>
              <a:t>CHƯƠNG 4:BIÊN DỊCH VÀ KIỂM </a:t>
            </a:r>
            <a:r>
              <a:rPr lang="en-US" sz="2200" b="1" dirty="0" smtClean="0">
                <a:latin typeface="Algerian" pitchFamily="82" charset="0"/>
              </a:rPr>
              <a:t>THỬ</a:t>
            </a:r>
            <a:endParaRPr lang="en-US" sz="22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514600"/>
            <a:ext cx="6781800" cy="1828800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rgbClr val="002060"/>
                </a:solidFill>
              </a:rPr>
              <a:t>Biên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dịch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phần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mềm</a:t>
            </a:r>
            <a:r>
              <a:rPr lang="en-US" sz="2400" b="1" dirty="0">
                <a:solidFill>
                  <a:srgbClr val="002060"/>
                </a:solidFill>
              </a:rPr>
              <a:t> game </a:t>
            </a:r>
            <a:r>
              <a:rPr lang="en-US" sz="2400" b="1" dirty="0" err="1">
                <a:solidFill>
                  <a:srgbClr val="002060"/>
                </a:solidFill>
              </a:rPr>
              <a:t>ra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hệ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điều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hành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điện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thoại.Như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trong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bài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này,chúng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em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biên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dịch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ra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hệ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điều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hành</a:t>
            </a:r>
            <a:r>
              <a:rPr lang="en-US" sz="2400" b="1" dirty="0">
                <a:solidFill>
                  <a:srgbClr val="002060"/>
                </a:solidFill>
              </a:rPr>
              <a:t> Android 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88A5-4FD2-4560-93FC-A62028FCE097}" type="datetime1">
              <a:rPr lang="en-US" smtClean="0"/>
              <a:t>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5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553200" cy="439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7DAB-3814-4133-9BDC-2A58E28763C2}" type="datetime1">
              <a:rPr lang="en-US" smtClean="0"/>
              <a:t>1/20/2018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86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4" y="1371600"/>
            <a:ext cx="4629150" cy="3886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24286" y="5288578"/>
            <a:ext cx="149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Giao</a:t>
            </a:r>
            <a:r>
              <a:rPr lang="en-US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diện</a:t>
            </a:r>
            <a:r>
              <a:rPr lang="en-US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2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CE02-FF3E-4C06-A0EC-D97CFB565F1D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0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lgerian" pitchFamily="82" charset="0"/>
              </a:rPr>
              <a:t>Lời</a:t>
            </a: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err="1" smtClean="0">
                <a:latin typeface="Algerian" pitchFamily="82" charset="0"/>
              </a:rPr>
              <a:t>Mở</a:t>
            </a:r>
            <a:r>
              <a:rPr lang="en-US" sz="2400" dirty="0" smtClean="0">
                <a:latin typeface="Algerian" pitchFamily="82" charset="0"/>
              </a:rPr>
              <a:t> ĐẦU</a:t>
            </a:r>
            <a:endParaRPr lang="en-US" sz="24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600200"/>
            <a:ext cx="7239000" cy="4343400"/>
          </a:xfrm>
        </p:spPr>
        <p:txBody>
          <a:bodyPr>
            <a:noAutofit/>
          </a:bodyPr>
          <a:lstStyle/>
          <a:p>
            <a:r>
              <a:rPr lang="en-US" sz="1600" dirty="0"/>
              <a:t> </a:t>
            </a:r>
            <a:r>
              <a:rPr lang="en-US" sz="1600" b="1" dirty="0" err="1" smtClean="0">
                <a:solidFill>
                  <a:srgbClr val="002060"/>
                </a:solidFill>
              </a:rPr>
              <a:t>Trong</a:t>
            </a:r>
            <a:r>
              <a:rPr lang="en-US" sz="1600" b="1" dirty="0" smtClean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thời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đại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công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nghệ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thông</a:t>
            </a:r>
            <a:r>
              <a:rPr lang="en-US" sz="1600" b="1" dirty="0">
                <a:solidFill>
                  <a:srgbClr val="002060"/>
                </a:solidFill>
              </a:rPr>
              <a:t> tin </a:t>
            </a:r>
            <a:r>
              <a:rPr lang="en-US" sz="1600" b="1" dirty="0" err="1">
                <a:solidFill>
                  <a:srgbClr val="002060"/>
                </a:solidFill>
              </a:rPr>
              <a:t>như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hiện</a:t>
            </a:r>
            <a:r>
              <a:rPr lang="en-US" sz="1600" b="1" dirty="0">
                <a:solidFill>
                  <a:srgbClr val="002060"/>
                </a:solidFill>
              </a:rPr>
              <a:t> nay, </a:t>
            </a:r>
            <a:r>
              <a:rPr lang="en-US" sz="1600" b="1" dirty="0" err="1">
                <a:solidFill>
                  <a:srgbClr val="002060"/>
                </a:solidFill>
              </a:rPr>
              <a:t>sản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phẩm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công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nghệ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ngày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càng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chịu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sự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đánh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giá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khắt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khe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hơn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từ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phía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những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người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dùng</a:t>
            </a:r>
            <a:r>
              <a:rPr lang="en-US" sz="1600" b="1" dirty="0">
                <a:solidFill>
                  <a:srgbClr val="002060"/>
                </a:solidFill>
              </a:rPr>
              <a:t>, </a:t>
            </a:r>
            <a:r>
              <a:rPr lang="en-US" sz="1600" b="1" dirty="0" err="1">
                <a:solidFill>
                  <a:srgbClr val="002060"/>
                </a:solidFill>
              </a:rPr>
              <a:t>đặc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biệt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là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về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sản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phẩm</a:t>
            </a:r>
            <a:r>
              <a:rPr lang="en-US" sz="1600" b="1" dirty="0">
                <a:solidFill>
                  <a:srgbClr val="002060"/>
                </a:solidFill>
              </a:rPr>
              <a:t> Game </a:t>
            </a:r>
            <a:r>
              <a:rPr lang="en-US" sz="1600" b="1" dirty="0" err="1">
                <a:solidFill>
                  <a:srgbClr val="002060"/>
                </a:solidFill>
              </a:rPr>
              <a:t>được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nhận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rất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nhiều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sự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đánh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giá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từ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phía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các</a:t>
            </a:r>
            <a:r>
              <a:rPr lang="en-US" sz="1600" b="1" dirty="0">
                <a:solidFill>
                  <a:srgbClr val="002060"/>
                </a:solidFill>
              </a:rPr>
              <a:t> Game </a:t>
            </a:r>
            <a:r>
              <a:rPr lang="en-US" sz="1600" b="1" dirty="0" err="1">
                <a:solidFill>
                  <a:srgbClr val="002060"/>
                </a:solidFill>
              </a:rPr>
              <a:t>thủ</a:t>
            </a:r>
            <a:r>
              <a:rPr lang="en-US" sz="1600" b="1" dirty="0">
                <a:solidFill>
                  <a:srgbClr val="002060"/>
                </a:solidFill>
              </a:rPr>
              <a:t>, hay </a:t>
            </a:r>
            <a:r>
              <a:rPr lang="en-US" sz="1600" b="1" dirty="0" err="1">
                <a:solidFill>
                  <a:srgbClr val="002060"/>
                </a:solidFill>
              </a:rPr>
              <a:t>chỉ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là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những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người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chơi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bình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thường</a:t>
            </a:r>
            <a:r>
              <a:rPr lang="en-US" sz="1600" b="1" dirty="0">
                <a:solidFill>
                  <a:srgbClr val="002060"/>
                </a:solidFill>
              </a:rPr>
              <a:t>. </a:t>
            </a:r>
            <a:r>
              <a:rPr lang="en-US" sz="1600" b="1" dirty="0" err="1">
                <a:solidFill>
                  <a:srgbClr val="002060"/>
                </a:solidFill>
              </a:rPr>
              <a:t>Ngành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công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nghiệp</a:t>
            </a:r>
            <a:r>
              <a:rPr lang="en-US" sz="1600" b="1" dirty="0">
                <a:solidFill>
                  <a:srgbClr val="002060"/>
                </a:solidFill>
              </a:rPr>
              <a:t> Game </a:t>
            </a:r>
            <a:r>
              <a:rPr lang="en-US" sz="1600" b="1" dirty="0" err="1">
                <a:solidFill>
                  <a:srgbClr val="002060"/>
                </a:solidFill>
              </a:rPr>
              <a:t>hiện</a:t>
            </a:r>
            <a:r>
              <a:rPr lang="en-US" sz="1600" b="1" dirty="0">
                <a:solidFill>
                  <a:srgbClr val="002060"/>
                </a:solidFill>
              </a:rPr>
              <a:t> nay </a:t>
            </a:r>
            <a:r>
              <a:rPr lang="en-US" sz="1600" b="1" dirty="0" err="1">
                <a:solidFill>
                  <a:srgbClr val="002060"/>
                </a:solidFill>
              </a:rPr>
              <a:t>có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thể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nói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là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bùng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nổ</a:t>
            </a:r>
            <a:r>
              <a:rPr lang="en-US" sz="1600" b="1" dirty="0">
                <a:solidFill>
                  <a:srgbClr val="002060"/>
                </a:solidFill>
              </a:rPr>
              <a:t>, </a:t>
            </a:r>
            <a:r>
              <a:rPr lang="en-US" sz="1600" b="1" dirty="0" err="1">
                <a:solidFill>
                  <a:srgbClr val="002060"/>
                </a:solidFill>
              </a:rPr>
              <a:t>với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tốc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độ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phát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triển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đến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chóng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mặt</a:t>
            </a:r>
            <a:r>
              <a:rPr lang="en-US" sz="1600" b="1" dirty="0">
                <a:solidFill>
                  <a:srgbClr val="002060"/>
                </a:solidFill>
              </a:rPr>
              <a:t>, </a:t>
            </a:r>
            <a:r>
              <a:rPr lang="en-US" sz="1600" b="1" dirty="0" err="1">
                <a:solidFill>
                  <a:srgbClr val="002060"/>
                </a:solidFill>
              </a:rPr>
              <a:t>rất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nhiều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những</a:t>
            </a:r>
            <a:r>
              <a:rPr lang="en-US" sz="1600" b="1" dirty="0">
                <a:solidFill>
                  <a:srgbClr val="002060"/>
                </a:solidFill>
              </a:rPr>
              <a:t> Game hay </a:t>
            </a:r>
            <a:r>
              <a:rPr lang="en-US" sz="1600" b="1" dirty="0" err="1">
                <a:solidFill>
                  <a:srgbClr val="002060"/>
                </a:solidFill>
              </a:rPr>
              <a:t>và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hấp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dẫn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đã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được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ra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đời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trong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thời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gian</a:t>
            </a:r>
            <a:r>
              <a:rPr lang="en-US" sz="1600" b="1" dirty="0">
                <a:solidFill>
                  <a:srgbClr val="002060"/>
                </a:solidFill>
              </a:rPr>
              <a:t> qua. </a:t>
            </a:r>
            <a:r>
              <a:rPr lang="en-US" sz="1600" b="1" dirty="0" err="1">
                <a:solidFill>
                  <a:srgbClr val="002060"/>
                </a:solidFill>
              </a:rPr>
              <a:t>Phía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sau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những</a:t>
            </a:r>
            <a:r>
              <a:rPr lang="en-US" sz="1600" b="1" dirty="0">
                <a:solidFill>
                  <a:srgbClr val="002060"/>
                </a:solidFill>
              </a:rPr>
              <a:t> Game </a:t>
            </a:r>
            <a:r>
              <a:rPr lang="en-US" sz="1600" b="1" dirty="0" err="1">
                <a:solidFill>
                  <a:srgbClr val="002060"/>
                </a:solidFill>
              </a:rPr>
              <a:t>phát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triển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và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</a:rPr>
              <a:t>nổi</a:t>
            </a:r>
            <a:r>
              <a:rPr lang="en-US" sz="1600" b="1" dirty="0" smtClean="0">
                <a:solidFill>
                  <a:srgbClr val="002060"/>
                </a:solidFill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</a:rPr>
              <a:t>tiếng</a:t>
            </a:r>
            <a:r>
              <a:rPr lang="en-US" sz="1600" b="1" dirty="0" smtClean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như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vậy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đều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có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một</a:t>
            </a:r>
            <a:r>
              <a:rPr lang="en-US" sz="1600" b="1" dirty="0">
                <a:solidFill>
                  <a:srgbClr val="002060"/>
                </a:solidFill>
              </a:rPr>
              <a:t> Game Engine. 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Từ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xu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hướng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phát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triển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và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những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bất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cập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trên</a:t>
            </a:r>
            <a:r>
              <a:rPr lang="en-US" sz="1600" b="1" dirty="0">
                <a:solidFill>
                  <a:srgbClr val="002060"/>
                </a:solidFill>
              </a:rPr>
              <a:t>, </a:t>
            </a:r>
            <a:r>
              <a:rPr lang="en-US" sz="1600" b="1" dirty="0" err="1">
                <a:solidFill>
                  <a:srgbClr val="002060"/>
                </a:solidFill>
              </a:rPr>
              <a:t>đồ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án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này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sẽ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khảo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sát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và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nghiên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cứu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về</a:t>
            </a:r>
            <a:r>
              <a:rPr lang="en-US" sz="1600" b="1" dirty="0">
                <a:solidFill>
                  <a:srgbClr val="002060"/>
                </a:solidFill>
              </a:rPr>
              <a:t> Engine Unity – </a:t>
            </a:r>
            <a:r>
              <a:rPr lang="en-US" sz="1600" b="1" dirty="0" err="1">
                <a:solidFill>
                  <a:srgbClr val="002060"/>
                </a:solidFill>
              </a:rPr>
              <a:t>một</a:t>
            </a:r>
            <a:r>
              <a:rPr lang="en-US" sz="1600" b="1" dirty="0">
                <a:solidFill>
                  <a:srgbClr val="002060"/>
                </a:solidFill>
              </a:rPr>
              <a:t> Game Engine </a:t>
            </a:r>
            <a:r>
              <a:rPr lang="en-US" sz="1600" b="1" dirty="0" err="1">
                <a:solidFill>
                  <a:srgbClr val="002060"/>
                </a:solidFill>
              </a:rPr>
              <a:t>rất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phổ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biến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và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không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kém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mạnh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mẽ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hiện</a:t>
            </a:r>
            <a:r>
              <a:rPr lang="en-US" sz="1600" b="1" dirty="0">
                <a:solidFill>
                  <a:srgbClr val="002060"/>
                </a:solidFill>
              </a:rPr>
              <a:t> nay </a:t>
            </a:r>
            <a:r>
              <a:rPr lang="en-US" sz="1600" b="1" dirty="0" err="1">
                <a:solidFill>
                  <a:srgbClr val="002060"/>
                </a:solidFill>
              </a:rPr>
              <a:t>nhằm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thực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nghiệm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việc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phát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triển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một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trò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chơi</a:t>
            </a:r>
            <a:r>
              <a:rPr lang="en-US" sz="1600" b="1" dirty="0">
                <a:solidFill>
                  <a:srgbClr val="002060"/>
                </a:solidFill>
              </a:rPr>
              <a:t> (Demo) Flappy Bird-game </a:t>
            </a:r>
            <a:r>
              <a:rPr lang="en-US" sz="1600" b="1" dirty="0" err="1">
                <a:solidFill>
                  <a:srgbClr val="002060"/>
                </a:solidFill>
              </a:rPr>
              <a:t>đã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từng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rất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phát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triển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trên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cộng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đồng</a:t>
            </a:r>
            <a:r>
              <a:rPr lang="en-US" sz="1600" b="1" dirty="0">
                <a:solidFill>
                  <a:srgbClr val="002060"/>
                </a:solidFill>
              </a:rPr>
              <a:t> game di </a:t>
            </a:r>
            <a:r>
              <a:rPr lang="en-US" sz="1600" b="1" dirty="0" err="1">
                <a:solidFill>
                  <a:srgbClr val="002060"/>
                </a:solidFill>
              </a:rPr>
              <a:t>động</a:t>
            </a:r>
            <a:r>
              <a:rPr lang="en-US" sz="1600" b="1" dirty="0">
                <a:solidFill>
                  <a:srgbClr val="002060"/>
                </a:solidFill>
              </a:rPr>
              <a:t>.</a:t>
            </a:r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D2C3-ADEC-445A-A8E9-877F59F15471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19200"/>
            <a:ext cx="6400800" cy="53340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lgerian" pitchFamily="82" charset="0"/>
              </a:rPr>
              <a:t>CHƯƠNG 5 KẾT </a:t>
            </a:r>
            <a:r>
              <a:rPr lang="en-US" sz="2200" b="1" dirty="0" smtClean="0">
                <a:latin typeface="Algerian" pitchFamily="82" charset="0"/>
              </a:rPr>
              <a:t>LUẬN</a:t>
            </a:r>
            <a:endParaRPr lang="en-US" sz="22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858000" cy="40386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vi-VN" sz="3400" b="1" dirty="0"/>
              <a:t>Ưu điểm</a:t>
            </a:r>
            <a:endParaRPr lang="en-US" sz="3400" dirty="0"/>
          </a:p>
          <a:p>
            <a:r>
              <a:rPr lang="en-US" sz="3400" b="1" dirty="0" err="1">
                <a:solidFill>
                  <a:srgbClr val="002060"/>
                </a:solidFill>
              </a:rPr>
              <a:t>Cơ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bản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nắm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được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các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bước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xây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dựng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một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quy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trình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làm</a:t>
            </a:r>
            <a:r>
              <a:rPr lang="en-US" sz="3400" b="1" dirty="0">
                <a:solidFill>
                  <a:srgbClr val="002060"/>
                </a:solidFill>
              </a:rPr>
              <a:t> game.</a:t>
            </a:r>
          </a:p>
          <a:p>
            <a:pPr lvl="0"/>
            <a:r>
              <a:rPr lang="vi-VN" sz="3400" b="1" dirty="0"/>
              <a:t>Hạn chế</a:t>
            </a:r>
            <a:endParaRPr lang="en-US" sz="3400" dirty="0"/>
          </a:p>
          <a:p>
            <a:r>
              <a:rPr lang="vi-VN" sz="3400" b="1" dirty="0">
                <a:solidFill>
                  <a:srgbClr val="002060"/>
                </a:solidFill>
              </a:rPr>
              <a:t>Kỹ năng viết mã lệnh còn sơ sài,chưa hiểu sâu </a:t>
            </a:r>
            <a:endParaRPr lang="en-US" sz="3400" b="1" dirty="0">
              <a:solidFill>
                <a:srgbClr val="002060"/>
              </a:solidFill>
            </a:endParaRPr>
          </a:p>
          <a:p>
            <a:r>
              <a:rPr lang="vi-VN" sz="3400" b="1" dirty="0">
                <a:solidFill>
                  <a:srgbClr val="002060"/>
                </a:solidFill>
              </a:rPr>
              <a:t>Chưa có chức năng tạo cấp độ cho người chơi</a:t>
            </a:r>
            <a:endParaRPr lang="en-US" sz="3400" b="1" dirty="0">
              <a:solidFill>
                <a:srgbClr val="002060"/>
              </a:solidFill>
            </a:endParaRPr>
          </a:p>
          <a:p>
            <a:r>
              <a:rPr lang="en-US" sz="3400" b="1" dirty="0">
                <a:solidFill>
                  <a:srgbClr val="002060"/>
                </a:solidFill>
              </a:rPr>
              <a:t>      </a:t>
            </a:r>
            <a:r>
              <a:rPr lang="en-US" sz="3400" b="1" dirty="0" err="1">
                <a:solidFill>
                  <a:srgbClr val="002060"/>
                </a:solidFill>
              </a:rPr>
              <a:t>Chưa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xây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dựng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được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các</a:t>
            </a:r>
            <a:r>
              <a:rPr lang="en-US" sz="3400" b="1" dirty="0">
                <a:solidFill>
                  <a:srgbClr val="002060"/>
                </a:solidFill>
              </a:rPr>
              <a:t> setting </a:t>
            </a:r>
            <a:r>
              <a:rPr lang="en-US" sz="3400" b="1" dirty="0" err="1">
                <a:solidFill>
                  <a:srgbClr val="002060"/>
                </a:solidFill>
              </a:rPr>
              <a:t>để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người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chơi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điều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chỉnh</a:t>
            </a:r>
            <a:endParaRPr lang="en-US" sz="3400" b="1" dirty="0">
              <a:solidFill>
                <a:srgbClr val="002060"/>
              </a:solidFill>
            </a:endParaRPr>
          </a:p>
          <a:p>
            <a:r>
              <a:rPr lang="en-US" sz="3400" b="1" dirty="0">
                <a:solidFill>
                  <a:srgbClr val="002060"/>
                </a:solidFill>
              </a:rPr>
              <a:t>      </a:t>
            </a:r>
            <a:r>
              <a:rPr lang="en-US" sz="3400" b="1" dirty="0" err="1">
                <a:solidFill>
                  <a:srgbClr val="002060"/>
                </a:solidFill>
              </a:rPr>
              <a:t>Thời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gian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gấp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rút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không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thể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hoàn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thành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sản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phẩm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chất</a:t>
            </a:r>
            <a:r>
              <a:rPr lang="en-US" sz="3400" b="1" dirty="0">
                <a:solidFill>
                  <a:srgbClr val="002060"/>
                </a:solidFill>
              </a:rPr>
              <a:t> </a:t>
            </a:r>
            <a:r>
              <a:rPr lang="en-US" sz="3400" b="1" dirty="0" err="1">
                <a:solidFill>
                  <a:srgbClr val="002060"/>
                </a:solidFill>
              </a:rPr>
              <a:t>lượng</a:t>
            </a:r>
            <a:r>
              <a:rPr lang="en-US" sz="3400" b="1" dirty="0">
                <a:solidFill>
                  <a:srgbClr val="002060"/>
                </a:solidFill>
              </a:rPr>
              <a:t>.</a:t>
            </a:r>
          </a:p>
          <a:p>
            <a:r>
              <a:rPr lang="vi-VN" b="1" dirty="0">
                <a:solidFill>
                  <a:srgbClr val="002060"/>
                </a:solidFill>
              </a:rPr>
              <a:t> 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62D5-7161-4E76-A5DC-D77EE5339C82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1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19200"/>
            <a:ext cx="6400800" cy="53340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lgerian" pitchFamily="82" charset="0"/>
              </a:rPr>
              <a:t>CHƯƠNG 5 KẾT LUẬN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2743200"/>
          </a:xfrm>
        </p:spPr>
        <p:txBody>
          <a:bodyPr/>
          <a:lstStyle/>
          <a:p>
            <a:pPr lvl="0"/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endParaRPr lang="en-US" dirty="0"/>
          </a:p>
          <a:p>
            <a:r>
              <a:rPr lang="vi-VN" b="1" dirty="0">
                <a:solidFill>
                  <a:srgbClr val="002060"/>
                </a:solidFill>
              </a:rPr>
              <a:t>Nâng cao khả năng làm bài tập nhóm. 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vi-VN" b="1" dirty="0">
                <a:solidFill>
                  <a:srgbClr val="002060"/>
                </a:solidFill>
              </a:rPr>
              <a:t>Có thể xây dựng được 1 </a:t>
            </a:r>
            <a:r>
              <a:rPr lang="en-US" b="1" dirty="0" err="1">
                <a:solidFill>
                  <a:srgbClr val="002060"/>
                </a:solidFill>
              </a:rPr>
              <a:t>chương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trình</a:t>
            </a:r>
            <a:r>
              <a:rPr lang="en-US" b="1" dirty="0">
                <a:solidFill>
                  <a:srgbClr val="002060"/>
                </a:solidFill>
              </a:rPr>
              <a:t> game </a:t>
            </a:r>
            <a:r>
              <a:rPr lang="en-US" b="1" dirty="0" err="1">
                <a:solidFill>
                  <a:srgbClr val="002060"/>
                </a:solidFill>
              </a:rPr>
              <a:t>cơ</a:t>
            </a:r>
            <a:r>
              <a:rPr lang="en-US" b="1" dirty="0">
                <a:solidFill>
                  <a:srgbClr val="00206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bản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vi-VN" b="1" dirty="0">
                <a:solidFill>
                  <a:srgbClr val="002060"/>
                </a:solidFill>
              </a:rPr>
              <a:t>Có cái nhìn tổng quan về </a:t>
            </a:r>
            <a:r>
              <a:rPr lang="en-US" b="1" dirty="0" err="1">
                <a:solidFill>
                  <a:srgbClr val="002060"/>
                </a:solidFill>
              </a:rPr>
              <a:t>lập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trình</a:t>
            </a:r>
            <a:r>
              <a:rPr lang="en-US" b="1" dirty="0">
                <a:solidFill>
                  <a:srgbClr val="002060"/>
                </a:solidFill>
              </a:rPr>
              <a:t> game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FC83-E36E-4E99-9F67-E9E43785E21E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8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2971799"/>
            <a:ext cx="57912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for watching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D602-6E1D-43FE-AABA-BFA2B6B8F978}" type="datetime1">
              <a:rPr lang="en-US" smtClean="0"/>
              <a:t>1/20/2018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1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43000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Algerian" pitchFamily="82" charset="0"/>
              </a:rPr>
              <a:t>CHƯƠNG 1: KẾ HOẠCH THỰC HIỆN</a:t>
            </a:r>
            <a:r>
              <a:rPr lang="en-US" sz="2400" dirty="0">
                <a:latin typeface="Algerian" pitchFamily="82" charset="0"/>
              </a:rPr>
              <a:t/>
            </a:r>
            <a:br>
              <a:rPr lang="en-US" sz="2400" dirty="0">
                <a:latin typeface="Algerian" pitchFamily="82" charset="0"/>
              </a:rPr>
            </a:br>
            <a:endParaRPr lang="en-US" sz="24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600200"/>
            <a:ext cx="6934200" cy="4267200"/>
          </a:xfrm>
        </p:spPr>
        <p:txBody>
          <a:bodyPr>
            <a:normAutofit/>
          </a:bodyPr>
          <a:lstStyle/>
          <a:p>
            <a:r>
              <a:rPr lang="en-US" b="1" dirty="0"/>
              <a:t>1.Yêu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endParaRPr lang="en-US" dirty="0"/>
          </a:p>
          <a:p>
            <a:pPr algn="l"/>
            <a:r>
              <a:rPr lang="en-US" b="1" dirty="0"/>
              <a:t> </a:t>
            </a:r>
            <a:r>
              <a:rPr lang="en-US" b="1" dirty="0" smtClean="0">
                <a:solidFill>
                  <a:srgbClr val="002060"/>
                </a:solidFill>
              </a:rPr>
              <a:t>1.Xây </a:t>
            </a:r>
            <a:r>
              <a:rPr lang="en-US" b="1" dirty="0" err="1">
                <a:solidFill>
                  <a:srgbClr val="002060"/>
                </a:solidFill>
              </a:rPr>
              <a:t>dựng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khung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chương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trình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và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các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quang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cảnh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cần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thiết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trong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trò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chơi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. </a:t>
            </a:r>
            <a:r>
              <a:rPr lang="en-US" b="1" dirty="0" err="1">
                <a:solidFill>
                  <a:srgbClr val="002060"/>
                </a:solidFill>
              </a:rPr>
              <a:t>Xây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dựng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các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đối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tượng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cần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thiết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trong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trò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chơi</a:t>
            </a:r>
            <a:r>
              <a:rPr lang="en-US" b="1" dirty="0">
                <a:solidFill>
                  <a:srgbClr val="002060"/>
                </a:solidFill>
              </a:rPr>
              <a:t>.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3. </a:t>
            </a:r>
            <a:r>
              <a:rPr lang="en-US" b="1" dirty="0" err="1">
                <a:solidFill>
                  <a:srgbClr val="002060"/>
                </a:solidFill>
              </a:rPr>
              <a:t>Xây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dựng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các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mức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độ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trò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chơi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khi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người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dùng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chơi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với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máy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tính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và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nhiều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 err="1">
                <a:solidFill>
                  <a:srgbClr val="002060"/>
                </a:solidFill>
              </a:rPr>
              <a:t>người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cùng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chơi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với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nhau</a:t>
            </a:r>
            <a:r>
              <a:rPr lang="en-US" b="1" dirty="0">
                <a:solidFill>
                  <a:srgbClr val="002060"/>
                </a:solidFill>
              </a:rPr>
              <a:t>.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4. </a:t>
            </a:r>
            <a:r>
              <a:rPr lang="en-US" b="1" dirty="0" err="1">
                <a:solidFill>
                  <a:srgbClr val="002060"/>
                </a:solidFill>
              </a:rPr>
              <a:t>Xây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dựng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các</a:t>
            </a:r>
            <a:r>
              <a:rPr lang="en-US" b="1" dirty="0">
                <a:solidFill>
                  <a:srgbClr val="002060"/>
                </a:solidFill>
              </a:rPr>
              <a:t> setting </a:t>
            </a:r>
            <a:r>
              <a:rPr lang="en-US" b="1" dirty="0" err="1">
                <a:solidFill>
                  <a:srgbClr val="002060"/>
                </a:solidFill>
              </a:rPr>
              <a:t>cần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thiết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để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người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chơi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điều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chỉnh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A4FD-F5F8-407A-B5E4-5885D352F5AA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3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219200"/>
            <a:ext cx="6400800" cy="579120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Algerian" pitchFamily="82" charset="0"/>
              </a:rPr>
              <a:t>CHƯƠNG 1: KẾ HOẠCH THỰC </a:t>
            </a:r>
            <a:r>
              <a:rPr lang="en-US" sz="2700" b="1" dirty="0" smtClean="0">
                <a:latin typeface="Algerian" pitchFamily="82" charset="0"/>
              </a:rPr>
              <a:t>HIỆN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438400"/>
            <a:ext cx="7239000" cy="3048000"/>
          </a:xfrm>
        </p:spPr>
        <p:txBody>
          <a:bodyPr/>
          <a:lstStyle/>
          <a:p>
            <a:r>
              <a:rPr lang="en-US" b="1" i="0" dirty="0"/>
              <a:t>2.Mục </a:t>
            </a:r>
            <a:r>
              <a:rPr lang="en-US" b="1" i="0" dirty="0" err="1"/>
              <a:t>đích</a:t>
            </a:r>
            <a:r>
              <a:rPr lang="en-US" b="1" i="0" dirty="0"/>
              <a:t> </a:t>
            </a:r>
            <a:r>
              <a:rPr lang="en-US" b="1" i="0" dirty="0" err="1"/>
              <a:t>thực</a:t>
            </a:r>
            <a:r>
              <a:rPr lang="en-US" b="1" i="0" dirty="0"/>
              <a:t> </a:t>
            </a:r>
            <a:r>
              <a:rPr lang="en-US" b="1" i="0" dirty="0" err="1"/>
              <a:t>hiện</a:t>
            </a:r>
            <a:endParaRPr lang="en-US" dirty="0"/>
          </a:p>
          <a:p>
            <a:r>
              <a:rPr lang="en-US" sz="1800" b="1" dirty="0" err="1">
                <a:solidFill>
                  <a:srgbClr val="002060"/>
                </a:solidFill>
              </a:rPr>
              <a:t>Xây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dựng</a:t>
            </a:r>
            <a:r>
              <a:rPr lang="en-US" sz="1800" b="1" dirty="0">
                <a:solidFill>
                  <a:srgbClr val="002060"/>
                </a:solidFill>
              </a:rPr>
              <a:t> game </a:t>
            </a:r>
            <a:r>
              <a:rPr lang="en-US" sz="1800" b="1" dirty="0" err="1">
                <a:solidFill>
                  <a:srgbClr val="002060"/>
                </a:solidFill>
              </a:rPr>
              <a:t>một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trò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chơi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mô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phỏng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chạy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trên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nền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tảng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Unity,biên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dịch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ra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nền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tảng</a:t>
            </a:r>
            <a:r>
              <a:rPr lang="en-US" sz="1800" b="1" dirty="0">
                <a:solidFill>
                  <a:srgbClr val="002060"/>
                </a:solidFill>
              </a:rPr>
              <a:t> di </a:t>
            </a:r>
            <a:r>
              <a:rPr lang="en-US" sz="1800" b="1" dirty="0" err="1">
                <a:solidFill>
                  <a:srgbClr val="002060"/>
                </a:solidFill>
              </a:rPr>
              <a:t>động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</a:rPr>
              <a:t>.</a:t>
            </a:r>
            <a:endParaRPr lang="en-US" sz="1800" b="1" dirty="0">
              <a:solidFill>
                <a:srgbClr val="002060"/>
              </a:solidFill>
            </a:endParaRPr>
          </a:p>
          <a:p>
            <a:r>
              <a:rPr lang="en-US" sz="1800" b="1" dirty="0" err="1"/>
              <a:t>Tên</a:t>
            </a:r>
            <a:r>
              <a:rPr lang="en-US" sz="1800" b="1" dirty="0"/>
              <a:t> game: “Flappy  Bird”</a:t>
            </a:r>
            <a:endParaRPr lang="en-US" sz="1800" dirty="0"/>
          </a:p>
          <a:p>
            <a:r>
              <a:rPr lang="vi-VN" sz="1800" b="1" dirty="0">
                <a:solidFill>
                  <a:srgbClr val="002060"/>
                </a:solidFill>
              </a:rPr>
              <a:t>Thời gian thực hiện dự án :25/12/2017-1</a:t>
            </a:r>
            <a:r>
              <a:rPr lang="en-US" sz="1800" b="1" dirty="0">
                <a:solidFill>
                  <a:srgbClr val="002060"/>
                </a:solidFill>
              </a:rPr>
              <a:t>8</a:t>
            </a:r>
            <a:r>
              <a:rPr lang="vi-VN" sz="1800" b="1" dirty="0">
                <a:solidFill>
                  <a:srgbClr val="002060"/>
                </a:solidFill>
              </a:rPr>
              <a:t>/1/2018</a:t>
            </a:r>
            <a:endParaRPr lang="en-US" sz="1800" b="1" dirty="0">
              <a:solidFill>
                <a:srgbClr val="002060"/>
              </a:solidFill>
            </a:endParaRPr>
          </a:p>
          <a:p>
            <a:r>
              <a:rPr lang="vi-VN" sz="1800" b="1" dirty="0">
                <a:solidFill>
                  <a:srgbClr val="002060"/>
                </a:solidFill>
              </a:rPr>
              <a:t>Bảng phân công chi tiết</a:t>
            </a:r>
            <a:endParaRPr lang="en-US" sz="1800" b="1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9414-A3DB-4D5B-9007-9325FFCF8369}" type="datetime1">
              <a:rPr lang="en-US" smtClean="0"/>
              <a:t>1/20/2018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39880"/>
              </p:ext>
            </p:extLst>
          </p:nvPr>
        </p:nvGraphicFramePr>
        <p:xfrm>
          <a:off x="990600" y="1219200"/>
          <a:ext cx="6934200" cy="4654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6084"/>
                <a:gridCol w="2293316"/>
                <a:gridCol w="1828800"/>
                <a:gridCol w="1105049"/>
                <a:gridCol w="1180951"/>
              </a:tblGrid>
              <a:tr h="9618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Stt	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Công việc	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Thời gian thực hiện	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Người thực hiện	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Ghi chú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</a:tr>
              <a:tr h="7360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01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Lên ý tưởng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</a:rPr>
                        <a:t>,tìm hiểu cách dùng Unity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25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</a:rPr>
                        <a:t>/01/2017-1/1/2018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</a:rPr>
                        <a:t>         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</a:rPr>
                        <a:t>Hiếu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         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</a:rPr>
                        <a:t>Hoàng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         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</a:rPr>
                        <a:t>Đăng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</a:tr>
              <a:tr h="71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02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Xây dựng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</a:rPr>
                        <a:t>nhân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</a:rPr>
                        <a:t>vật,viết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 code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</a:rPr>
                        <a:t>tương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</a:rPr>
                        <a:t>tác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 game</a:t>
                      </a: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	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</a:rPr>
                        <a:t>1/1/2018-8/1/2018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         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</a:rPr>
                        <a:t>Hoàng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</a:rPr>
                        <a:t>          Hiếu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</a:tr>
              <a:tr h="5520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03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</a:rPr>
                        <a:t>Xây dựng giao diện,sửa lỗi game</a:t>
                      </a: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	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8-10/01/2018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</a:rPr>
                        <a:t>           Đăng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</a:rPr>
                        <a:t>           Hiếu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</a:tr>
              <a:tr h="71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04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</a:rPr>
                        <a:t>Test game,viết báo cáo,làm slide thuyết trình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10-13/1/2018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</a:rPr>
                        <a:t>           Đăng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</a:rPr>
                        <a:t>           Hoàng</a:t>
                      </a: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	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</a:tr>
              <a:tr h="7360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05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2060"/>
                          </a:solidFill>
                          <a:effectLst/>
                        </a:rPr>
                        <a:t>Chỉnh sửa và hoàn thiện game	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13</a:t>
                      </a: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/-1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8</a:t>
                      </a: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/1/2018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effectLst/>
                        </a:rPr>
                        <a:t>         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</a:rPr>
                        <a:t>Hiếu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         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</a:rPr>
                        <a:t>Hoàng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</a:rPr>
                        <a:t>         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</a:rPr>
                        <a:t>Đăng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2485" marR="52485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70163" y="1592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5017-0A31-4978-A207-E4ECFBD69BE3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4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19200"/>
            <a:ext cx="6400800" cy="762000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Algerian" pitchFamily="82" charset="0"/>
              </a:rPr>
              <a:t>CHƯƠNG 2:XÂY DỰNG GIAO DIỆN,VIẾT MÃ LỆNH </a:t>
            </a:r>
            <a:r>
              <a:rPr lang="en-US" sz="2400" b="1" dirty="0" smtClean="0">
                <a:latin typeface="Algerian" pitchFamily="82" charset="0"/>
              </a:rPr>
              <a:t>GAME</a:t>
            </a:r>
            <a:endParaRPr lang="en-US" sz="2400" b="1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32766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1.Ý </a:t>
            </a:r>
            <a:r>
              <a:rPr lang="en-US" b="1" dirty="0" err="1"/>
              <a:t>tưởng</a:t>
            </a:r>
            <a:endParaRPr lang="en-US" dirty="0"/>
          </a:p>
          <a:p>
            <a:r>
              <a:rPr lang="en-US" b="1" dirty="0" err="1">
                <a:solidFill>
                  <a:srgbClr val="002060"/>
                </a:solidFill>
              </a:rPr>
              <a:t>Xây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dựng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hình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tượng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chú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chim</a:t>
            </a:r>
            <a:r>
              <a:rPr lang="en-US" b="1" dirty="0">
                <a:solidFill>
                  <a:srgbClr val="002060"/>
                </a:solidFill>
              </a:rPr>
              <a:t> bay </a:t>
            </a:r>
            <a:r>
              <a:rPr lang="en-US" b="1" dirty="0" err="1">
                <a:solidFill>
                  <a:srgbClr val="002060"/>
                </a:solidFill>
              </a:rPr>
              <a:t>đi</a:t>
            </a:r>
            <a:r>
              <a:rPr lang="en-US" b="1" dirty="0">
                <a:solidFill>
                  <a:srgbClr val="002060"/>
                </a:solidFill>
              </a:rPr>
              <a:t> qua </a:t>
            </a:r>
            <a:r>
              <a:rPr lang="en-US" b="1" dirty="0" err="1">
                <a:solidFill>
                  <a:srgbClr val="002060"/>
                </a:solidFill>
              </a:rPr>
              <a:t>các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ống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nước.Với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mỗi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lần</a:t>
            </a:r>
            <a:r>
              <a:rPr lang="en-US" b="1" dirty="0">
                <a:solidFill>
                  <a:srgbClr val="002060"/>
                </a:solidFill>
              </a:rPr>
              <a:t> bay qua </a:t>
            </a:r>
            <a:r>
              <a:rPr lang="en-US" b="1" dirty="0" err="1">
                <a:solidFill>
                  <a:srgbClr val="002060"/>
                </a:solidFill>
              </a:rPr>
              <a:t>hai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ống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nước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sẽ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được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cộng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một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điểm,nếu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chạm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vào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ống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nước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sẽ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bị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chết.Lần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chơi</a:t>
            </a:r>
            <a:r>
              <a:rPr lang="en-US" b="1" dirty="0">
                <a:solidFill>
                  <a:srgbClr val="002060"/>
                </a:solidFill>
              </a:rPr>
              <a:t> qua </a:t>
            </a:r>
            <a:r>
              <a:rPr lang="en-US" b="1" dirty="0" err="1">
                <a:solidFill>
                  <a:srgbClr val="002060"/>
                </a:solidFill>
              </a:rPr>
              <a:t>được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nhiều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nhất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sẽ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báo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điểm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cao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nhất,hệ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thống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sẽ</a:t>
            </a:r>
            <a:r>
              <a:rPr lang="en-US" b="1" dirty="0">
                <a:solidFill>
                  <a:srgbClr val="002060"/>
                </a:solidFill>
              </a:rPr>
              <a:t> so </a:t>
            </a:r>
            <a:r>
              <a:rPr lang="en-US" b="1" dirty="0" err="1">
                <a:solidFill>
                  <a:srgbClr val="002060"/>
                </a:solidFill>
              </a:rPr>
              <a:t>sánh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các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lần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chơi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với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điểm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cuối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cùng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để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đưa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ra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điểm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cao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nhất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5180-4404-4F77-9BA7-342EE06E9994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1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43000"/>
            <a:ext cx="6400800" cy="762000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Algerian" pitchFamily="82" charset="0"/>
              </a:rPr>
              <a:t>CHƯƠNG 2:XÂY DỰNG GIAO DIỆN,VIẾT MÃ LỆNH GAME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057400"/>
            <a:ext cx="7315200" cy="3733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363692" cy="369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9800" y="4648200"/>
            <a:ext cx="218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002060"/>
                </a:solidFill>
              </a:rPr>
              <a:t>Xây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dựng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nhân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vật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D58C-2BC8-4F42-84A4-F038E2D05A4A}" type="datetime1">
              <a:rPr lang="en-US" smtClean="0"/>
              <a:t>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806" y="1066800"/>
            <a:ext cx="6400800" cy="762000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Algerian" pitchFamily="82" charset="0"/>
              </a:rPr>
              <a:t>CHƯƠNG 2:XÂY DỰNG GIAO DIỆN,VIẾT MÃ LỆNH GAME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3657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40720"/>
            <a:ext cx="6324600" cy="362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AF01-DB1A-4A64-BB5D-255C4762576F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43000"/>
            <a:ext cx="6400800" cy="731520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Algerian" pitchFamily="82" charset="0"/>
              </a:rPr>
              <a:t>CHƯƠNG 2:XÂY DỰNG GIAO DIỆN,VIẾT MÃ LỆNH GAME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7162800" cy="3733800"/>
          </a:xfrm>
        </p:spPr>
        <p:txBody>
          <a:bodyPr/>
          <a:lstStyle/>
          <a:p>
            <a:r>
              <a:rPr lang="en-US" b="1" dirty="0" err="1"/>
              <a:t>a.Nhân</a:t>
            </a:r>
            <a:r>
              <a:rPr lang="en-US" b="1" dirty="0"/>
              <a:t> </a:t>
            </a:r>
            <a:r>
              <a:rPr lang="en-US" b="1" dirty="0" err="1"/>
              <a:t>vật</a:t>
            </a:r>
            <a:endParaRPr lang="en-US" dirty="0"/>
          </a:p>
          <a:p>
            <a:r>
              <a:rPr lang="en-US" b="1" dirty="0" smtClean="0"/>
              <a:t>Background</a:t>
            </a:r>
            <a:endParaRPr lang="en-US" dirty="0"/>
          </a:p>
          <a:p>
            <a:r>
              <a:rPr lang="en-US" sz="1800" b="1" dirty="0" err="1">
                <a:solidFill>
                  <a:srgbClr val="002060"/>
                </a:solidFill>
              </a:rPr>
              <a:t>Sử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dụng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độ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phân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giải</a:t>
            </a:r>
            <a:r>
              <a:rPr lang="en-US" sz="1800" b="1" dirty="0">
                <a:solidFill>
                  <a:srgbClr val="002060"/>
                </a:solidFill>
              </a:rPr>
              <a:t> 480x800 </a:t>
            </a:r>
            <a:r>
              <a:rPr lang="en-US" sz="1800" b="1" dirty="0" err="1">
                <a:solidFill>
                  <a:srgbClr val="002060"/>
                </a:solidFill>
              </a:rPr>
              <a:t>dùng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làm</a:t>
            </a:r>
            <a:r>
              <a:rPr lang="en-US" sz="1800" b="1" dirty="0">
                <a:solidFill>
                  <a:srgbClr val="002060"/>
                </a:solidFill>
              </a:rPr>
              <a:t> background </a:t>
            </a:r>
            <a:r>
              <a:rPr lang="en-US" sz="1800" b="1" dirty="0" err="1">
                <a:solidFill>
                  <a:srgbClr val="002060"/>
                </a:solidFill>
              </a:rPr>
              <a:t>chính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hiển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thị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trong</a:t>
            </a:r>
            <a:r>
              <a:rPr lang="en-US" sz="1800" b="1" dirty="0">
                <a:solidFill>
                  <a:srgbClr val="002060"/>
                </a:solidFill>
              </a:rPr>
              <a:t> game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Do </a:t>
            </a:r>
            <a:r>
              <a:rPr lang="en-US" sz="1800" b="1" dirty="0" err="1">
                <a:solidFill>
                  <a:srgbClr val="002060"/>
                </a:solidFill>
              </a:rPr>
              <a:t>không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có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sự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đồng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đều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về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độ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phân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giải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khi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biên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dịch</a:t>
            </a:r>
            <a:r>
              <a:rPr lang="en-US" sz="1800" b="1" dirty="0">
                <a:solidFill>
                  <a:srgbClr val="002060"/>
                </a:solidFill>
              </a:rPr>
              <a:t>, do </a:t>
            </a:r>
            <a:r>
              <a:rPr lang="en-US" sz="1800" b="1" dirty="0" err="1">
                <a:solidFill>
                  <a:srgbClr val="002060"/>
                </a:solidFill>
              </a:rPr>
              <a:t>đó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một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đoạn</a:t>
            </a:r>
            <a:r>
              <a:rPr lang="en-US" sz="1800" b="1" dirty="0">
                <a:solidFill>
                  <a:srgbClr val="002060"/>
                </a:solidFill>
              </a:rPr>
              <a:t> script </a:t>
            </a:r>
            <a:r>
              <a:rPr lang="en-US" sz="1800" b="1" dirty="0" err="1">
                <a:solidFill>
                  <a:srgbClr val="002060"/>
                </a:solidFill>
              </a:rPr>
              <a:t>sẽ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xử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lý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về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độ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phân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giải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màn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hình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để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hiển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thị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tốt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hơn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trên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màn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hình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điện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thoại</a:t>
            </a:r>
            <a:endParaRPr lang="en-US" sz="1800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66C1-7FC5-4752-B3B5-9C70DF00E819}" type="datetime1">
              <a:rPr lang="en-US" smtClean="0"/>
              <a:t>1/20/2018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DC33-7313-42EE-B53E-CDE5EB608E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7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132</TotalTime>
  <Words>658</Words>
  <Application>Microsoft Office PowerPoint</Application>
  <PresentationFormat>On-screen Show (4:3)</PresentationFormat>
  <Paragraphs>147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Couture</vt:lpstr>
      <vt:lpstr>BÀI TẬP LỚN  LẬP TRÌNH GAME VÀ MÔ PHỎNG</vt:lpstr>
      <vt:lpstr>Lời Mở ĐẦU</vt:lpstr>
      <vt:lpstr>CHƯƠNG 1: KẾ HOẠCH THỰC HIỆN </vt:lpstr>
      <vt:lpstr>CHƯƠNG 1: KẾ HOẠCH THỰC HIỆN</vt:lpstr>
      <vt:lpstr>PowerPoint Presentation</vt:lpstr>
      <vt:lpstr>CHƯƠNG 2:XÂY DỰNG GIAO DIỆN,VIẾT MÃ LỆNH GAME</vt:lpstr>
      <vt:lpstr>CHƯƠNG 2:XÂY DỰNG GIAO DIỆN,VIẾT MÃ LỆNH GAME</vt:lpstr>
      <vt:lpstr>CHƯƠNG 2:XÂY DỰNG GIAO DIỆN,VIẾT MÃ LỆNH GAME</vt:lpstr>
      <vt:lpstr>CHƯƠNG 2:XÂY DỰNG GIAO DIỆN,VIẾT MÃ LỆNH GAME</vt:lpstr>
      <vt:lpstr>CHƯƠNG 2:XÂY DỰNG GIAO DIỆN,VIẾT MÃ LỆNH GAME</vt:lpstr>
      <vt:lpstr>PowerPoint Presentation</vt:lpstr>
      <vt:lpstr>CHƯƠNG 2:XÂY DỰNG GIAO DIỆN,VIẾT MÃ LỆNH GAME</vt:lpstr>
      <vt:lpstr>PowerPoint Presentation</vt:lpstr>
      <vt:lpstr>CHƯƠNG 2:XÂY DỰNG GIAO DIỆN,VIẾT MÃ LỆNH GAME</vt:lpstr>
      <vt:lpstr>PowerPoint Presentation</vt:lpstr>
      <vt:lpstr>CHƯƠNG 2:XÂY DỰNG GIAO DIỆN,VIẾT MÃ LỆNH GAME</vt:lpstr>
      <vt:lpstr>CHƯƠNG 4:BIÊN DỊCH VÀ KIỂM THỬ</vt:lpstr>
      <vt:lpstr>PowerPoint Presentation</vt:lpstr>
      <vt:lpstr>PowerPoint Presentation</vt:lpstr>
      <vt:lpstr>CHƯƠNG 5 KẾT LUẬN</vt:lpstr>
      <vt:lpstr>CHƯƠNG 5 KẾT LUẬN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hoanglh</dc:creator>
  <cp:lastModifiedBy>hoanglh</cp:lastModifiedBy>
  <cp:revision>8</cp:revision>
  <dcterms:created xsi:type="dcterms:W3CDTF">2018-01-19T17:03:38Z</dcterms:created>
  <dcterms:modified xsi:type="dcterms:W3CDTF">2018-01-19T19:16:37Z</dcterms:modified>
</cp:coreProperties>
</file>