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2" r:id="rId5"/>
    <p:sldId id="259" r:id="rId6"/>
    <p:sldId id="261" r:id="rId7"/>
    <p:sldId id="263" r:id="rId8"/>
    <p:sldId id="262" r:id="rId9"/>
    <p:sldId id="273" r:id="rId10"/>
    <p:sldId id="266" r:id="rId11"/>
    <p:sldId id="264" r:id="rId12"/>
    <p:sldId id="265" r:id="rId13"/>
    <p:sldId id="274" r:id="rId14"/>
    <p:sldId id="267" r:id="rId15"/>
    <p:sldId id="275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0"/>
  </p:normalViewPr>
  <p:slideViewPr>
    <p:cSldViewPr>
      <p:cViewPr varScale="1">
        <p:scale>
          <a:sx n="137" d="100"/>
          <a:sy n="137" d="100"/>
        </p:scale>
        <p:origin x="172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2016-12-11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49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2016-12-11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879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2016-12-11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3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2016-12-11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543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2016-12-11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6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2016-12-11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422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2016-12-11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2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2016-12-11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47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2016-12-11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389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2016-12-11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45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2016-12-11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70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F499-587E-41D6-981E-71CE40182188}" type="datetimeFigureOut">
              <a:rPr lang="sv-SE" smtClean="0"/>
              <a:t>2016-12-11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84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Lab 3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Eventually Consistent Blackboard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59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Task 1: Implement Eventual Consistency</a:t>
            </a:r>
            <a:endParaRPr lang="sv-SE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Video/report in which you:</a:t>
            </a:r>
            <a:endParaRPr lang="en-US" dirty="0"/>
          </a:p>
          <a:p>
            <a:r>
              <a:rPr lang="en-US" dirty="0" smtClean="0"/>
              <a:t>Demonstrate that your Blackboard is eventually consistent</a:t>
            </a:r>
          </a:p>
          <a:p>
            <a:pPr lvl="1"/>
            <a:r>
              <a:rPr lang="en-US" dirty="0" smtClean="0"/>
              <a:t>Inconsistent for a while</a:t>
            </a:r>
          </a:p>
          <a:p>
            <a:pPr lvl="1"/>
            <a:r>
              <a:rPr lang="en-US" dirty="0" smtClean="0"/>
              <a:t>Then becomes consistent</a:t>
            </a:r>
          </a:p>
          <a:p>
            <a:pPr lvl="1"/>
            <a:r>
              <a:rPr lang="en-US" dirty="0" smtClean="0"/>
              <a:t>Delete and Modify still work</a:t>
            </a:r>
          </a:p>
          <a:p>
            <a:r>
              <a:rPr lang="en-US" dirty="0" smtClean="0"/>
              <a:t>Briefly discuss pros + cons of this design</a:t>
            </a:r>
          </a:p>
          <a:p>
            <a:r>
              <a:rPr lang="en-US" dirty="0" smtClean="0"/>
              <a:t>Discuss the cost of your solution, as in Lab 2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526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measure the times it takes for the blackboard to reach consistency.</a:t>
            </a:r>
          </a:p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N number of vessels.</a:t>
            </a:r>
          </a:p>
          <a:p>
            <a:pPr lvl="1"/>
            <a:r>
              <a:rPr lang="en-US" dirty="0" smtClean="0"/>
              <a:t>1000 posts on the blackboard in total (e.g. if N=4 send 250 posts on every vessel) </a:t>
            </a:r>
            <a:r>
              <a:rPr lang="en-US" u="sng" dirty="0" smtClean="0"/>
              <a:t>at the same time</a:t>
            </a:r>
          </a:p>
          <a:p>
            <a:pPr lvl="1"/>
            <a:r>
              <a:rPr lang="en-US" dirty="0" smtClean="0"/>
              <a:t>Measure the total time to reach consistency state:</a:t>
            </a:r>
          </a:p>
          <a:p>
            <a:pPr lvl="2"/>
            <a:r>
              <a:rPr lang="en-US" dirty="0" smtClean="0"/>
              <a:t>the longest time among all vessels.</a:t>
            </a:r>
          </a:p>
          <a:p>
            <a:pPr lvl="1"/>
            <a:r>
              <a:rPr lang="en-US" dirty="0" smtClean="0"/>
              <a:t>We want to see how that time changes as we add more vessels in the system.</a:t>
            </a:r>
          </a:p>
          <a:p>
            <a:pPr marL="914400" lvl="2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584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(cont.)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to measure?</a:t>
            </a:r>
          </a:p>
          <a:p>
            <a:pPr lvl="1"/>
            <a:r>
              <a:rPr lang="en-US" dirty="0" smtClean="0"/>
              <a:t>Post messages to vessels at (almost) the same time</a:t>
            </a:r>
          </a:p>
          <a:p>
            <a:pPr lvl="2"/>
            <a:r>
              <a:rPr lang="en-US" dirty="0" smtClean="0"/>
              <a:t>Write a shell script or a program to automatically post messages</a:t>
            </a:r>
          </a:p>
          <a:p>
            <a:pPr lvl="2"/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it-IT" sz="1300" dirty="0" smtClean="0">
                <a:solidFill>
                  <a:srgbClr val="3A3A3A"/>
                </a:solidFill>
                <a:latin typeface="Monaco"/>
              </a:rPr>
              <a:t>		for </a:t>
            </a:r>
            <a:r>
              <a:rPr lang="it-IT" sz="1300" dirty="0">
                <a:solidFill>
                  <a:srgbClr val="FB0007"/>
                </a:solidFill>
                <a:latin typeface="Monaco"/>
              </a:rPr>
              <a:t>i</a:t>
            </a:r>
            <a:r>
              <a:rPr lang="it-IT" sz="1300" dirty="0">
                <a:solidFill>
                  <a:srgbClr val="3A3A3A"/>
                </a:solidFill>
                <a:latin typeface="Monaco"/>
              </a:rPr>
              <a:t> in `</a:t>
            </a:r>
            <a:r>
              <a:rPr lang="it-IT" sz="1300" dirty="0" err="1">
                <a:solidFill>
                  <a:srgbClr val="FB0007"/>
                </a:solidFill>
                <a:latin typeface="Monaco"/>
              </a:rPr>
              <a:t>seq</a:t>
            </a:r>
            <a:r>
              <a:rPr lang="it-IT" sz="1300" dirty="0">
                <a:solidFill>
                  <a:srgbClr val="FB0007"/>
                </a:solidFill>
                <a:latin typeface="Monaco"/>
              </a:rPr>
              <a:t> 1 </a:t>
            </a:r>
            <a:r>
              <a:rPr lang="it-IT" sz="1300" dirty="0" smtClean="0">
                <a:solidFill>
                  <a:srgbClr val="FB0007"/>
                </a:solidFill>
                <a:latin typeface="Monaco"/>
              </a:rPr>
              <a:t>250</a:t>
            </a:r>
            <a:r>
              <a:rPr lang="it-IT" sz="1300" dirty="0" smtClean="0">
                <a:solidFill>
                  <a:srgbClr val="3A3A3A"/>
                </a:solidFill>
                <a:latin typeface="Monaco"/>
              </a:rPr>
              <a:t>`</a:t>
            </a:r>
            <a:r>
              <a:rPr lang="it-IT" sz="1300" dirty="0">
                <a:solidFill>
                  <a:srgbClr val="3A3A3A"/>
                </a:solidFill>
                <a:latin typeface="Monaco"/>
              </a:rPr>
              <a:t>; do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srgbClr val="3A3A3A"/>
                </a:solidFill>
                <a:latin typeface="Monaco"/>
              </a:rPr>
              <a:t>			</a:t>
            </a:r>
            <a:r>
              <a:rPr lang="fr-FR" sz="1300" dirty="0" err="1" smtClean="0">
                <a:solidFill>
                  <a:srgbClr val="3A3A3A"/>
                </a:solidFill>
                <a:latin typeface="Monaco"/>
              </a:rPr>
              <a:t>curl</a:t>
            </a:r>
            <a:r>
              <a:rPr lang="fr-FR" sz="1300" dirty="0" smtClean="0">
                <a:solidFill>
                  <a:srgbClr val="3A3A3A"/>
                </a:solidFill>
                <a:latin typeface="Monaco"/>
              </a:rPr>
              <a:t> </a:t>
            </a:r>
            <a:r>
              <a:rPr lang="fr-FR" sz="1300" dirty="0">
                <a:solidFill>
                  <a:srgbClr val="3A3A3A"/>
                </a:solidFill>
                <a:latin typeface="Monaco"/>
              </a:rPr>
              <a:t>-d '</a:t>
            </a:r>
            <a:r>
              <a:rPr lang="fr-FR" sz="1300" dirty="0">
                <a:solidFill>
                  <a:srgbClr val="0F7001"/>
                </a:solidFill>
                <a:latin typeface="Monaco"/>
              </a:rPr>
              <a:t>entry=t</a:t>
            </a:r>
            <a:r>
              <a:rPr lang="fr-FR" sz="1300" dirty="0">
                <a:solidFill>
                  <a:srgbClr val="3A3A3A"/>
                </a:solidFill>
                <a:latin typeface="Monaco"/>
              </a:rPr>
              <a:t>'</a:t>
            </a:r>
            <a:r>
              <a:rPr lang="fr-FR" sz="1300" dirty="0">
                <a:solidFill>
                  <a:srgbClr val="FB0007"/>
                </a:solidFill>
                <a:latin typeface="Monaco"/>
              </a:rPr>
              <a:t>${i}</a:t>
            </a:r>
            <a:r>
              <a:rPr lang="fr-FR" sz="1300" dirty="0">
                <a:solidFill>
                  <a:srgbClr val="3A3A3A"/>
                </a:solidFill>
                <a:latin typeface="Monaco"/>
              </a:rPr>
              <a:t> -X '</a:t>
            </a:r>
            <a:r>
              <a:rPr lang="fr-FR" sz="1300" dirty="0">
                <a:solidFill>
                  <a:srgbClr val="6B006D"/>
                </a:solidFill>
                <a:latin typeface="Monaco"/>
              </a:rPr>
              <a:t>POST</a:t>
            </a:r>
            <a:r>
              <a:rPr lang="fr-FR" sz="1300" dirty="0">
                <a:solidFill>
                  <a:srgbClr val="3A3A3A"/>
                </a:solidFill>
                <a:latin typeface="Monaco"/>
              </a:rPr>
              <a:t>' '</a:t>
            </a:r>
            <a:r>
              <a:rPr lang="fr-FR" sz="1300" dirty="0">
                <a:solidFill>
                  <a:srgbClr val="0000FF"/>
                </a:solidFill>
                <a:latin typeface="Monaco"/>
              </a:rPr>
              <a:t>http://</a:t>
            </a:r>
            <a:r>
              <a:rPr lang="fr-FR" sz="1300" dirty="0" err="1">
                <a:solidFill>
                  <a:srgbClr val="0000FF"/>
                </a:solidFill>
                <a:latin typeface="Monaco"/>
              </a:rPr>
              <a:t>ip:port</a:t>
            </a:r>
            <a:r>
              <a:rPr lang="fr-FR" sz="1300" dirty="0">
                <a:solidFill>
                  <a:srgbClr val="0000FF"/>
                </a:solidFill>
                <a:latin typeface="Monaco"/>
              </a:rPr>
              <a:t>/</a:t>
            </a:r>
            <a:r>
              <a:rPr lang="fr-FR" sz="1300" dirty="0" smtClean="0">
                <a:solidFill>
                  <a:srgbClr val="0000FF"/>
                </a:solidFill>
                <a:latin typeface="Monaco"/>
              </a:rPr>
              <a:t>entries</a:t>
            </a:r>
            <a:r>
              <a:rPr lang="fr-FR" sz="1300" dirty="0" smtClean="0">
                <a:solidFill>
                  <a:srgbClr val="3A3A3A"/>
                </a:solidFill>
                <a:latin typeface="Monaco"/>
              </a:rPr>
              <a:t>’ &amp;</a:t>
            </a:r>
            <a:endParaRPr lang="fr-FR" sz="1300" dirty="0">
              <a:solidFill>
                <a:srgbClr val="3A3A3A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3A3A3A"/>
                </a:solidFill>
                <a:latin typeface="Monaco"/>
              </a:rPr>
              <a:t>		done</a:t>
            </a:r>
            <a:endParaRPr lang="en-US" sz="1300" dirty="0">
              <a:solidFill>
                <a:srgbClr val="3A3A3A"/>
              </a:solidFill>
              <a:latin typeface="ArialMT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3A3A3A"/>
                </a:solidFill>
                <a:latin typeface="ArialMT"/>
              </a:rPr>
              <a:t>		This </a:t>
            </a:r>
            <a:r>
              <a:rPr lang="en-US" sz="1300" dirty="0">
                <a:solidFill>
                  <a:srgbClr val="3A3A3A"/>
                </a:solidFill>
                <a:latin typeface="ArialMT"/>
              </a:rPr>
              <a:t>will </a:t>
            </a:r>
            <a:r>
              <a:rPr lang="en-US" sz="1300" dirty="0">
                <a:solidFill>
                  <a:srgbClr val="6B006D"/>
                </a:solidFill>
                <a:latin typeface="ArialMT"/>
              </a:rPr>
              <a:t>post</a:t>
            </a:r>
            <a:r>
              <a:rPr lang="en-US" sz="1300" dirty="0">
                <a:solidFill>
                  <a:srgbClr val="3A3A3A"/>
                </a:solidFill>
                <a:latin typeface="ArialMT"/>
              </a:rPr>
              <a:t> </a:t>
            </a:r>
            <a:r>
              <a:rPr lang="en-US" sz="1300" dirty="0">
                <a:solidFill>
                  <a:srgbClr val="0F7001"/>
                </a:solidFill>
                <a:latin typeface="ArialMT"/>
              </a:rPr>
              <a:t>entry=t1</a:t>
            </a:r>
            <a:r>
              <a:rPr lang="en-US" sz="1300" dirty="0">
                <a:solidFill>
                  <a:srgbClr val="3A3A3A"/>
                </a:solidFill>
                <a:latin typeface="ArialMT"/>
              </a:rPr>
              <a:t>, </a:t>
            </a:r>
            <a:r>
              <a:rPr lang="en-US" sz="1300" dirty="0">
                <a:solidFill>
                  <a:srgbClr val="0F7001"/>
                </a:solidFill>
                <a:latin typeface="ArialMT"/>
              </a:rPr>
              <a:t>entry=t2</a:t>
            </a:r>
            <a:r>
              <a:rPr lang="en-US" sz="1300" dirty="0">
                <a:solidFill>
                  <a:srgbClr val="3A3A3A"/>
                </a:solidFill>
                <a:latin typeface="ArialMT"/>
              </a:rPr>
              <a:t>, ..., </a:t>
            </a:r>
            <a:r>
              <a:rPr lang="en-US" sz="1300" dirty="0">
                <a:solidFill>
                  <a:srgbClr val="0F7001"/>
                </a:solidFill>
                <a:latin typeface="ArialMT"/>
              </a:rPr>
              <a:t>entry=</a:t>
            </a:r>
            <a:r>
              <a:rPr lang="en-US" sz="1300" dirty="0" smtClean="0">
                <a:solidFill>
                  <a:srgbClr val="0F7001"/>
                </a:solidFill>
                <a:latin typeface="ArialMT"/>
              </a:rPr>
              <a:t>t250</a:t>
            </a:r>
            <a:r>
              <a:rPr lang="en-US" sz="1300" dirty="0" smtClean="0">
                <a:solidFill>
                  <a:srgbClr val="3A3A3A"/>
                </a:solidFill>
                <a:latin typeface="ArialMT"/>
              </a:rPr>
              <a:t> </a:t>
            </a:r>
            <a:r>
              <a:rPr lang="en-US" sz="1300" dirty="0">
                <a:solidFill>
                  <a:srgbClr val="3A3A3A"/>
                </a:solidFill>
                <a:latin typeface="ArialMT"/>
              </a:rPr>
              <a:t>to </a:t>
            </a:r>
            <a:r>
              <a:rPr lang="en-US" sz="1300" b="1" dirty="0" smtClean="0">
                <a:solidFill>
                  <a:srgbClr val="3A3A3A"/>
                </a:solidFill>
                <a:latin typeface="ArialMT"/>
              </a:rPr>
              <a:t>one</a:t>
            </a:r>
            <a:r>
              <a:rPr lang="en-US" sz="1300" dirty="0" smtClean="0">
                <a:solidFill>
                  <a:srgbClr val="3A3A3A"/>
                </a:solidFill>
                <a:latin typeface="ArialMT"/>
              </a:rPr>
              <a:t> vessel </a:t>
            </a:r>
            <a:endParaRPr lang="en-US" sz="1300" dirty="0" smtClean="0"/>
          </a:p>
          <a:p>
            <a:pPr lvl="1"/>
            <a:r>
              <a:rPr lang="en-US" dirty="0" smtClean="0"/>
              <a:t>Record the time for the Blackboard to reach consistency.</a:t>
            </a:r>
          </a:p>
          <a:p>
            <a:pPr lvl="2"/>
            <a:r>
              <a:rPr lang="en-US" dirty="0" smtClean="0"/>
              <a:t>Time in </a:t>
            </a:r>
            <a:r>
              <a:rPr lang="en-US" dirty="0" err="1" smtClean="0"/>
              <a:t>Repy</a:t>
            </a:r>
            <a:r>
              <a:rPr lang="en-US" dirty="0" smtClean="0"/>
              <a:t>: using elapsed time (</a:t>
            </a:r>
            <a:r>
              <a:rPr lang="en-US" dirty="0" err="1" smtClean="0"/>
              <a:t>RepyTutorial</a:t>
            </a:r>
            <a:r>
              <a:rPr lang="en-US" dirty="0" smtClean="0"/>
              <a:t> example 1.4)</a:t>
            </a:r>
          </a:p>
          <a:p>
            <a:endParaRPr lang="en-US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827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 the same measurements for your eventually consistent blackboard and your centralized one from Lab 2.</a:t>
            </a:r>
          </a:p>
          <a:p>
            <a:r>
              <a:rPr lang="en-US" sz="2800" dirty="0" smtClean="0"/>
              <a:t>Plot the time it takes for all the vessels to get all the messages, as the number of vessels increases: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23728" y="4581128"/>
            <a:ext cx="0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1720" y="6309320"/>
            <a:ext cx="24482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640" y="49411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623342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vessels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67944" y="47251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Eventually Consistent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3968" y="55172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Centralized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2291608" y="5517232"/>
            <a:ext cx="1974096" cy="488264"/>
          </a:xfrm>
          <a:custGeom>
            <a:avLst/>
            <a:gdLst>
              <a:gd name="connsiteX0" fmla="*/ 0 w 1974096"/>
              <a:gd name="connsiteY0" fmla="*/ 718434 h 718434"/>
              <a:gd name="connsiteX1" fmla="*/ 704049 w 1974096"/>
              <a:gd name="connsiteY1" fmla="*/ 535 h 718434"/>
              <a:gd name="connsiteX2" fmla="*/ 1435707 w 1974096"/>
              <a:gd name="connsiteY2" fmla="*/ 594182 h 718434"/>
              <a:gd name="connsiteX3" fmla="*/ 1974096 w 1974096"/>
              <a:gd name="connsiteY3" fmla="*/ 166204 h 71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096" h="718434">
                <a:moveTo>
                  <a:pt x="0" y="718434"/>
                </a:moveTo>
                <a:cubicBezTo>
                  <a:pt x="232382" y="369839"/>
                  <a:pt x="464765" y="21244"/>
                  <a:pt x="704049" y="535"/>
                </a:cubicBezTo>
                <a:cubicBezTo>
                  <a:pt x="943334" y="-20174"/>
                  <a:pt x="1224033" y="566571"/>
                  <a:pt x="1435707" y="594182"/>
                </a:cubicBezTo>
                <a:cubicBezTo>
                  <a:pt x="1647381" y="621793"/>
                  <a:pt x="1872860" y="253640"/>
                  <a:pt x="1974096" y="166204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374437" y="4873331"/>
            <a:ext cx="1918877" cy="422049"/>
          </a:xfrm>
          <a:custGeom>
            <a:avLst/>
            <a:gdLst>
              <a:gd name="connsiteX0" fmla="*/ 0 w 1918877"/>
              <a:gd name="connsiteY0" fmla="*/ 41511 h 422049"/>
              <a:gd name="connsiteX1" fmla="*/ 566000 w 1918877"/>
              <a:gd name="connsiteY1" fmla="*/ 372849 h 422049"/>
              <a:gd name="connsiteX2" fmla="*/ 1132000 w 1918877"/>
              <a:gd name="connsiteY2" fmla="*/ 94 h 422049"/>
              <a:gd name="connsiteX3" fmla="*/ 1449512 w 1918877"/>
              <a:gd name="connsiteY3" fmla="*/ 414266 h 422049"/>
              <a:gd name="connsiteX4" fmla="*/ 1918877 w 1918877"/>
              <a:gd name="connsiteY4" fmla="*/ 276209 h 42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8877" h="422049">
                <a:moveTo>
                  <a:pt x="0" y="41511"/>
                </a:moveTo>
                <a:cubicBezTo>
                  <a:pt x="188666" y="210631"/>
                  <a:pt x="377333" y="379752"/>
                  <a:pt x="566000" y="372849"/>
                </a:cubicBezTo>
                <a:cubicBezTo>
                  <a:pt x="754667" y="365946"/>
                  <a:pt x="984748" y="-6809"/>
                  <a:pt x="1132000" y="94"/>
                </a:cubicBezTo>
                <a:cubicBezTo>
                  <a:pt x="1279252" y="6997"/>
                  <a:pt x="1318366" y="368247"/>
                  <a:pt x="1449512" y="414266"/>
                </a:cubicBezTo>
                <a:cubicBezTo>
                  <a:pt x="1580658" y="460285"/>
                  <a:pt x="1704902" y="287714"/>
                  <a:pt x="1918877" y="27620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Measurements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Run the scenario for Lab2 and Lab3 and take the measurements.</a:t>
            </a:r>
          </a:p>
          <a:p>
            <a:r>
              <a:rPr lang="en-US" dirty="0" smtClean="0"/>
              <a:t>Use 2,4,6,8 and 10 vessels.</a:t>
            </a:r>
          </a:p>
          <a:p>
            <a:r>
              <a:rPr lang="en-US" dirty="0" smtClean="0"/>
              <a:t>Plot a graph: time to reach consistency as a function of the number of vessels.</a:t>
            </a:r>
          </a:p>
          <a:p>
            <a:r>
              <a:rPr lang="en-US" dirty="0" smtClean="0"/>
              <a:t>You can use any tool of choice such as </a:t>
            </a:r>
            <a:r>
              <a:rPr lang="en-US" dirty="0" err="1" smtClean="0"/>
              <a:t>openoffice</a:t>
            </a:r>
            <a:r>
              <a:rPr lang="en-US" dirty="0" smtClean="0"/>
              <a:t>, excel, google docs,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Submit the graph, as a </a:t>
            </a:r>
            <a:r>
              <a:rPr lang="en-US" dirty="0" err="1" smtClean="0"/>
              <a:t>pdf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Write a few words explaining the results you see.</a:t>
            </a:r>
            <a:br>
              <a:rPr lang="en-US" dirty="0" smtClean="0"/>
            </a:b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9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Network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try to simulate a scenario where the network is </a:t>
            </a:r>
            <a:r>
              <a:rPr lang="en-US" u="sng" dirty="0"/>
              <a:t>segmented</a:t>
            </a:r>
            <a:r>
              <a:rPr lang="en-US" dirty="0"/>
              <a:t> in two </a:t>
            </a:r>
            <a:r>
              <a:rPr lang="en-US" dirty="0" smtClean="0"/>
              <a:t>parts, then merged again.</a:t>
            </a:r>
          </a:p>
          <a:p>
            <a:r>
              <a:rPr lang="en-US" dirty="0" smtClean="0"/>
              <a:t>Completely optional, awards up to 5 bonus points.</a:t>
            </a:r>
          </a:p>
        </p:txBody>
      </p:sp>
    </p:spTree>
    <p:extLst>
      <p:ext uri="{BB962C8B-B14F-4D97-AF65-F5344CB8AC3E}">
        <p14:creationId xmlns:p14="http://schemas.microsoft.com/office/powerpoint/2010/main" val="228306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2616" y="2200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4" y="1484784"/>
            <a:ext cx="8229600" cy="4525963"/>
          </a:xfrm>
        </p:spPr>
        <p:txBody>
          <a:bodyPr/>
          <a:lstStyle/>
          <a:p>
            <a:r>
              <a:rPr lang="en-US" dirty="0" smtClean="0"/>
              <a:t>Phase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Phase 2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07904" y="1916832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87824" y="1628800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987824" y="2348880"/>
            <a:ext cx="296416" cy="2796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283968" y="242088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788024" y="1628800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148064" y="2276872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7" idx="6"/>
            <a:endCxn id="10" idx="1"/>
          </p:cNvCxnSpPr>
          <p:nvPr/>
        </p:nvCxnSpPr>
        <p:spPr>
          <a:xfrm>
            <a:off x="3275856" y="1772816"/>
            <a:ext cx="474229" cy="18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4"/>
            <a:endCxn id="75" idx="0"/>
          </p:cNvCxnSpPr>
          <p:nvPr/>
        </p:nvCxnSpPr>
        <p:spPr>
          <a:xfrm>
            <a:off x="3131840" y="1916832"/>
            <a:ext cx="4192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5" idx="6"/>
            <a:endCxn id="10" idx="3"/>
          </p:cNvCxnSpPr>
          <p:nvPr/>
        </p:nvCxnSpPr>
        <p:spPr>
          <a:xfrm flipV="1">
            <a:off x="3284240" y="2162683"/>
            <a:ext cx="465845" cy="326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5"/>
            <a:endCxn id="76" idx="1"/>
          </p:cNvCxnSpPr>
          <p:nvPr/>
        </p:nvCxnSpPr>
        <p:spPr>
          <a:xfrm>
            <a:off x="3953755" y="2162683"/>
            <a:ext cx="372394" cy="300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7"/>
            <a:endCxn id="77" idx="2"/>
          </p:cNvCxnSpPr>
          <p:nvPr/>
        </p:nvCxnSpPr>
        <p:spPr>
          <a:xfrm flipV="1">
            <a:off x="3953755" y="1772816"/>
            <a:ext cx="834269" cy="18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4"/>
            <a:endCxn id="78" idx="1"/>
          </p:cNvCxnSpPr>
          <p:nvPr/>
        </p:nvCxnSpPr>
        <p:spPr>
          <a:xfrm>
            <a:off x="4932040" y="1916832"/>
            <a:ext cx="258205" cy="402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6" idx="6"/>
            <a:endCxn id="78" idx="2"/>
          </p:cNvCxnSpPr>
          <p:nvPr/>
        </p:nvCxnSpPr>
        <p:spPr>
          <a:xfrm flipV="1">
            <a:off x="4572000" y="2420888"/>
            <a:ext cx="576064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6" idx="7"/>
            <a:endCxn id="77" idx="3"/>
          </p:cNvCxnSpPr>
          <p:nvPr/>
        </p:nvCxnSpPr>
        <p:spPr>
          <a:xfrm flipV="1">
            <a:off x="4529819" y="1874651"/>
            <a:ext cx="300386" cy="588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483768" y="1340768"/>
            <a:ext cx="1872208" cy="1584176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563888" y="1268760"/>
            <a:ext cx="2304256" cy="1728192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707904" y="18448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3635896" y="386104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915816" y="3573016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915816" y="4293096"/>
            <a:ext cx="296416" cy="2796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211960" y="4365104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716016" y="3573016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076056" y="422108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>
            <a:stCxn id="119" idx="6"/>
            <a:endCxn id="118" idx="1"/>
          </p:cNvCxnSpPr>
          <p:nvPr/>
        </p:nvCxnSpPr>
        <p:spPr>
          <a:xfrm>
            <a:off x="3203848" y="3717032"/>
            <a:ext cx="474229" cy="18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9" idx="4"/>
            <a:endCxn id="120" idx="0"/>
          </p:cNvCxnSpPr>
          <p:nvPr/>
        </p:nvCxnSpPr>
        <p:spPr>
          <a:xfrm>
            <a:off x="3059832" y="3861048"/>
            <a:ext cx="4192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20" idx="6"/>
            <a:endCxn id="118" idx="3"/>
          </p:cNvCxnSpPr>
          <p:nvPr/>
        </p:nvCxnSpPr>
        <p:spPr>
          <a:xfrm flipV="1">
            <a:off x="3212232" y="4106899"/>
            <a:ext cx="465845" cy="326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2" idx="4"/>
            <a:endCxn id="123" idx="1"/>
          </p:cNvCxnSpPr>
          <p:nvPr/>
        </p:nvCxnSpPr>
        <p:spPr>
          <a:xfrm>
            <a:off x="4860032" y="3861048"/>
            <a:ext cx="258205" cy="402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1" idx="6"/>
            <a:endCxn id="123" idx="2"/>
          </p:cNvCxnSpPr>
          <p:nvPr/>
        </p:nvCxnSpPr>
        <p:spPr>
          <a:xfrm flipV="1">
            <a:off x="4499992" y="4365104"/>
            <a:ext cx="576064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1" idx="7"/>
            <a:endCxn id="122" idx="3"/>
          </p:cNvCxnSpPr>
          <p:nvPr/>
        </p:nvCxnSpPr>
        <p:spPr>
          <a:xfrm flipV="1">
            <a:off x="4457811" y="3818867"/>
            <a:ext cx="300386" cy="588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2411760" y="3284984"/>
            <a:ext cx="1656184" cy="1584176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139952" y="3212976"/>
            <a:ext cx="1512168" cy="18002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3635896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55776" y="20608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580112" y="198884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11760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64088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79912" y="5777880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059832" y="548984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059832" y="6209928"/>
            <a:ext cx="296416" cy="2796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355976" y="6281936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860032" y="548984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220072" y="6137920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>
            <a:stCxn id="136" idx="6"/>
            <a:endCxn id="135" idx="1"/>
          </p:cNvCxnSpPr>
          <p:nvPr/>
        </p:nvCxnSpPr>
        <p:spPr>
          <a:xfrm>
            <a:off x="3347864" y="5633864"/>
            <a:ext cx="474229" cy="18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6" idx="4"/>
            <a:endCxn id="137" idx="0"/>
          </p:cNvCxnSpPr>
          <p:nvPr/>
        </p:nvCxnSpPr>
        <p:spPr>
          <a:xfrm>
            <a:off x="3203848" y="5777880"/>
            <a:ext cx="4192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7" idx="6"/>
            <a:endCxn id="135" idx="3"/>
          </p:cNvCxnSpPr>
          <p:nvPr/>
        </p:nvCxnSpPr>
        <p:spPr>
          <a:xfrm flipV="1">
            <a:off x="3356248" y="6023731"/>
            <a:ext cx="465845" cy="326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5" idx="5"/>
            <a:endCxn id="138" idx="1"/>
          </p:cNvCxnSpPr>
          <p:nvPr/>
        </p:nvCxnSpPr>
        <p:spPr>
          <a:xfrm>
            <a:off x="4025763" y="6023731"/>
            <a:ext cx="372394" cy="300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7"/>
            <a:endCxn id="139" idx="2"/>
          </p:cNvCxnSpPr>
          <p:nvPr/>
        </p:nvCxnSpPr>
        <p:spPr>
          <a:xfrm flipV="1">
            <a:off x="4025763" y="5633864"/>
            <a:ext cx="834269" cy="18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9" idx="4"/>
            <a:endCxn id="140" idx="1"/>
          </p:cNvCxnSpPr>
          <p:nvPr/>
        </p:nvCxnSpPr>
        <p:spPr>
          <a:xfrm>
            <a:off x="5004048" y="5777880"/>
            <a:ext cx="258205" cy="402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8" idx="6"/>
            <a:endCxn id="140" idx="2"/>
          </p:cNvCxnSpPr>
          <p:nvPr/>
        </p:nvCxnSpPr>
        <p:spPr>
          <a:xfrm flipV="1">
            <a:off x="4644008" y="6281936"/>
            <a:ext cx="576064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8" idx="7"/>
            <a:endCxn id="139" idx="3"/>
          </p:cNvCxnSpPr>
          <p:nvPr/>
        </p:nvCxnSpPr>
        <p:spPr>
          <a:xfrm flipV="1">
            <a:off x="4601827" y="5735699"/>
            <a:ext cx="300386" cy="588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2555776" y="5201816"/>
            <a:ext cx="1872208" cy="1584176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635896" y="5129808"/>
            <a:ext cx="2304256" cy="1728192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3779912" y="57058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627784" y="592189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5652120" y="584988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444208" y="141277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network is a single segment. Node X communicates with both groups.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444208" y="3140968"/>
            <a:ext cx="2560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X stops communicating with group B. Now there is consistency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within each group. 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372200" y="4869160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X starts communicating with group B again. Groups A and B will have </a:t>
            </a:r>
            <a:r>
              <a:rPr lang="en-US" dirty="0" smtClean="0">
                <a:solidFill>
                  <a:srgbClr val="FF0000"/>
                </a:solidFill>
              </a:rPr>
              <a:t>inconsistent blackboards </a:t>
            </a:r>
            <a:r>
              <a:rPr lang="en-US" dirty="0" smtClean="0"/>
              <a:t>unless they exchange their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blackboards must reach consistency when the two disjoined groups are merged together ( 4 points).</a:t>
            </a:r>
          </a:p>
          <a:p>
            <a:r>
              <a:rPr lang="en-US" sz="2800" dirty="0"/>
              <a:t>Note that the topology is </a:t>
            </a:r>
            <a:r>
              <a:rPr lang="en-US" sz="2800" dirty="0">
                <a:solidFill>
                  <a:srgbClr val="FF0000"/>
                </a:solidFill>
              </a:rPr>
              <a:t>no longer “All-to-All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You can choose the topology, by having it hardwired in your code, </a:t>
            </a:r>
            <a:r>
              <a:rPr lang="en-US" sz="2800" u="sng" dirty="0" smtClean="0"/>
              <a:t>as long as you implement the segmentation</a:t>
            </a:r>
            <a:r>
              <a:rPr lang="en-US" sz="2800" dirty="0" smtClean="0"/>
              <a:t> in two parts..</a:t>
            </a:r>
          </a:p>
          <a:p>
            <a:r>
              <a:rPr lang="en-US" sz="2800" dirty="0" smtClean="0"/>
              <a:t>Measure and plot the time it takes to merge, as we add more vessels in the system( 1 point).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Task: Network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Video/report: Demonstrate that the network: </a:t>
            </a:r>
          </a:p>
          <a:p>
            <a:pPr lvl="1"/>
            <a:r>
              <a:rPr lang="en-US" dirty="0" smtClean="0"/>
              <a:t>gets segmented, with every segment having a different view of the blackboard</a:t>
            </a:r>
          </a:p>
          <a:p>
            <a:pPr lvl="1"/>
            <a:r>
              <a:rPr lang="en-US" dirty="0" smtClean="0"/>
              <a:t>Reaches eventual consistency, when the two segments are merged again.</a:t>
            </a:r>
          </a:p>
          <a:p>
            <a:r>
              <a:rPr lang="en-US" sz="2800" dirty="0" err="1" smtClean="0"/>
              <a:t>Pdf</a:t>
            </a:r>
            <a:r>
              <a:rPr lang="en-US" sz="2800" dirty="0" smtClean="0"/>
              <a:t> with the graph about the time it takes to merge.</a:t>
            </a:r>
          </a:p>
          <a:p>
            <a:r>
              <a:rPr lang="en-US" sz="2800" dirty="0" smtClean="0"/>
              <a:t>Briefly discuss how your solution works.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247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Video/Report:</a:t>
            </a:r>
          </a:p>
          <a:p>
            <a:pPr lvl="1"/>
            <a:r>
              <a:rPr lang="en-US" dirty="0" smtClean="0"/>
              <a:t>The consistent blackboard, show that it works with posts, delete and modify.</a:t>
            </a:r>
          </a:p>
          <a:p>
            <a:pPr lvl="1"/>
            <a:r>
              <a:rPr lang="en-US" dirty="0" smtClean="0"/>
              <a:t>Optional: Network Segmentation.</a:t>
            </a:r>
          </a:p>
          <a:p>
            <a:r>
              <a:rPr lang="en-US" dirty="0" err="1" smtClean="0"/>
              <a:t>Pdf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graph comparing consistency time between Lab2 and Lab3.</a:t>
            </a:r>
          </a:p>
          <a:p>
            <a:pPr lvl="1"/>
            <a:r>
              <a:rPr lang="en-US" dirty="0" smtClean="0"/>
              <a:t>Optional: Graph of the time it takes to merge the segments.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1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Consistency in our Blackboard so far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board (Lab 1):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It could happen that different boards show messages in a different order</a:t>
            </a:r>
          </a:p>
          <a:p>
            <a:r>
              <a:rPr lang="en-US" dirty="0" smtClean="0"/>
              <a:t>With a central leader (Lab 2):</a:t>
            </a:r>
          </a:p>
          <a:p>
            <a:pPr lvl="1"/>
            <a:r>
              <a:rPr lang="en-US" dirty="0" smtClean="0"/>
              <a:t>Consistent</a:t>
            </a:r>
          </a:p>
          <a:p>
            <a:pPr lvl="1"/>
            <a:r>
              <a:rPr lang="en-US" dirty="0" smtClean="0"/>
              <a:t>The leader gathered all the messages and decided the order</a:t>
            </a:r>
          </a:p>
          <a:p>
            <a:pPr lvl="1"/>
            <a:r>
              <a:rPr lang="en-US" dirty="0" smtClean="0"/>
              <a:t>Not scalable</a:t>
            </a:r>
          </a:p>
          <a:p>
            <a:r>
              <a:rPr lang="en-US" dirty="0" smtClean="0"/>
              <a:t>These are just two extreme cases in the spectrum  of consistency trade offs…</a:t>
            </a:r>
          </a:p>
        </p:txBody>
      </p:sp>
    </p:spTree>
    <p:extLst>
      <p:ext uri="{BB962C8B-B14F-4D97-AF65-F5344CB8AC3E}">
        <p14:creationId xmlns:p14="http://schemas.microsoft.com/office/powerpoint/2010/main" val="19648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Consistency Trade-offs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525963"/>
          </a:xfrm>
        </p:spPr>
        <p:txBody>
          <a:bodyPr/>
          <a:lstStyle/>
          <a:p>
            <a:r>
              <a:rPr lang="sv-SE" dirty="0" smtClean="0"/>
              <a:t>Balance between strictness of consistency and efficiency</a:t>
            </a:r>
            <a:r>
              <a:rPr lang="en-US" dirty="0" smtClean="0"/>
              <a:t>/scalability</a:t>
            </a:r>
          </a:p>
          <a:p>
            <a:pPr lvl="1"/>
            <a:r>
              <a:rPr lang="en-US" dirty="0" smtClean="0"/>
              <a:t>How “much” consistency we need, depends on the application</a:t>
            </a:r>
            <a:endParaRPr lang="sv-SE" dirty="0"/>
          </a:p>
        </p:txBody>
      </p:sp>
      <p:sp>
        <p:nvSpPr>
          <p:cNvPr id="4" name="Left-Right Arrow 3"/>
          <p:cNvSpPr/>
          <p:nvPr/>
        </p:nvSpPr>
        <p:spPr>
          <a:xfrm>
            <a:off x="1007604" y="4653136"/>
            <a:ext cx="7128792" cy="72008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0197" y="4129525"/>
            <a:ext cx="18976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Loose Consistency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7042" y="4158952"/>
            <a:ext cx="18387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Strict Consistency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661248"/>
            <a:ext cx="14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Efficient and scalable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5661247"/>
            <a:ext cx="217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constraints, slower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395536" y="6453336"/>
            <a:ext cx="1259632" cy="288032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52320" y="6381328"/>
            <a:ext cx="1259632" cy="288032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 3: </a:t>
            </a:r>
            <a:r>
              <a:rPr lang="en-US" dirty="0" smtClean="0"/>
              <a:t>Eventual Consistency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525963"/>
          </a:xfrm>
        </p:spPr>
        <p:txBody>
          <a:bodyPr/>
          <a:lstStyle/>
          <a:p>
            <a:r>
              <a:rPr lang="en-US" dirty="0" smtClean="0"/>
              <a:t>Lab 3 will be somewhere in the middle. </a:t>
            </a:r>
          </a:p>
          <a:p>
            <a:pPr lvl="1"/>
            <a:r>
              <a:rPr lang="en-US" dirty="0" smtClean="0"/>
              <a:t>Messages can appear in different order </a:t>
            </a:r>
            <a:r>
              <a:rPr lang="en-US" b="1" dirty="0" smtClean="0"/>
              <a:t>temporarily. 	</a:t>
            </a:r>
          </a:p>
          <a:p>
            <a:pPr lvl="1"/>
            <a:r>
              <a:rPr lang="en-US" dirty="0" smtClean="0"/>
              <a:t>Eventually, they will converge to the same order.</a:t>
            </a:r>
            <a:endParaRPr lang="en-US" b="1" dirty="0" smtClean="0"/>
          </a:p>
        </p:txBody>
      </p:sp>
      <p:sp>
        <p:nvSpPr>
          <p:cNvPr id="4" name="Left-Right Arrow 3"/>
          <p:cNvSpPr/>
          <p:nvPr/>
        </p:nvSpPr>
        <p:spPr>
          <a:xfrm>
            <a:off x="1007604" y="4653136"/>
            <a:ext cx="7128792" cy="72008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60197" y="4129525"/>
            <a:ext cx="18976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Loose Consistency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7042" y="4158952"/>
            <a:ext cx="18387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Strict Consistency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661248"/>
            <a:ext cx="14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Efficient and scalable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5661247"/>
            <a:ext cx="217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constraints, slower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395536" y="6453336"/>
            <a:ext cx="1259632" cy="288032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52320" y="6381328"/>
            <a:ext cx="1259632" cy="288032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1920" y="5805264"/>
            <a:ext cx="1259632" cy="288032"/>
          </a:xfrm>
          <a:prstGeom prst="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99992" y="53012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All replicas </a:t>
            </a:r>
            <a:r>
              <a:rPr lang="en-US" i="1" dirty="0">
                <a:solidFill>
                  <a:srgbClr val="376092"/>
                </a:solidFill>
              </a:rPr>
              <a:t>eventually converge </a:t>
            </a:r>
            <a:r>
              <a:rPr lang="en-US" dirty="0">
                <a:solidFill>
                  <a:srgbClr val="000000"/>
                </a:solidFill>
              </a:rPr>
              <a:t>to the same </a:t>
            </a:r>
            <a:r>
              <a:rPr lang="en-US" dirty="0" smtClean="0">
                <a:solidFill>
                  <a:srgbClr val="000000"/>
                </a:solidFill>
              </a:rPr>
              <a:t>value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 protocol for eventual consistency: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Writes</a:t>
            </a:r>
            <a:r>
              <a:rPr lang="en-US" dirty="0" smtClean="0">
                <a:solidFill>
                  <a:srgbClr val="000000"/>
                </a:solidFill>
              </a:rPr>
              <a:t> are eventually applied in total order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same order on all replicas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lead to the same value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eventual consistency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Reads</a:t>
            </a:r>
            <a:r>
              <a:rPr lang="en-US" dirty="0" smtClean="0">
                <a:solidFill>
                  <a:srgbClr val="000000"/>
                </a:solidFill>
              </a:rPr>
              <a:t> might not see most recent writes in total order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Used in many applications like Google File System (GFS) and Facebook’s Cassandra .</a:t>
            </a:r>
          </a:p>
          <a:p>
            <a:r>
              <a:rPr lang="en-US" dirty="0" smtClean="0"/>
              <a:t>More information on </a:t>
            </a:r>
            <a:r>
              <a:rPr lang="en-US" u="sng" dirty="0" smtClean="0"/>
              <a:t>Friday’s lecture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8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eventually consistent (large) data-stores:</a:t>
            </a:r>
          </a:p>
          <a:p>
            <a:pPr lvl="1"/>
            <a:r>
              <a:rPr lang="en-US" dirty="0" smtClean="0"/>
              <a:t>Write-write conflicts are rare (but </a:t>
            </a:r>
            <a:r>
              <a:rPr lang="en-US" b="1" dirty="0" smtClean="0"/>
              <a:t>not </a:t>
            </a:r>
            <a:r>
              <a:rPr lang="en-US" dirty="0" smtClean="0"/>
              <a:t>in our board!!!)</a:t>
            </a:r>
          </a:p>
          <a:p>
            <a:pPr lvl="2"/>
            <a:r>
              <a:rPr lang="en-US" dirty="0" smtClean="0"/>
              <a:t>2 processes writing the same data is a rare case</a:t>
            </a:r>
          </a:p>
          <a:p>
            <a:pPr lvl="2"/>
            <a:r>
              <a:rPr lang="en-US" dirty="0" smtClean="0"/>
              <a:t>It can be handled through simple mutual exclusion</a:t>
            </a:r>
          </a:p>
          <a:p>
            <a:pPr lvl="1"/>
            <a:r>
              <a:rPr lang="en-US" dirty="0" smtClean="0"/>
              <a:t>Read-write conflicts are more frequent</a:t>
            </a:r>
          </a:p>
          <a:p>
            <a:pPr lvl="2"/>
            <a:r>
              <a:rPr lang="en-US" dirty="0" smtClean="0"/>
              <a:t>1 process reading a value while another process is writing a value to the same variable</a:t>
            </a:r>
          </a:p>
          <a:p>
            <a:pPr lvl="2"/>
            <a:r>
              <a:rPr lang="en-US" dirty="0" smtClean="0"/>
              <a:t>Eventually Consistent designs should efficiently resolve such conflicts</a:t>
            </a:r>
          </a:p>
        </p:txBody>
      </p:sp>
    </p:spTree>
    <p:extLst>
      <p:ext uri="{BB962C8B-B14F-4D97-AF65-F5344CB8AC3E}">
        <p14:creationId xmlns:p14="http://schemas.microsoft.com/office/powerpoint/2010/main" val="37056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Assumptions/Requirements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Boards are distributed:</a:t>
            </a:r>
          </a:p>
          <a:p>
            <a:pPr lvl="1"/>
            <a:r>
              <a:rPr lang="en-US" dirty="0" smtClean="0"/>
              <a:t>No centralized leader, no ring topology</a:t>
            </a:r>
          </a:p>
          <a:p>
            <a:pPr lvl="1"/>
            <a:r>
              <a:rPr lang="en-US" dirty="0" smtClean="0"/>
              <a:t>You can base on Lab 1’s code (if you want)</a:t>
            </a:r>
          </a:p>
          <a:p>
            <a:r>
              <a:rPr lang="en-US" dirty="0" smtClean="0"/>
              <a:t>Each post is updated to the local board, then propagated to other boards</a:t>
            </a:r>
          </a:p>
          <a:p>
            <a:r>
              <a:rPr lang="en-US" dirty="0" smtClean="0"/>
              <a:t>All boards are eventually consistent.</a:t>
            </a:r>
          </a:p>
          <a:p>
            <a:r>
              <a:rPr lang="en-US" dirty="0" smtClean="0"/>
              <a:t>Delete and modify should also be supported</a:t>
            </a:r>
          </a:p>
        </p:txBody>
      </p:sp>
    </p:spTree>
    <p:extLst>
      <p:ext uri="{BB962C8B-B14F-4D97-AF65-F5344CB8AC3E}">
        <p14:creationId xmlns:p14="http://schemas.microsoft.com/office/powerpoint/2010/main" val="284227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messages: </a:t>
            </a:r>
            <a:r>
              <a:rPr lang="en-US" dirty="0" smtClean="0">
                <a:solidFill>
                  <a:srgbClr val="008000"/>
                </a:solidFill>
              </a:rPr>
              <a:t>How-to hints!</a:t>
            </a:r>
            <a:endParaRPr lang="sv-SE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 logical clocks</a:t>
            </a:r>
          </a:p>
          <a:p>
            <a:pPr lvl="1"/>
            <a:r>
              <a:rPr lang="en-US" dirty="0" smtClean="0"/>
              <a:t>Each post has a sequence number:</a:t>
            </a:r>
          </a:p>
          <a:p>
            <a:pPr lvl="2"/>
            <a:r>
              <a:rPr lang="en-US" dirty="0" smtClean="0"/>
              <a:t>Sequence number of a new post:</a:t>
            </a:r>
            <a:br>
              <a:rPr lang="en-US" dirty="0" smtClean="0"/>
            </a:br>
            <a:r>
              <a:rPr lang="en-US" dirty="0" smtClean="0"/>
              <a:t>the last sequence number received + 1</a:t>
            </a:r>
          </a:p>
          <a:p>
            <a:pPr lvl="1"/>
            <a:r>
              <a:rPr lang="sv-SE" dirty="0" smtClean="0"/>
              <a:t>On a vessel:</a:t>
            </a:r>
          </a:p>
          <a:p>
            <a:pPr lvl="2"/>
            <a:r>
              <a:rPr lang="en-US" dirty="0" smtClean="0"/>
              <a:t>Posts are ordered by sequence numbers</a:t>
            </a:r>
          </a:p>
          <a:p>
            <a:pPr lvl="2"/>
            <a:r>
              <a:rPr lang="en-US" dirty="0" smtClean="0"/>
              <a:t>If two posts have the same sequence number, break ties with some rule (e.g. prioritize highest IP address)</a:t>
            </a:r>
          </a:p>
          <a:p>
            <a:pPr lvl="2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726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Delete/Modify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Consider these cases:</a:t>
            </a:r>
          </a:p>
          <a:p>
            <a:pPr lvl="1"/>
            <a:r>
              <a:rPr lang="en-US" sz="2600" dirty="0" smtClean="0"/>
              <a:t>Two </a:t>
            </a:r>
            <a:r>
              <a:rPr lang="en-US" sz="2600" dirty="0"/>
              <a:t>hosts try to </a:t>
            </a:r>
            <a:r>
              <a:rPr lang="en-US" sz="2600" dirty="0" smtClean="0"/>
              <a:t>delete </a:t>
            </a:r>
            <a:r>
              <a:rPr lang="en-US" sz="2600" dirty="0"/>
              <a:t>the same </a:t>
            </a:r>
            <a:r>
              <a:rPr lang="en-US" sz="2600" dirty="0" smtClean="0"/>
              <a:t>message.</a:t>
            </a:r>
            <a:endParaRPr lang="en-US" sz="2600" dirty="0"/>
          </a:p>
          <a:p>
            <a:pPr lvl="1"/>
            <a:r>
              <a:rPr lang="en-US" sz="2600" dirty="0" smtClean="0"/>
              <a:t>A </a:t>
            </a:r>
            <a:r>
              <a:rPr lang="en-US" sz="2600" dirty="0"/>
              <a:t>hosts receives an update to </a:t>
            </a:r>
            <a:r>
              <a:rPr lang="en-US" sz="2600" u="sng" dirty="0" smtClean="0"/>
              <a:t>delete/modify</a:t>
            </a:r>
            <a:r>
              <a:rPr lang="en-US" sz="2600" dirty="0" smtClean="0"/>
              <a:t> </a:t>
            </a:r>
            <a:r>
              <a:rPr lang="en-US" sz="2600" dirty="0"/>
              <a:t>a message from the blackboard, but that message </a:t>
            </a:r>
            <a:r>
              <a:rPr lang="en-US" sz="2600" u="sng" dirty="0"/>
              <a:t>has not even arrived yet</a:t>
            </a:r>
            <a:r>
              <a:rPr lang="en-US" sz="2600" dirty="0"/>
              <a:t> on that host </a:t>
            </a:r>
            <a:r>
              <a:rPr lang="en-US" sz="2600" dirty="0" smtClean="0"/>
              <a:t>.</a:t>
            </a:r>
          </a:p>
          <a:p>
            <a:pPr lvl="2"/>
            <a:r>
              <a:rPr lang="en-US" sz="2600" dirty="0" smtClean="0"/>
              <a:t>It can happen in eventual consistency!</a:t>
            </a:r>
            <a:endParaRPr lang="en-US" sz="2600" dirty="0"/>
          </a:p>
          <a:p>
            <a:r>
              <a:rPr lang="en-US" sz="3000" dirty="0"/>
              <a:t>Your algorithm needs to </a:t>
            </a:r>
            <a:r>
              <a:rPr lang="en-US" sz="3000" dirty="0" smtClean="0"/>
              <a:t>take care of those cases.</a:t>
            </a:r>
          </a:p>
          <a:p>
            <a:pPr lvl="1"/>
            <a:r>
              <a:rPr lang="en-US" sz="2600" dirty="0" smtClean="0"/>
              <a:t>keep a history </a:t>
            </a:r>
            <a:r>
              <a:rPr lang="en-US" sz="2600" dirty="0"/>
              <a:t>of some old updates </a:t>
            </a:r>
            <a:r>
              <a:rPr lang="en-US" sz="2600" dirty="0" smtClean="0"/>
              <a:t>and </a:t>
            </a:r>
            <a:r>
              <a:rPr lang="en-US" sz="2600" dirty="0"/>
              <a:t>act accordingly when new updates arrive.</a:t>
            </a:r>
          </a:p>
          <a:p>
            <a:pPr marL="0" indent="0">
              <a:buNone/>
            </a:pPr>
            <a:r>
              <a:rPr lang="en-US" sz="3000" dirty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991</Words>
  <Application>Microsoft Macintosh PowerPoint</Application>
  <PresentationFormat>Présentation à l'écran (4:3)</PresentationFormat>
  <Paragraphs>152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ArialMT</vt:lpstr>
      <vt:lpstr>Calibri</vt:lpstr>
      <vt:lpstr>Monaco</vt:lpstr>
      <vt:lpstr>Office Theme</vt:lpstr>
      <vt:lpstr>Lab 3</vt:lpstr>
      <vt:lpstr>Consistency in our Blackboard so far</vt:lpstr>
      <vt:lpstr>Consistency Trade-offs</vt:lpstr>
      <vt:lpstr>Lab 3: Eventual Consistency </vt:lpstr>
      <vt:lpstr>Eventual Consistency</vt:lpstr>
      <vt:lpstr>Design Considerations</vt:lpstr>
      <vt:lpstr>Assumptions/Requirements</vt:lpstr>
      <vt:lpstr>Sending messages: How-to hints!</vt:lpstr>
      <vt:lpstr>Issues with Delete/Modify</vt:lpstr>
      <vt:lpstr>Task 1: Implement Eventual Consistency</vt:lpstr>
      <vt:lpstr>Measurements</vt:lpstr>
      <vt:lpstr>Measurements (cont.)</vt:lpstr>
      <vt:lpstr>What to plot</vt:lpstr>
      <vt:lpstr>Task 2: Measurements</vt:lpstr>
      <vt:lpstr>Optional: Network Segmentation</vt:lpstr>
      <vt:lpstr>An example</vt:lpstr>
      <vt:lpstr>The challenge</vt:lpstr>
      <vt:lpstr>Optional Task: Network Segmentation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johnnik</dc:creator>
  <cp:lastModifiedBy>Mohamed El Mouctar HAIDARA</cp:lastModifiedBy>
  <cp:revision>29</cp:revision>
  <dcterms:created xsi:type="dcterms:W3CDTF">2014-11-03T14:55:01Z</dcterms:created>
  <dcterms:modified xsi:type="dcterms:W3CDTF">2016-12-12T08:09:56Z</dcterms:modified>
</cp:coreProperties>
</file>