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1" r:id="rId2"/>
    <p:sldId id="270" r:id="rId3"/>
    <p:sldId id="303" r:id="rId4"/>
    <p:sldId id="305" r:id="rId5"/>
    <p:sldId id="279" r:id="rId6"/>
    <p:sldId id="260" r:id="rId7"/>
    <p:sldId id="258" r:id="rId8"/>
    <p:sldId id="289" r:id="rId9"/>
    <p:sldId id="261" r:id="rId10"/>
    <p:sldId id="290" r:id="rId11"/>
    <p:sldId id="280" r:id="rId12"/>
    <p:sldId id="282" r:id="rId13"/>
    <p:sldId id="259" r:id="rId14"/>
    <p:sldId id="274" r:id="rId15"/>
    <p:sldId id="273" r:id="rId16"/>
    <p:sldId id="286" r:id="rId17"/>
    <p:sldId id="291" r:id="rId18"/>
    <p:sldId id="276" r:id="rId19"/>
    <p:sldId id="277" r:id="rId20"/>
    <p:sldId id="278" r:id="rId21"/>
    <p:sldId id="293" r:id="rId22"/>
    <p:sldId id="292" r:id="rId23"/>
    <p:sldId id="264" r:id="rId24"/>
    <p:sldId id="265" r:id="rId25"/>
    <p:sldId id="287" r:id="rId26"/>
    <p:sldId id="297" r:id="rId27"/>
    <p:sldId id="294" r:id="rId28"/>
    <p:sldId id="295" r:id="rId29"/>
    <p:sldId id="296" r:id="rId30"/>
    <p:sldId id="298" r:id="rId31"/>
    <p:sldId id="266" r:id="rId32"/>
    <p:sldId id="288" r:id="rId33"/>
    <p:sldId id="299" r:id="rId34"/>
    <p:sldId id="301" r:id="rId35"/>
    <p:sldId id="300" r:id="rId36"/>
    <p:sldId id="302" r:id="rId37"/>
    <p:sldId id="281" r:id="rId3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030EE-94BD-47EA-91A3-474D8519FFFA}">
          <p14:sldIdLst>
            <p14:sldId id="271"/>
            <p14:sldId id="270"/>
            <p14:sldId id="303"/>
            <p14:sldId id="305"/>
            <p14:sldId id="279"/>
            <p14:sldId id="260"/>
            <p14:sldId id="258"/>
            <p14:sldId id="289"/>
            <p14:sldId id="261"/>
            <p14:sldId id="290"/>
            <p14:sldId id="280"/>
            <p14:sldId id="282"/>
            <p14:sldId id="259"/>
            <p14:sldId id="274"/>
            <p14:sldId id="273"/>
            <p14:sldId id="286"/>
            <p14:sldId id="291"/>
            <p14:sldId id="276"/>
            <p14:sldId id="277"/>
            <p14:sldId id="278"/>
            <p14:sldId id="293"/>
            <p14:sldId id="292"/>
            <p14:sldId id="264"/>
            <p14:sldId id="265"/>
            <p14:sldId id="287"/>
            <p14:sldId id="297"/>
            <p14:sldId id="294"/>
            <p14:sldId id="295"/>
            <p14:sldId id="296"/>
            <p14:sldId id="298"/>
            <p14:sldId id="266"/>
            <p14:sldId id="288"/>
            <p14:sldId id="299"/>
            <p14:sldId id="301"/>
            <p14:sldId id="300"/>
            <p14:sldId id="30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8410" autoAdjust="0"/>
  </p:normalViewPr>
  <p:slideViewPr>
    <p:cSldViewPr>
      <p:cViewPr varScale="1">
        <p:scale>
          <a:sx n="127" d="100"/>
          <a:sy n="127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/>
      <dgm:t>
        <a:bodyPr/>
        <a:lstStyle/>
        <a:p>
          <a:endParaRPr lang="en-US"/>
        </a:p>
      </dgm:t>
    </dgm:pt>
    <dgm:pt modelId="{6BBBF36B-6C92-40EC-A152-067C327B6F5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/>
      <dgm:t>
        <a:bodyPr/>
        <a:lstStyle/>
        <a:p>
          <a:endParaRPr lang="en-US"/>
        </a:p>
      </dgm:t>
    </dgm:pt>
    <dgm:pt modelId="{73D98584-41E1-4842-A2C0-E765D5BDE76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/>
      <dgm:t>
        <a:bodyPr/>
        <a:lstStyle/>
        <a:p>
          <a:endParaRPr lang="en-US"/>
        </a:p>
      </dgm:t>
    </dgm:pt>
    <dgm:pt modelId="{9AC65053-1C7F-4E73-A2FF-361D2099CD1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/>
      <dgm:t>
        <a:bodyPr/>
        <a:lstStyle/>
        <a:p>
          <a:endParaRPr lang="en-US"/>
        </a:p>
      </dgm:t>
    </dgm:pt>
    <dgm:pt modelId="{50B48F38-E64B-4CE8-9148-33AC566D69FD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/>
      <dgm:t>
        <a:bodyPr/>
        <a:lstStyle/>
        <a:p>
          <a:endParaRPr lang="en-US"/>
        </a:p>
      </dgm:t>
    </dgm:pt>
    <dgm:pt modelId="{D9C6BD13-53D5-4285-A5CB-BE04676959C1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/>
      <dgm:t>
        <a:bodyPr/>
        <a:lstStyle/>
        <a:p>
          <a:endParaRPr lang="en-US"/>
        </a:p>
      </dgm:t>
    </dgm:pt>
    <dgm:pt modelId="{8C50BBAE-0800-439C-864F-50BFFD4ACADB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/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B3231-99A4-4221-8474-7DAC9B33ECFD}" type="pres">
      <dgm:prSet presAssocID="{51F784A7-52F5-4A98-919D-31DD7AC0308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AB858-BF4D-460C-A651-829E0F143004}" type="pres">
      <dgm:prSet presAssocID="{CC06F3E2-6DDC-47A8-8902-219E80FCB4E2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BDD9A32-365A-4D82-ACB7-84638431A9D8}" type="pres">
      <dgm:prSet presAssocID="{CC06F3E2-6DDC-47A8-8902-219E80FCB4E2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47778F55-5FA8-46F6-8FAC-7340309D9FC4}" type="pres">
      <dgm:prSet presAssocID="{6BBBF36B-6C92-40EC-A152-067C327B6F5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0EE29-DD02-491D-A689-A2534AFF3BEC}" type="pres">
      <dgm:prSet presAssocID="{7FD0B070-C25C-457C-920E-24DF99D79D1A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8666A15-EFD4-4FF4-8B62-B14A73EBDAED}" type="pres">
      <dgm:prSet presAssocID="{7FD0B070-C25C-457C-920E-24DF99D79D1A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826DA095-2B71-4FE6-9FAB-17B44A09ACBD}" type="pres">
      <dgm:prSet presAssocID="{73D98584-41E1-4842-A2C0-E765D5BDE76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2A881-EDCD-43BF-A975-2BC590898B46}" type="pres">
      <dgm:prSet presAssocID="{89B30E5D-C0AE-4943-868F-F7E56007210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775059B-AEA8-4122-9831-6C1B5B5D3AF1}" type="pres">
      <dgm:prSet presAssocID="{89B30E5D-C0AE-4943-868F-F7E56007210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1BA491E3-B061-479D-8C62-903D6938CFA6}" type="pres">
      <dgm:prSet presAssocID="{9AC65053-1C7F-4E73-A2FF-361D2099CD1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D91AB-3C6F-4495-B7CD-776D9210E5A9}" type="pres">
      <dgm:prSet presAssocID="{50D02B25-D07A-4586-BB56-209426F76348}" presName="sibTrans" presStyleLbl="sibTrans2D1" presStyleIdx="3" presStyleCnt="7"/>
      <dgm:spPr/>
      <dgm:t>
        <a:bodyPr/>
        <a:lstStyle/>
        <a:p>
          <a:endParaRPr lang="en-US"/>
        </a:p>
      </dgm:t>
    </dgm:pt>
    <dgm:pt modelId="{8A9AFFA2-FD19-46AF-BA95-FA021DF99CEC}" type="pres">
      <dgm:prSet presAssocID="{50D02B25-D07A-4586-BB56-209426F763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B60FAA7E-73A1-4D37-9398-8514BA9C9DE3}" type="pres">
      <dgm:prSet presAssocID="{50B48F38-E64B-4CE8-9148-33AC566D69F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22B03-26DB-4D27-832B-B1FD8737A08C}" type="pres">
      <dgm:prSet presAssocID="{FD977D83-8ED3-4FC3-9A4F-605279D7E3EF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2E4C4E4-6CB6-41D1-89E1-942008F58C07}" type="pres">
      <dgm:prSet presAssocID="{FD977D83-8ED3-4FC3-9A4F-605279D7E3E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7D10D53B-B473-48FD-9377-F58245365F8C}" type="pres">
      <dgm:prSet presAssocID="{D9C6BD13-53D5-4285-A5CB-BE04676959C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2138F-5062-45DC-9B18-166194705BD5}" type="pres">
      <dgm:prSet presAssocID="{13B4F9D7-C48E-4C7D-A8B6-0B7AA3ECC680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B49997D-A6D3-462A-B827-0F0E0487F679}" type="pres">
      <dgm:prSet presAssocID="{13B4F9D7-C48E-4C7D-A8B6-0B7AA3ECC680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3BB13E3B-B980-402F-BAF2-677DE610D4E5}" type="pres">
      <dgm:prSet presAssocID="{8C50BBAE-0800-439C-864F-50BFFD4ACAD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FCE70-D4EB-47B8-B05E-DA7447C68746}" type="pres">
      <dgm:prSet presAssocID="{69EC2DA7-E010-45B5-B61A-1807893FC22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65A59C2D-8B6E-4A75-B26A-B858A03D481D}" type="pres">
      <dgm:prSet presAssocID="{69EC2DA7-E010-45B5-B61A-1807893FC22E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63CAFA9B-EAD0-AC40-99B5-6CBDEA865C22}" type="presOf" srcId="{50D02B25-D07A-4586-BB56-209426F76348}" destId="{8A9AFFA2-FD19-46AF-BA95-FA021DF99CEC}" srcOrd="1" destOrd="0" presId="urn:microsoft.com/office/officeart/2005/8/layout/cycle2"/>
    <dgm:cxn modelId="{34BA859B-B731-6947-821E-6656462A87BD}" type="presOf" srcId="{89B30E5D-C0AE-4943-868F-F7E560072109}" destId="{CAC2A881-EDCD-43BF-A975-2BC590898B46}" srcOrd="0" destOrd="0" presId="urn:microsoft.com/office/officeart/2005/8/layout/cycle2"/>
    <dgm:cxn modelId="{9936213B-7E41-5548-AE42-02B3D99AFA05}" type="presOf" srcId="{CC06F3E2-6DDC-47A8-8902-219E80FCB4E2}" destId="{BB5AB858-BF4D-460C-A651-829E0F143004}" srcOrd="0" destOrd="0" presId="urn:microsoft.com/office/officeart/2005/8/layout/cycle2"/>
    <dgm:cxn modelId="{67E14883-AD6A-3240-8E1F-FB69FCE3446F}" type="presOf" srcId="{D9C6BD13-53D5-4285-A5CB-BE04676959C1}" destId="{7D10D53B-B473-48FD-9377-F58245365F8C}" srcOrd="0" destOrd="0" presId="urn:microsoft.com/office/officeart/2005/8/layout/cycle2"/>
    <dgm:cxn modelId="{CD93DE92-CFCE-D44C-9C78-FA7651D50675}" type="presOf" srcId="{9AC65053-1C7F-4E73-A2FF-361D2099CD1B}" destId="{1BA491E3-B061-479D-8C62-903D6938CFA6}" srcOrd="0" destOrd="0" presId="urn:microsoft.com/office/officeart/2005/8/layout/cycle2"/>
    <dgm:cxn modelId="{66BACA30-46C0-094B-8602-3EA5D7A15F6D}" type="presOf" srcId="{51F784A7-52F5-4A98-919D-31DD7AC03080}" destId="{602B3231-99A4-4221-8474-7DAC9B33ECFD}" srcOrd="0" destOrd="0" presId="urn:microsoft.com/office/officeart/2005/8/layout/cycle2"/>
    <dgm:cxn modelId="{7A28185D-C3D7-5B4F-8DD7-04860421B6A0}" type="presOf" srcId="{73D98584-41E1-4842-A2C0-E765D5BDE764}" destId="{826DA095-2B71-4FE6-9FAB-17B44A09ACBD}" srcOrd="0" destOrd="0" presId="urn:microsoft.com/office/officeart/2005/8/layout/cycle2"/>
    <dgm:cxn modelId="{3CDB43F1-16D3-7A45-87BA-AA2B7FC6764B}" type="presOf" srcId="{69EC2DA7-E010-45B5-B61A-1807893FC22E}" destId="{65A59C2D-8B6E-4A75-B26A-B858A03D481D}" srcOrd="1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0BC13091-2D8D-F24B-A919-64F11B00418A}" type="presOf" srcId="{13B4F9D7-C48E-4C7D-A8B6-0B7AA3ECC680}" destId="{F6A2138F-5062-45DC-9B18-166194705BD5}" srcOrd="0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9AC71CE1-C80F-A141-81D1-7E47744EFC5C}" type="presOf" srcId="{6BBBF36B-6C92-40EC-A152-067C327B6F5F}" destId="{47778F55-5FA8-46F6-8FAC-7340309D9FC4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2C40F48F-5EE6-1B48-A00C-F0BF3CA14C1C}" type="presOf" srcId="{50B48F38-E64B-4CE8-9148-33AC566D69FD}" destId="{B60FAA7E-73A1-4D37-9398-8514BA9C9DE3}" srcOrd="0" destOrd="0" presId="urn:microsoft.com/office/officeart/2005/8/layout/cycle2"/>
    <dgm:cxn modelId="{D9B0524D-B18C-B843-B824-55C5FEA1422C}" type="presOf" srcId="{7FD0B070-C25C-457C-920E-24DF99D79D1A}" destId="{A8666A15-EFD4-4FF4-8B62-B14A73EBDAED}" srcOrd="1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56D331C1-26AF-0A49-B757-C63DC62390EE}" type="presOf" srcId="{13B4F9D7-C48E-4C7D-A8B6-0B7AA3ECC680}" destId="{0B49997D-A6D3-462A-B827-0F0E0487F679}" srcOrd="1" destOrd="0" presId="urn:microsoft.com/office/officeart/2005/8/layout/cycle2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686CF45C-605F-F649-A7B9-D4D29FA13299}" type="presOf" srcId="{89B30E5D-C0AE-4943-868F-F7E560072109}" destId="{C775059B-AEA8-4122-9831-6C1B5B5D3AF1}" srcOrd="1" destOrd="0" presId="urn:microsoft.com/office/officeart/2005/8/layout/cycle2"/>
    <dgm:cxn modelId="{C34B45A7-3A7F-1C4F-9A1D-796F9A321A31}" type="presOf" srcId="{69EC2DA7-E010-45B5-B61A-1807893FC22E}" destId="{19EFCE70-D4EB-47B8-B05E-DA7447C68746}" srcOrd="0" destOrd="0" presId="urn:microsoft.com/office/officeart/2005/8/layout/cycle2"/>
    <dgm:cxn modelId="{98D0F793-8074-5A42-87E9-72D208D1B857}" type="presOf" srcId="{8C50BBAE-0800-439C-864F-50BFFD4ACADB}" destId="{3BB13E3B-B980-402F-BAF2-677DE610D4E5}" srcOrd="0" destOrd="0" presId="urn:microsoft.com/office/officeart/2005/8/layout/cycle2"/>
    <dgm:cxn modelId="{A8BB301F-31BD-404F-AE25-7E61DB047914}" type="presOf" srcId="{7FD0B070-C25C-457C-920E-24DF99D79D1A}" destId="{B3D0EE29-DD02-491D-A689-A2534AFF3BEC}" srcOrd="0" destOrd="0" presId="urn:microsoft.com/office/officeart/2005/8/layout/cycle2"/>
    <dgm:cxn modelId="{B436FBED-C0E2-DF41-9B38-9C842D8C7E22}" type="presOf" srcId="{50D02B25-D07A-4586-BB56-209426F76348}" destId="{DEED91AB-3C6F-4495-B7CD-776D9210E5A9}" srcOrd="0" destOrd="0" presId="urn:microsoft.com/office/officeart/2005/8/layout/cycle2"/>
    <dgm:cxn modelId="{C8EF4A6A-0A4D-5045-A72A-5070A39D52A9}" type="presOf" srcId="{FD977D83-8ED3-4FC3-9A4F-605279D7E3EF}" destId="{92E4C4E4-6CB6-41D1-89E1-942008F58C07}" srcOrd="1" destOrd="0" presId="urn:microsoft.com/office/officeart/2005/8/layout/cycle2"/>
    <dgm:cxn modelId="{DA9EA787-3AE7-4E15-9699-DD15443B76FC}" srcId="{94260FFB-EB70-4F8C-B54A-6AAF0A02A743}" destId="{8C50BBAE-0800-439C-864F-50BFFD4ACADB}" srcOrd="6" destOrd="0" parTransId="{6C12DA0E-A872-4C38-9DA0-C46D060D12DF}" sibTransId="{69EC2DA7-E010-45B5-B61A-1807893FC22E}"/>
    <dgm:cxn modelId="{FC77CABA-A9A6-DE46-B46A-E5DC4641B9E8}" type="presOf" srcId="{CC06F3E2-6DDC-47A8-8902-219E80FCB4E2}" destId="{5BDD9A32-365A-4D82-ACB7-84638431A9D8}" srcOrd="1" destOrd="0" presId="urn:microsoft.com/office/officeart/2005/8/layout/cycle2"/>
    <dgm:cxn modelId="{BBDFCCDD-59AF-F64F-9C40-4FF0E3C684E4}" type="presOf" srcId="{94260FFB-EB70-4F8C-B54A-6AAF0A02A743}" destId="{64475F6A-1F04-428D-A62E-C9977CFE435F}" srcOrd="0" destOrd="0" presId="urn:microsoft.com/office/officeart/2005/8/layout/cycle2"/>
    <dgm:cxn modelId="{59DCB0A4-EB5B-4B4C-A43B-A89B0EF7D148}" type="presOf" srcId="{FD977D83-8ED3-4FC3-9A4F-605279D7E3EF}" destId="{DE622B03-26DB-4D27-832B-B1FD8737A08C}" srcOrd="0" destOrd="0" presId="urn:microsoft.com/office/officeart/2005/8/layout/cycle2"/>
    <dgm:cxn modelId="{35EDD38D-6E4F-5B4F-88E9-1D60EA474C6D}" type="presParOf" srcId="{64475F6A-1F04-428D-A62E-C9977CFE435F}" destId="{602B3231-99A4-4221-8474-7DAC9B33ECFD}" srcOrd="0" destOrd="0" presId="urn:microsoft.com/office/officeart/2005/8/layout/cycle2"/>
    <dgm:cxn modelId="{1AE25AEE-7C3D-584C-894C-66C31769F407}" type="presParOf" srcId="{64475F6A-1F04-428D-A62E-C9977CFE435F}" destId="{BB5AB858-BF4D-460C-A651-829E0F143004}" srcOrd="1" destOrd="0" presId="urn:microsoft.com/office/officeart/2005/8/layout/cycle2"/>
    <dgm:cxn modelId="{3AC06400-2CE2-A04A-A5AD-A18C2DDC7A5E}" type="presParOf" srcId="{BB5AB858-BF4D-460C-A651-829E0F143004}" destId="{5BDD9A32-365A-4D82-ACB7-84638431A9D8}" srcOrd="0" destOrd="0" presId="urn:microsoft.com/office/officeart/2005/8/layout/cycle2"/>
    <dgm:cxn modelId="{7BF5BAD3-AC64-E24B-874B-77CA30B0C834}" type="presParOf" srcId="{64475F6A-1F04-428D-A62E-C9977CFE435F}" destId="{47778F55-5FA8-46F6-8FAC-7340309D9FC4}" srcOrd="2" destOrd="0" presId="urn:microsoft.com/office/officeart/2005/8/layout/cycle2"/>
    <dgm:cxn modelId="{0E4DBE5E-9638-F54A-8B80-EE1C6B5FD50D}" type="presParOf" srcId="{64475F6A-1F04-428D-A62E-C9977CFE435F}" destId="{B3D0EE29-DD02-491D-A689-A2534AFF3BEC}" srcOrd="3" destOrd="0" presId="urn:microsoft.com/office/officeart/2005/8/layout/cycle2"/>
    <dgm:cxn modelId="{92ACC5B3-48C1-1648-9AD7-9470AA830C6A}" type="presParOf" srcId="{B3D0EE29-DD02-491D-A689-A2534AFF3BEC}" destId="{A8666A15-EFD4-4FF4-8B62-B14A73EBDAED}" srcOrd="0" destOrd="0" presId="urn:microsoft.com/office/officeart/2005/8/layout/cycle2"/>
    <dgm:cxn modelId="{A4124458-65C1-6D4B-80A9-28205573A8DF}" type="presParOf" srcId="{64475F6A-1F04-428D-A62E-C9977CFE435F}" destId="{826DA095-2B71-4FE6-9FAB-17B44A09ACBD}" srcOrd="4" destOrd="0" presId="urn:microsoft.com/office/officeart/2005/8/layout/cycle2"/>
    <dgm:cxn modelId="{31677920-398D-A64F-A984-E6FFAD79DA62}" type="presParOf" srcId="{64475F6A-1F04-428D-A62E-C9977CFE435F}" destId="{CAC2A881-EDCD-43BF-A975-2BC590898B46}" srcOrd="5" destOrd="0" presId="urn:microsoft.com/office/officeart/2005/8/layout/cycle2"/>
    <dgm:cxn modelId="{6C75925E-DE1A-7042-877F-E3D3C602716A}" type="presParOf" srcId="{CAC2A881-EDCD-43BF-A975-2BC590898B46}" destId="{C775059B-AEA8-4122-9831-6C1B5B5D3AF1}" srcOrd="0" destOrd="0" presId="urn:microsoft.com/office/officeart/2005/8/layout/cycle2"/>
    <dgm:cxn modelId="{D55403E3-A2E3-BF47-8ADA-AE871E999CAB}" type="presParOf" srcId="{64475F6A-1F04-428D-A62E-C9977CFE435F}" destId="{1BA491E3-B061-479D-8C62-903D6938CFA6}" srcOrd="6" destOrd="0" presId="urn:microsoft.com/office/officeart/2005/8/layout/cycle2"/>
    <dgm:cxn modelId="{2D3F59A9-93B3-C549-839B-39A87BC1DBBE}" type="presParOf" srcId="{64475F6A-1F04-428D-A62E-C9977CFE435F}" destId="{DEED91AB-3C6F-4495-B7CD-776D9210E5A9}" srcOrd="7" destOrd="0" presId="urn:microsoft.com/office/officeart/2005/8/layout/cycle2"/>
    <dgm:cxn modelId="{FEC56DCD-565B-5C40-BCE4-90086EA4C258}" type="presParOf" srcId="{DEED91AB-3C6F-4495-B7CD-776D9210E5A9}" destId="{8A9AFFA2-FD19-46AF-BA95-FA021DF99CEC}" srcOrd="0" destOrd="0" presId="urn:microsoft.com/office/officeart/2005/8/layout/cycle2"/>
    <dgm:cxn modelId="{D5D5F7B1-2A64-8544-80A2-CDC33E65465E}" type="presParOf" srcId="{64475F6A-1F04-428D-A62E-C9977CFE435F}" destId="{B60FAA7E-73A1-4D37-9398-8514BA9C9DE3}" srcOrd="8" destOrd="0" presId="urn:microsoft.com/office/officeart/2005/8/layout/cycle2"/>
    <dgm:cxn modelId="{1499738A-9343-AD4E-944E-D3FAF5E521A2}" type="presParOf" srcId="{64475F6A-1F04-428D-A62E-C9977CFE435F}" destId="{DE622B03-26DB-4D27-832B-B1FD8737A08C}" srcOrd="9" destOrd="0" presId="urn:microsoft.com/office/officeart/2005/8/layout/cycle2"/>
    <dgm:cxn modelId="{308B3619-6D6F-064A-8F2D-9F6908F6446B}" type="presParOf" srcId="{DE622B03-26DB-4D27-832B-B1FD8737A08C}" destId="{92E4C4E4-6CB6-41D1-89E1-942008F58C07}" srcOrd="0" destOrd="0" presId="urn:microsoft.com/office/officeart/2005/8/layout/cycle2"/>
    <dgm:cxn modelId="{5C6FFD6E-36B4-814A-BE52-ECAB391229BE}" type="presParOf" srcId="{64475F6A-1F04-428D-A62E-C9977CFE435F}" destId="{7D10D53B-B473-48FD-9377-F58245365F8C}" srcOrd="10" destOrd="0" presId="urn:microsoft.com/office/officeart/2005/8/layout/cycle2"/>
    <dgm:cxn modelId="{BB4C7561-F2A9-5641-A6B6-07BA2EC4CC55}" type="presParOf" srcId="{64475F6A-1F04-428D-A62E-C9977CFE435F}" destId="{F6A2138F-5062-45DC-9B18-166194705BD5}" srcOrd="11" destOrd="0" presId="urn:microsoft.com/office/officeart/2005/8/layout/cycle2"/>
    <dgm:cxn modelId="{721EA40E-3D74-B645-BD4C-CC5460348E4F}" type="presParOf" srcId="{F6A2138F-5062-45DC-9B18-166194705BD5}" destId="{0B49997D-A6D3-462A-B827-0F0E0487F679}" srcOrd="0" destOrd="0" presId="urn:microsoft.com/office/officeart/2005/8/layout/cycle2"/>
    <dgm:cxn modelId="{78D9E414-89E4-9043-B40F-5F183B88270E}" type="presParOf" srcId="{64475F6A-1F04-428D-A62E-C9977CFE435F}" destId="{3BB13E3B-B980-402F-BAF2-677DE610D4E5}" srcOrd="12" destOrd="0" presId="urn:microsoft.com/office/officeart/2005/8/layout/cycle2"/>
    <dgm:cxn modelId="{FBF84B9C-4580-8849-AAFA-8FCC47432F00}" type="presParOf" srcId="{64475F6A-1F04-428D-A62E-C9977CFE435F}" destId="{19EFCE70-D4EB-47B8-B05E-DA7447C68746}" srcOrd="13" destOrd="0" presId="urn:microsoft.com/office/officeart/2005/8/layout/cycle2"/>
    <dgm:cxn modelId="{1F76D8D6-22F6-6B47-9A6A-E3571B6DEBCD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011398" y="68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</a:t>
          </a:r>
          <a:endParaRPr lang="en-US" sz="2400" kern="1200" dirty="0"/>
        </a:p>
      </dsp:txBody>
      <dsp:txXfrm>
        <a:off x="1094580" y="83866"/>
        <a:ext cx="401638" cy="401638"/>
      </dsp:txXfrm>
    </dsp:sp>
    <dsp:sp modelId="{BB5AB858-BF4D-460C-A651-829E0F143004}">
      <dsp:nvSpPr>
        <dsp:cNvPr id="0" name=""/>
        <dsp:cNvSpPr/>
      </dsp:nvSpPr>
      <dsp:spPr>
        <a:xfrm rot="1542857">
          <a:off x="1600319" y="372071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02564" y="400574"/>
        <a:ext cx="105803" cy="115020"/>
      </dsp:txXfrm>
    </dsp:sp>
    <dsp:sp modelId="{47778F55-5FA8-46F6-8FAC-7340309D9FC4}">
      <dsp:nvSpPr>
        <dsp:cNvPr id="0" name=""/>
        <dsp:cNvSpPr/>
      </dsp:nvSpPr>
      <dsp:spPr>
        <a:xfrm>
          <a:off x="1780093" y="370868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en-US" sz="2400" kern="1200" dirty="0"/>
        </a:p>
      </dsp:txBody>
      <dsp:txXfrm>
        <a:off x="1863275" y="454050"/>
        <a:ext cx="401638" cy="401638"/>
      </dsp:txXfrm>
    </dsp:sp>
    <dsp:sp modelId="{B3D0EE29-DD02-491D-A689-A2534AFF3BEC}">
      <dsp:nvSpPr>
        <dsp:cNvPr id="0" name=""/>
        <dsp:cNvSpPr/>
      </dsp:nvSpPr>
      <dsp:spPr>
        <a:xfrm rot="4628571">
          <a:off x="2082495" y="970746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00122" y="986982"/>
        <a:ext cx="105803" cy="115020"/>
      </dsp:txXfrm>
    </dsp:sp>
    <dsp:sp modelId="{826DA095-2B71-4FE6-9FAB-17B44A09ACBD}">
      <dsp:nvSpPr>
        <dsp:cNvPr id="0" name=""/>
        <dsp:cNvSpPr/>
      </dsp:nvSpPr>
      <dsp:spPr>
        <a:xfrm>
          <a:off x="1969945" y="120266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en-US" sz="2400" kern="1200" dirty="0"/>
        </a:p>
      </dsp:txBody>
      <dsp:txXfrm>
        <a:off x="2053127" y="1285846"/>
        <a:ext cx="401638" cy="401638"/>
      </dsp:txXfrm>
    </dsp:sp>
    <dsp:sp modelId="{CAC2A881-EDCD-43BF-A975-2BC590898B46}">
      <dsp:nvSpPr>
        <dsp:cNvPr id="0" name=""/>
        <dsp:cNvSpPr/>
      </dsp:nvSpPr>
      <dsp:spPr>
        <a:xfrm rot="7714286">
          <a:off x="1915063" y="1720995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51871" y="1741609"/>
        <a:ext cx="105803" cy="115020"/>
      </dsp:txXfrm>
    </dsp:sp>
    <dsp:sp modelId="{1BA491E3-B061-479D-8C62-903D6938CFA6}">
      <dsp:nvSpPr>
        <dsp:cNvPr id="0" name=""/>
        <dsp:cNvSpPr/>
      </dsp:nvSpPr>
      <dsp:spPr>
        <a:xfrm>
          <a:off x="1437992" y="1869713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</a:t>
          </a:r>
          <a:endParaRPr lang="en-US" sz="2400" kern="1200" dirty="0"/>
        </a:p>
      </dsp:txBody>
      <dsp:txXfrm>
        <a:off x="1521174" y="1952895"/>
        <a:ext cx="401638" cy="401638"/>
      </dsp:txXfrm>
    </dsp:sp>
    <dsp:sp modelId="{DEED91AB-3C6F-4495-B7CD-776D9210E5A9}">
      <dsp:nvSpPr>
        <dsp:cNvPr id="0" name=""/>
        <dsp:cNvSpPr/>
      </dsp:nvSpPr>
      <dsp:spPr>
        <a:xfrm rot="10800000">
          <a:off x="1224103" y="2057863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269447" y="2096203"/>
        <a:ext cx="105803" cy="115020"/>
      </dsp:txXfrm>
    </dsp:sp>
    <dsp:sp modelId="{B60FAA7E-73A1-4D37-9398-8514BA9C9DE3}">
      <dsp:nvSpPr>
        <dsp:cNvPr id="0" name=""/>
        <dsp:cNvSpPr/>
      </dsp:nvSpPr>
      <dsp:spPr>
        <a:xfrm>
          <a:off x="584805" y="1869713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</a:t>
          </a:r>
          <a:endParaRPr lang="en-US" sz="2400" kern="1200" dirty="0"/>
        </a:p>
      </dsp:txBody>
      <dsp:txXfrm>
        <a:off x="667987" y="1952895"/>
        <a:ext cx="401638" cy="401638"/>
      </dsp:txXfrm>
    </dsp:sp>
    <dsp:sp modelId="{DE622B03-26DB-4D27-832B-B1FD8737A08C}">
      <dsp:nvSpPr>
        <dsp:cNvPr id="0" name=""/>
        <dsp:cNvSpPr/>
      </dsp:nvSpPr>
      <dsp:spPr>
        <a:xfrm rot="13885714">
          <a:off x="529922" y="1727684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566730" y="1783750"/>
        <a:ext cx="105803" cy="115020"/>
      </dsp:txXfrm>
    </dsp:sp>
    <dsp:sp modelId="{7D10D53B-B473-48FD-9377-F58245365F8C}">
      <dsp:nvSpPr>
        <dsp:cNvPr id="0" name=""/>
        <dsp:cNvSpPr/>
      </dsp:nvSpPr>
      <dsp:spPr>
        <a:xfrm>
          <a:off x="52851" y="1202664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6</a:t>
          </a:r>
          <a:endParaRPr lang="en-US" sz="2400" kern="1200" dirty="0"/>
        </a:p>
      </dsp:txBody>
      <dsp:txXfrm>
        <a:off x="136033" y="1285846"/>
        <a:ext cx="401638" cy="401638"/>
      </dsp:txXfrm>
    </dsp:sp>
    <dsp:sp modelId="{F6A2138F-5062-45DC-9B18-166194705BD5}">
      <dsp:nvSpPr>
        <dsp:cNvPr id="0" name=""/>
        <dsp:cNvSpPr/>
      </dsp:nvSpPr>
      <dsp:spPr>
        <a:xfrm rot="16971429">
          <a:off x="355253" y="979087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2880" y="1039531"/>
        <a:ext cx="105803" cy="115020"/>
      </dsp:txXfrm>
    </dsp:sp>
    <dsp:sp modelId="{3BB13E3B-B980-402F-BAF2-677DE610D4E5}">
      <dsp:nvSpPr>
        <dsp:cNvPr id="0" name=""/>
        <dsp:cNvSpPr/>
      </dsp:nvSpPr>
      <dsp:spPr>
        <a:xfrm>
          <a:off x="242703" y="370868"/>
          <a:ext cx="568002" cy="5680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0</a:t>
          </a:r>
          <a:endParaRPr lang="en-US" sz="2400" kern="1200" dirty="0"/>
        </a:p>
      </dsp:txBody>
      <dsp:txXfrm>
        <a:off x="325885" y="454050"/>
        <a:ext cx="401638" cy="401638"/>
      </dsp:txXfrm>
    </dsp:sp>
    <dsp:sp modelId="{19EFCE70-D4EB-47B8-B05E-DA7447C68746}">
      <dsp:nvSpPr>
        <dsp:cNvPr id="0" name=""/>
        <dsp:cNvSpPr/>
      </dsp:nvSpPr>
      <dsp:spPr>
        <a:xfrm rot="20057143">
          <a:off x="831624" y="375783"/>
          <a:ext cx="151147" cy="19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3869" y="423960"/>
        <a:ext cx="105803" cy="11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7790-42C4-4453-BF50-3359CAA38547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5DBBA-C5C7-47CE-A611-C962FAD7BA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5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*We</a:t>
            </a:r>
            <a:r>
              <a:rPr lang="en-US" baseline="0" dirty="0" smtClean="0"/>
              <a:t> won’t use full time. You can use the rest of the time to work on your labs</a:t>
            </a:r>
            <a:endParaRPr lang="en-US" dirty="0" smtClean="0"/>
          </a:p>
          <a:p>
            <a:r>
              <a:rPr lang="en-US" dirty="0" smtClean="0"/>
              <a:t>*Lab attendance</a:t>
            </a:r>
            <a:r>
              <a:rPr lang="en-US" baseline="0" dirty="0" smtClean="0"/>
              <a:t> not mandatory!</a:t>
            </a:r>
          </a:p>
          <a:p>
            <a:pPr defTabSz="914310">
              <a:defRPr/>
            </a:pPr>
            <a:r>
              <a:rPr lang="en-US" baseline="0" dirty="0" smtClean="0"/>
              <a:t>*Can take these labs only once a year (if you fail next year)</a:t>
            </a:r>
            <a:endParaRPr lang="sv-SE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A1B-21DC-44B9-AB1A-17FCC46D909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424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56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35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</a:t>
            </a:r>
            <a:r>
              <a:rPr lang="en-US" baseline="0" dirty="0" smtClean="0"/>
              <a:t>l cost per post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09A1B-21DC-44B9-AB1A-17FCC46D909C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308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177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is</a:t>
            </a:r>
            <a:r>
              <a:rPr lang="en-US" baseline="0" dirty="0" smtClean="0"/>
              <a:t> of course shared, by all threads,  everyone will try coordinate on this lock,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why we put in </a:t>
            </a:r>
            <a:r>
              <a:rPr lang="en-US" baseline="0" dirty="0" err="1" smtClean="0"/>
              <a:t>mycontext</a:t>
            </a:r>
            <a:r>
              <a:rPr lang="en-US" baseline="0" dirty="0" smtClean="0"/>
              <a:t>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6586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75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1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462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E562-A6C5-EE45-8D9D-DFDB1CB29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the case where one node is special, initializes the election and the others participate. All nodes have identical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045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925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887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5DBBA-C5C7-47CE-A611-C962FAD7BAA8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373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05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2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6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97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05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5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578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09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3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C67F-60A3-4DB6-B99C-E5139C05EEDB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EECD-0F19-418C-A09A-C166FFA412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68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 Introduction </a:t>
            </a:r>
          </a:p>
          <a:p>
            <a:r>
              <a:rPr lang="en-US" dirty="0"/>
              <a:t>P</a:t>
            </a:r>
            <a:r>
              <a:rPr lang="en-US" dirty="0" smtClean="0"/>
              <a:t>art 2</a:t>
            </a:r>
          </a:p>
          <a:p>
            <a:endParaRPr lang="en-US" dirty="0"/>
          </a:p>
          <a:p>
            <a:r>
              <a:rPr lang="en-US" dirty="0" smtClean="0"/>
              <a:t>Charalampos Stylianopoulos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</a:t>
            </a:fld>
            <a:endParaRPr lang="el-GR"/>
          </a:p>
        </p:txBody>
      </p:sp>
      <p:pic>
        <p:nvPicPr>
          <p:cNvPr id="1026" name="Picture 2" descr="http://www.eucap2012.org/images/chalmers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564"/>
            <a:ext cx="2160240" cy="4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e.chalmers.se/research/group/dcs/images/logo-bi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4018"/>
            <a:ext cx="3810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8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7"/>
    </mc:Choice>
    <mc:Fallback xmlns="">
      <p:transition spd="slow" advTm="122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After the election, nodes send messages directly to the leader</a:t>
            </a:r>
            <a:r>
              <a:rPr lang="en-US" sz="3000" dirty="0" smtClean="0"/>
              <a:t>.</a:t>
            </a:r>
          </a:p>
          <a:p>
            <a:r>
              <a:rPr lang="en-US" sz="2800" dirty="0" smtClean="0"/>
              <a:t>The leader can serve as centralized sequencer:</a:t>
            </a:r>
          </a:p>
          <a:p>
            <a:pPr lvl="1"/>
            <a:r>
              <a:rPr lang="en-US" sz="2400" dirty="0" smtClean="0"/>
              <a:t>He decides the correct, global order of all messages.</a:t>
            </a:r>
          </a:p>
          <a:p>
            <a:pPr lvl="1"/>
            <a:r>
              <a:rPr lang="en-US" sz="2400" dirty="0" smtClean="0"/>
              <a:t>Everybody else follows that order.</a:t>
            </a:r>
          </a:p>
          <a:p>
            <a:pPr lvl="1"/>
            <a:r>
              <a:rPr lang="en-US" sz="2400" dirty="0" smtClean="0"/>
              <a:t>Hint: use the sequence number field. It will now be issued by the leader and it will be unique.</a:t>
            </a:r>
          </a:p>
        </p:txBody>
      </p:sp>
    </p:spTree>
    <p:extLst>
      <p:ext uri="{BB962C8B-B14F-4D97-AF65-F5344CB8AC3E}">
        <p14:creationId xmlns:p14="http://schemas.microsoft.com/office/powerpoint/2010/main" val="27909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Ensure that the ordering of the blackboard entries is the same on every vessel, </a:t>
            </a:r>
            <a:r>
              <a:rPr lang="en-US" b="1" dirty="0" smtClean="0"/>
              <a:t>even in corner cases.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Pitfalls:</a:t>
            </a:r>
            <a:endParaRPr lang="en-US" dirty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waitforconn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ip,port,function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</a:t>
            </a:r>
            <a:r>
              <a:rPr lang="en-US" dirty="0" smtClean="0"/>
              <a:t>spawns </a:t>
            </a:r>
            <a:r>
              <a:rPr lang="en-US" dirty="0"/>
              <a:t>a new </a:t>
            </a:r>
            <a:r>
              <a:rPr lang="en-US" dirty="0" smtClean="0"/>
              <a:t>thread to run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 accesses </a:t>
            </a:r>
            <a:r>
              <a:rPr lang="en-US" dirty="0"/>
              <a:t>shared variables or data structures, you need to take care of any synchronization needed (i.e. </a:t>
            </a:r>
            <a:r>
              <a:rPr lang="en-US" dirty="0" smtClean="0"/>
              <a:t>no thread safety </a:t>
            </a:r>
            <a:r>
              <a:rPr lang="en-US" dirty="0"/>
              <a:t>when accessing shared data)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48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Possible race conditions:</a:t>
            </a:r>
          </a:p>
          <a:p>
            <a:r>
              <a:rPr lang="en-US" dirty="0" smtClean="0"/>
              <a:t>On the Non-Leaders: Multiple browsers operating on the same blackboard.</a:t>
            </a:r>
          </a:p>
          <a:p>
            <a:r>
              <a:rPr lang="en-US" dirty="0" smtClean="0"/>
              <a:t>On the leader: Messages from different blackboards will be handled by different threads.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 Use a lock every time you read/write to a shared resource.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1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/>
              </a:rPr>
              <a:t>Leader 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Explain your leader election algorithm</a:t>
            </a:r>
          </a:p>
          <a:p>
            <a:r>
              <a:rPr lang="en-US" sz="2800" dirty="0"/>
              <a:t>Use a field in the webpage to show who the leader is and what its random number is</a:t>
            </a:r>
          </a:p>
          <a:p>
            <a:r>
              <a:rPr lang="en-US" sz="2800" dirty="0"/>
              <a:t>Discuss the </a:t>
            </a:r>
            <a:r>
              <a:rPr lang="en-US" sz="2800" i="1" dirty="0"/>
              <a:t>solution cost</a:t>
            </a:r>
            <a:r>
              <a:rPr lang="en-US" sz="2800" dirty="0"/>
              <a:t> of the leader election algorithm that you </a:t>
            </a:r>
            <a:r>
              <a:rPr lang="en-US" sz="2800" dirty="0" smtClean="0"/>
              <a:t>use*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*= slide 21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FAC3-38E9-D849-8DC1-E027FD74E9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/>
              </a:rPr>
              <a:t>Blackboard (centralized)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Show that concurrent </a:t>
            </a:r>
            <a:r>
              <a:rPr lang="en-US" b="1" dirty="0"/>
              <a:t>submissions</a:t>
            </a:r>
            <a:r>
              <a:rPr lang="en-US" dirty="0"/>
              <a:t> do not lead to problems anymore </a:t>
            </a:r>
          </a:p>
          <a:p>
            <a:pPr lvl="1"/>
            <a:r>
              <a:rPr lang="en-US" dirty="0"/>
              <a:t>with multiple browsers submitting in the same vessel concurrently, and </a:t>
            </a:r>
          </a:p>
          <a:p>
            <a:pPr lvl="1"/>
            <a:r>
              <a:rPr lang="en-US" dirty="0"/>
              <a:t>with multiple vessels submitting concurrently </a:t>
            </a:r>
          </a:p>
          <a:p>
            <a:r>
              <a:rPr lang="en-US" dirty="0"/>
              <a:t>Explain where you use locks and why (in case you do use locks) </a:t>
            </a:r>
          </a:p>
          <a:p>
            <a:r>
              <a:rPr lang="en-US" dirty="0"/>
              <a:t>Demonstrate the cost of your solution (i.e. cost of a post delivered to all nodes) </a:t>
            </a:r>
          </a:p>
          <a:p>
            <a:r>
              <a:rPr lang="en-US" dirty="0"/>
              <a:t>Briefly discuss pros + cons of this design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Note: completely optional</a:t>
            </a:r>
          </a:p>
          <a:p>
            <a:pPr lvl="1"/>
            <a:r>
              <a:rPr lang="en-US" dirty="0" smtClean="0"/>
              <a:t>We still give you up to 10 points even without this extension</a:t>
            </a:r>
          </a:p>
          <a:p>
            <a:pPr lvl="1"/>
            <a:endParaRPr lang="en-US" dirty="0"/>
          </a:p>
          <a:p>
            <a:r>
              <a:rPr lang="en-US" dirty="0" smtClean="0"/>
              <a:t>Handle dynamic networks:</a:t>
            </a:r>
          </a:p>
          <a:p>
            <a:pPr lvl="1"/>
            <a:r>
              <a:rPr lang="en-US" dirty="0" smtClean="0"/>
              <a:t>What happens if the leader fails while the program is running?</a:t>
            </a:r>
          </a:p>
          <a:p>
            <a:pPr lvl="1"/>
            <a:r>
              <a:rPr lang="en-US" dirty="0" smtClean="0"/>
              <a:t>What happens if a node during the election cannot reach its next neighbor?</a:t>
            </a:r>
            <a:endParaRPr lang="sv-SE" dirty="0"/>
          </a:p>
          <a:p>
            <a:pPr marL="514350" indent="-457200"/>
            <a:r>
              <a:rPr lang="en-US" dirty="0" smtClean="0"/>
              <a:t>Concurrently delete/modify entries in the blackboard.</a:t>
            </a:r>
          </a:p>
        </p:txBody>
      </p:sp>
    </p:spTree>
    <p:extLst>
      <p:ext uri="{BB962C8B-B14F-4D97-AF65-F5344CB8AC3E}">
        <p14:creationId xmlns:p14="http://schemas.microsoft.com/office/powerpoint/2010/main" val="180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Leader election protocol to decide a leader among the blackboards.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Blackboard must now be consistent always.</a:t>
            </a:r>
          </a:p>
          <a:p>
            <a:pPr marL="0" indent="0">
              <a:buNone/>
            </a:pPr>
            <a:r>
              <a:rPr lang="en-US" dirty="0" smtClean="0"/>
              <a:t>Optional: 	</a:t>
            </a:r>
          </a:p>
          <a:p>
            <a:pPr lvl="1"/>
            <a:r>
              <a:rPr lang="en-US" dirty="0" smtClean="0"/>
              <a:t>Dynamic leader election.</a:t>
            </a:r>
          </a:p>
          <a:p>
            <a:pPr lvl="1"/>
            <a:r>
              <a:rPr lang="en-US" dirty="0" smtClean="0"/>
              <a:t>Delete/Modify.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Deliverables: code + Video(or report).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Deadline: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November 24</a:t>
            </a:r>
          </a:p>
        </p:txBody>
      </p:sp>
    </p:spTree>
    <p:extLst>
      <p:ext uri="{BB962C8B-B14F-4D97-AF65-F5344CB8AC3E}">
        <p14:creationId xmlns:p14="http://schemas.microsoft.com/office/powerpoint/2010/main" val="36952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</a:rPr>
              <a:t>Lab 2 introduction</a:t>
            </a:r>
          </a:p>
          <a:p>
            <a:endParaRPr lang="en-US" dirty="0" smtClean="0"/>
          </a:p>
          <a:p>
            <a:r>
              <a:rPr lang="en-US" dirty="0" smtClean="0"/>
              <a:t>Solution costs for Lab 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Concurrency in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Repy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cost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We can measure the cost of a solution (e.g. in Lab 1) in terms of </a:t>
            </a:r>
          </a:p>
          <a:p>
            <a:pPr lvl="1"/>
            <a:r>
              <a:rPr lang="en-US" sz="2300" b="1" dirty="0"/>
              <a:t>number of nodes </a:t>
            </a:r>
            <a:r>
              <a:rPr lang="en-US" sz="2300" dirty="0"/>
              <a:t>to which a new post is propagated</a:t>
            </a:r>
          </a:p>
          <a:p>
            <a:pPr lvl="1"/>
            <a:r>
              <a:rPr lang="en-US" sz="2300" b="1" dirty="0"/>
              <a:t>payload</a:t>
            </a:r>
            <a:r>
              <a:rPr lang="en-US" sz="2300" dirty="0"/>
              <a:t>: number of blackboard entries per message</a:t>
            </a:r>
            <a:br>
              <a:rPr lang="en-US" sz="2300" dirty="0"/>
            </a:br>
            <a:endParaRPr lang="en-US" sz="2300" dirty="0"/>
          </a:p>
          <a:p>
            <a:r>
              <a:rPr lang="en-US" sz="2300" dirty="0"/>
              <a:t>Overall cost per post = (</a:t>
            </a:r>
            <a:r>
              <a:rPr lang="en-US" sz="2300" dirty="0" err="1"/>
              <a:t>number_of_nodes</a:t>
            </a:r>
            <a:r>
              <a:rPr lang="en-US" sz="2300" dirty="0"/>
              <a:t> - 1)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sz="2300" dirty="0"/>
              <a:t> (payload)</a:t>
            </a:r>
            <a:endParaRPr lang="el-GR" sz="2300" dirty="0"/>
          </a:p>
          <a:p>
            <a:pPr lvl="1"/>
            <a:endParaRPr lang="en-US" sz="2300" dirty="0"/>
          </a:p>
          <a:p>
            <a:r>
              <a:rPr lang="en-US" sz="2300" dirty="0"/>
              <a:t>For example, consider the case of three vessels A, B and C, and the following events:</a:t>
            </a:r>
          </a:p>
          <a:p>
            <a:pPr lvl="1"/>
            <a:r>
              <a:rPr lang="en-US" sz="2300" dirty="0"/>
              <a:t>Event 1: User posts “msg1” to vessel A.</a:t>
            </a:r>
          </a:p>
          <a:p>
            <a:pPr lvl="1"/>
            <a:r>
              <a:rPr lang="en-US" sz="2300" dirty="0"/>
              <a:t>Event 2: User posts “msg2” to vessel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18</a:t>
            </a:fld>
            <a:endParaRPr lang="el-GR"/>
          </a:p>
        </p:txBody>
      </p:sp>
      <p:sp>
        <p:nvSpPr>
          <p:cNvPr id="9" name="Oval 8"/>
          <p:cNvSpPr/>
          <p:nvPr/>
        </p:nvSpPr>
        <p:spPr>
          <a:xfrm>
            <a:off x="7596336" y="494116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0" name="Oval 9"/>
          <p:cNvSpPr/>
          <p:nvPr/>
        </p:nvSpPr>
        <p:spPr>
          <a:xfrm>
            <a:off x="8388424" y="58324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1" name="Oval 10"/>
          <p:cNvSpPr/>
          <p:nvPr/>
        </p:nvSpPr>
        <p:spPr>
          <a:xfrm>
            <a:off x="6804248" y="583243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</p:spTree>
    <p:extLst>
      <p:ext uri="{BB962C8B-B14F-4D97-AF65-F5344CB8AC3E}">
        <p14:creationId xmlns:p14="http://schemas.microsoft.com/office/powerpoint/2010/main" val="16097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good scenario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Upon Event 1, </a:t>
            </a:r>
            <a:br>
              <a:rPr lang="en-US" sz="2400" dirty="0" smtClean="0"/>
            </a:br>
            <a:r>
              <a:rPr lang="en-US" sz="2400" dirty="0" smtClean="0"/>
              <a:t>Vessel A sends “msg1” to vessels B and C </a:t>
            </a:r>
            <a:endParaRPr lang="en-US" sz="2400" dirty="0"/>
          </a:p>
          <a:p>
            <a:pPr lvl="1"/>
            <a:r>
              <a:rPr lang="en-US" sz="2400" dirty="0" smtClean="0"/>
              <a:t>Payload for each message = 1</a:t>
            </a:r>
          </a:p>
          <a:p>
            <a:pPr lvl="1"/>
            <a:r>
              <a:rPr lang="en-US" sz="2400" dirty="0" smtClean="0"/>
              <a:t>Overall cost = 2</a:t>
            </a:r>
          </a:p>
          <a:p>
            <a:pPr lvl="2"/>
            <a:endParaRPr lang="en-US" dirty="0"/>
          </a:p>
          <a:p>
            <a:r>
              <a:rPr lang="en-US" sz="2400" dirty="0"/>
              <a:t>Upon Event </a:t>
            </a:r>
            <a:r>
              <a:rPr lang="en-US" sz="2400" dirty="0" smtClean="0"/>
              <a:t>2,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Vessel A sends “</a:t>
            </a:r>
            <a:r>
              <a:rPr lang="en-US" sz="2400" dirty="0" smtClean="0"/>
              <a:t>msg2” </a:t>
            </a:r>
            <a:r>
              <a:rPr lang="en-US" sz="2400" dirty="0"/>
              <a:t>to vessels B and C </a:t>
            </a:r>
          </a:p>
          <a:p>
            <a:pPr lvl="1"/>
            <a:r>
              <a:rPr lang="en-US" sz="2400" dirty="0" smtClean="0"/>
              <a:t>Payload </a:t>
            </a:r>
            <a:r>
              <a:rPr lang="en-US" sz="2400" dirty="0"/>
              <a:t>for each message = </a:t>
            </a:r>
            <a:r>
              <a:rPr lang="en-US" sz="2400" dirty="0" smtClean="0"/>
              <a:t>1</a:t>
            </a:r>
          </a:p>
          <a:p>
            <a:pPr lvl="1"/>
            <a:r>
              <a:rPr lang="en-US" sz="2400" dirty="0" smtClean="0"/>
              <a:t>Overall cost = 2</a:t>
            </a:r>
          </a:p>
          <a:p>
            <a:pPr lvl="1"/>
            <a:endParaRPr lang="en-US" sz="2400" dirty="0"/>
          </a:p>
          <a:p>
            <a:r>
              <a:rPr lang="en-US" dirty="0" smtClean="0"/>
              <a:t>Overall: </a:t>
            </a:r>
            <a:r>
              <a:rPr lang="en-US" i="1" dirty="0" smtClean="0"/>
              <a:t>m(n-1)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19</a:t>
            </a:fld>
            <a:endParaRPr lang="el-GR"/>
          </a:p>
        </p:txBody>
      </p:sp>
      <p:sp>
        <p:nvSpPr>
          <p:cNvPr id="5" name="Oval 4"/>
          <p:cNvSpPr/>
          <p:nvPr/>
        </p:nvSpPr>
        <p:spPr>
          <a:xfrm>
            <a:off x="7668344" y="188966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6" name="Oval 5"/>
          <p:cNvSpPr/>
          <p:nvPr/>
        </p:nvSpPr>
        <p:spPr>
          <a:xfrm>
            <a:off x="8460432" y="29969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7" name="Oval 6"/>
          <p:cNvSpPr/>
          <p:nvPr/>
        </p:nvSpPr>
        <p:spPr>
          <a:xfrm>
            <a:off x="6876256" y="299695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308304" y="2393716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72400" y="2393716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1533" y="23937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3" name="TextBox 12"/>
          <p:cNvSpPr txBox="1"/>
          <p:nvPr/>
        </p:nvSpPr>
        <p:spPr>
          <a:xfrm>
            <a:off x="8316416" y="2411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4" name="Oval 13"/>
          <p:cNvSpPr/>
          <p:nvPr/>
        </p:nvSpPr>
        <p:spPr>
          <a:xfrm>
            <a:off x="7524328" y="45539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5" name="Oval 14"/>
          <p:cNvSpPr/>
          <p:nvPr/>
        </p:nvSpPr>
        <p:spPr>
          <a:xfrm>
            <a:off x="8316416" y="56612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6" name="Oval 15"/>
          <p:cNvSpPr/>
          <p:nvPr/>
        </p:nvSpPr>
        <p:spPr>
          <a:xfrm>
            <a:off x="6732240" y="56612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64288" y="5058012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028384" y="5058012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72400" y="50758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msg2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50758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247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introduction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Solution costs for Lab 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Concurrency in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Repy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costly scenario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Upon Event 1, Vessel A sends “msg1” </a:t>
            </a:r>
            <a:br>
              <a:rPr lang="en-US" sz="2200" dirty="0" smtClean="0"/>
            </a:br>
            <a:r>
              <a:rPr lang="en-US" sz="2200" dirty="0" smtClean="0"/>
              <a:t>to vessels B and C </a:t>
            </a:r>
            <a:endParaRPr lang="en-US" sz="2200" dirty="0"/>
          </a:p>
          <a:p>
            <a:pPr lvl="1"/>
            <a:r>
              <a:rPr lang="en-US" sz="2200" dirty="0" smtClean="0"/>
              <a:t>Payload for each message = 1</a:t>
            </a:r>
          </a:p>
          <a:p>
            <a:pPr lvl="1"/>
            <a:r>
              <a:rPr lang="en-US" sz="2200" dirty="0" smtClean="0"/>
              <a:t>Overall cost = 2</a:t>
            </a:r>
          </a:p>
          <a:p>
            <a:pPr lvl="2"/>
            <a:endParaRPr lang="en-US" sz="2200" dirty="0"/>
          </a:p>
          <a:p>
            <a:r>
              <a:rPr lang="en-US" sz="2200" dirty="0"/>
              <a:t>Upon Event </a:t>
            </a:r>
            <a:r>
              <a:rPr lang="en-US" sz="2200" dirty="0" smtClean="0"/>
              <a:t>2, Vessel </a:t>
            </a:r>
            <a:r>
              <a:rPr lang="en-US" sz="2200" dirty="0"/>
              <a:t>A sends “</a:t>
            </a:r>
            <a:r>
              <a:rPr lang="en-US" sz="2200" dirty="0" smtClean="0">
                <a:solidFill>
                  <a:srgbClr val="FF0000"/>
                </a:solidFill>
              </a:rPr>
              <a:t>msg1, msg2</a:t>
            </a:r>
            <a:r>
              <a:rPr lang="en-US" sz="2200" dirty="0" smtClean="0"/>
              <a:t>” </a:t>
            </a:r>
            <a:br>
              <a:rPr lang="en-US" sz="2200" dirty="0" smtClean="0"/>
            </a:br>
            <a:r>
              <a:rPr lang="en-US" sz="2200" dirty="0" smtClean="0"/>
              <a:t>to </a:t>
            </a:r>
            <a:r>
              <a:rPr lang="en-US" sz="2200" dirty="0"/>
              <a:t>vessels B and C </a:t>
            </a:r>
          </a:p>
          <a:p>
            <a:pPr lvl="1"/>
            <a:r>
              <a:rPr lang="en-US" sz="2200" dirty="0" smtClean="0"/>
              <a:t>Payload </a:t>
            </a:r>
            <a:r>
              <a:rPr lang="en-US" sz="2200" dirty="0"/>
              <a:t>for each message = </a:t>
            </a:r>
            <a:r>
              <a:rPr lang="en-US" sz="2200" dirty="0" smtClean="0">
                <a:solidFill>
                  <a:srgbClr val="FF0000"/>
                </a:solidFill>
              </a:rPr>
              <a:t>2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Overall cost = </a:t>
            </a:r>
            <a:r>
              <a:rPr lang="en-US" sz="2200" dirty="0" smtClean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r>
              <a:rPr lang="en-US" sz="2600" dirty="0" smtClean="0"/>
              <a:t>Overall: </a:t>
            </a:r>
            <a:r>
              <a:rPr lang="en-US" sz="2600" i="1" dirty="0" err="1" smtClean="0"/>
              <a:t>bm</a:t>
            </a:r>
            <a:r>
              <a:rPr lang="en-US" sz="2600" i="1" dirty="0" smtClean="0"/>
              <a:t>(n-1)</a:t>
            </a:r>
            <a:br>
              <a:rPr lang="en-US" sz="2600" i="1" dirty="0" smtClean="0"/>
            </a:br>
            <a:r>
              <a:rPr lang="en-US" sz="2600" dirty="0" smtClean="0"/>
              <a:t>-    board size * </a:t>
            </a:r>
            <a:r>
              <a:rPr lang="en-US" sz="2600" dirty="0" err="1" smtClean="0"/>
              <a:t>msg</a:t>
            </a:r>
            <a:r>
              <a:rPr lang="en-US" sz="2600" dirty="0" smtClean="0"/>
              <a:t> * (#nodes-1)</a:t>
            </a:r>
            <a:endParaRPr lang="en-US" sz="26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20D-E3E6-4C3B-96D7-4C51A388F4F5}" type="slidenum">
              <a:rPr lang="el-GR" smtClean="0"/>
              <a:t>20</a:t>
            </a:fld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7380312" y="160162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7" name="Oval 6"/>
          <p:cNvSpPr/>
          <p:nvPr/>
        </p:nvSpPr>
        <p:spPr>
          <a:xfrm>
            <a:off x="8172400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8" name="Oval 7"/>
          <p:cNvSpPr/>
          <p:nvPr/>
        </p:nvSpPr>
        <p:spPr>
          <a:xfrm>
            <a:off x="6588224" y="270892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20272" y="2105684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84368" y="2105684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3501" y="21056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028384" y="212356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msg1</a:t>
            </a:r>
            <a:endParaRPr lang="el-GR" dirty="0"/>
          </a:p>
        </p:txBody>
      </p:sp>
      <p:sp>
        <p:nvSpPr>
          <p:cNvPr id="13" name="Oval 12"/>
          <p:cNvSpPr/>
          <p:nvPr/>
        </p:nvSpPr>
        <p:spPr>
          <a:xfrm>
            <a:off x="6948861" y="443711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l-GR" sz="2800" b="1" dirty="0"/>
          </a:p>
        </p:txBody>
      </p:sp>
      <p:sp>
        <p:nvSpPr>
          <p:cNvPr id="14" name="Oval 13"/>
          <p:cNvSpPr/>
          <p:nvPr/>
        </p:nvSpPr>
        <p:spPr>
          <a:xfrm>
            <a:off x="7740949" y="554440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  <a:endParaRPr lang="el-GR" sz="2800" b="1" dirty="0"/>
          </a:p>
        </p:txBody>
      </p:sp>
      <p:sp>
        <p:nvSpPr>
          <p:cNvPr id="15" name="Oval 14"/>
          <p:cNvSpPr/>
          <p:nvPr/>
        </p:nvSpPr>
        <p:spPr>
          <a:xfrm>
            <a:off x="6156773" y="554440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  <a:endParaRPr lang="el-GR" sz="28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588821" y="4941168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917" y="4941168"/>
            <a:ext cx="432048" cy="603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487345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sg1, msg2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6933" y="489633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msg1, msg2</a:t>
            </a:r>
            <a:endParaRPr lang="el-G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Lab2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you do the same simple communication cost analysis for Lab2:</a:t>
            </a:r>
          </a:p>
          <a:p>
            <a:pPr lvl="1"/>
            <a:r>
              <a:rPr lang="en-US" dirty="0" smtClean="0"/>
              <a:t>First for the leader election part.</a:t>
            </a:r>
          </a:p>
          <a:p>
            <a:pPr lvl="1"/>
            <a:r>
              <a:rPr lang="en-US" dirty="0" smtClean="0"/>
              <a:t>Then for the blackboard.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</a:rPr>
              <a:t>Lab 2 introduction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Solution costs for Lab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Concurrency in </a:t>
            </a:r>
            <a:r>
              <a:rPr lang="en-US" dirty="0" err="1" smtClean="0"/>
              <a:t>Repy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31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in </a:t>
            </a:r>
            <a:r>
              <a:rPr lang="en-US" dirty="0" err="1"/>
              <a:t>Repy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</a:t>
            </a:r>
            <a:r>
              <a:rPr lang="sv-SE" dirty="0"/>
              <a:t> </a:t>
            </a:r>
            <a:endParaRPr lang="en-US" dirty="0" smtClean="0"/>
          </a:p>
          <a:p>
            <a:r>
              <a:rPr lang="en-US" dirty="0" smtClean="0"/>
              <a:t>Example 1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641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getlock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Returns </a:t>
            </a:r>
            <a:r>
              <a:rPr lang="en-US" dirty="0"/>
              <a:t>a lock object that can be used for mutual exclusion and critical section protection. </a:t>
            </a:r>
            <a:endParaRPr lang="en-US" dirty="0" smtClean="0"/>
          </a:p>
          <a:p>
            <a:r>
              <a:rPr lang="en-US" b="1" dirty="0" err="1"/>
              <a:t>lock.acquire</a:t>
            </a:r>
            <a:r>
              <a:rPr lang="en-US" b="1" dirty="0"/>
              <a:t>(blocking=1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Blocks </a:t>
            </a:r>
            <a:r>
              <a:rPr lang="en-US" dirty="0"/>
              <a:t>until the lock is available, then takes it (lock is an object obtained by calling </a:t>
            </a:r>
            <a:r>
              <a:rPr lang="en-US" dirty="0" err="1"/>
              <a:t>getlock</a:t>
            </a:r>
            <a:r>
              <a:rPr lang="en-US" dirty="0" smtClean="0"/>
              <a:t>()).</a:t>
            </a:r>
            <a:endParaRPr lang="en-US" dirty="0"/>
          </a:p>
          <a:p>
            <a:pPr lvl="1"/>
            <a:r>
              <a:rPr lang="en-US" dirty="0"/>
              <a:t>If the optional "blocking" argument is False, </a:t>
            </a:r>
            <a:r>
              <a:rPr lang="en-US" dirty="0" smtClean="0"/>
              <a:t>the </a:t>
            </a:r>
            <a:r>
              <a:rPr lang="en-US" dirty="0"/>
              <a:t>method returns False immediately instead of waiting to acquire the lock; if the lock is available it takes it and returns True, as if it were called with no argument</a:t>
            </a:r>
            <a:r>
              <a:rPr lang="en-US" dirty="0" smtClean="0"/>
              <a:t>.</a:t>
            </a:r>
          </a:p>
          <a:p>
            <a:r>
              <a:rPr lang="en-US" b="1" dirty="0" err="1"/>
              <a:t>lock.release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Releases </a:t>
            </a:r>
            <a:r>
              <a:rPr lang="en-US" dirty="0"/>
              <a:t>the lock. Do not call it if the lock is unlocked. 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04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43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552" y="3140968"/>
            <a:ext cx="7128792" cy="1224136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812360" y="3140968"/>
            <a:ext cx="1152128" cy="1224136"/>
          </a:xfrm>
          <a:prstGeom prst="roundRect">
            <a:avLst/>
          </a:prstGeom>
          <a:solidFill>
            <a:srgbClr val="FF0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5576" y="5373216"/>
            <a:ext cx="4248472" cy="288032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148064" y="4581128"/>
            <a:ext cx="3456384" cy="720080"/>
          </a:xfrm>
          <a:prstGeom prst="wedgeRoundRectCallout">
            <a:avLst>
              <a:gd name="adj1" fmla="val -49862"/>
              <a:gd name="adj2" fmla="val 75565"/>
              <a:gd name="adj3" fmla="val 16667"/>
            </a:avLst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Lock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799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661248"/>
            <a:ext cx="5976664" cy="360040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1632" y="4149080"/>
            <a:ext cx="3312368" cy="1008112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Will spawn a new thread on a new connection…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4248" y="522920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661248"/>
            <a:ext cx="5976664" cy="360040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1632" y="4149080"/>
            <a:ext cx="3312368" cy="1008112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Will spawn a new thread on a new connection…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04248" y="5229200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04248" y="2852936"/>
            <a:ext cx="2339752" cy="792088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..and every new thread will call this method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2204864"/>
            <a:ext cx="7056784" cy="504056"/>
          </a:xfrm>
          <a:prstGeom prst="roundRect">
            <a:avLst/>
          </a:prstGeom>
          <a:solidFill>
            <a:schemeClr val="accent3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84368" y="3717032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668344" y="2420888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the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rooms:</a:t>
            </a:r>
          </a:p>
          <a:p>
            <a:pPr lvl="1"/>
            <a:r>
              <a:rPr lang="en-US" dirty="0" smtClean="0"/>
              <a:t>Prefer rooms 3354 and 3358</a:t>
            </a:r>
          </a:p>
          <a:p>
            <a:pPr lvl="1"/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where TAs will be.</a:t>
            </a:r>
            <a:endParaRPr lang="en-US" dirty="0"/>
          </a:p>
          <a:p>
            <a:r>
              <a:rPr lang="en-US" dirty="0" smtClean="0"/>
              <a:t>Check ping pong, lab pages for news, FAQs etc.</a:t>
            </a:r>
            <a:endParaRPr lang="en-US" dirty="0"/>
          </a:p>
          <a:p>
            <a:pPr lvl="1"/>
            <a:r>
              <a:rPr lang="en-US" dirty="0" smtClean="0"/>
              <a:t>E.g. How to use curl</a:t>
            </a:r>
          </a:p>
          <a:p>
            <a:pPr marL="0" indent="0">
              <a:buNone/>
            </a:pPr>
            <a:r>
              <a:rPr lang="it-IT" sz="1200" dirty="0" smtClean="0">
                <a:solidFill>
                  <a:srgbClr val="3A3A3A"/>
                </a:solidFill>
                <a:latin typeface="Monaco"/>
              </a:rPr>
              <a:t>		for </a:t>
            </a:r>
            <a:r>
              <a:rPr lang="it-IT" sz="1200" dirty="0">
                <a:solidFill>
                  <a:srgbClr val="FB0007"/>
                </a:solidFill>
                <a:latin typeface="Monaco"/>
              </a:rPr>
              <a:t>i</a:t>
            </a:r>
            <a:r>
              <a:rPr lang="it-IT" sz="1200" dirty="0">
                <a:solidFill>
                  <a:srgbClr val="3A3A3A"/>
                </a:solidFill>
                <a:latin typeface="Monaco"/>
              </a:rPr>
              <a:t> in `</a:t>
            </a:r>
            <a:r>
              <a:rPr lang="it-IT" sz="1200" dirty="0" err="1">
                <a:solidFill>
                  <a:srgbClr val="FB0007"/>
                </a:solidFill>
                <a:latin typeface="Monaco"/>
              </a:rPr>
              <a:t>seq</a:t>
            </a:r>
            <a:r>
              <a:rPr lang="it-IT" sz="1200" dirty="0">
                <a:solidFill>
                  <a:srgbClr val="FB0007"/>
                </a:solidFill>
                <a:latin typeface="Monaco"/>
              </a:rPr>
              <a:t> 1 20</a:t>
            </a:r>
            <a:r>
              <a:rPr lang="it-IT" sz="1200" dirty="0">
                <a:solidFill>
                  <a:srgbClr val="3A3A3A"/>
                </a:solidFill>
                <a:latin typeface="Monaco"/>
              </a:rPr>
              <a:t>`; do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rgbClr val="3A3A3A"/>
                </a:solidFill>
                <a:latin typeface="Monaco"/>
              </a:rPr>
              <a:t>		</a:t>
            </a:r>
            <a:r>
              <a:rPr lang="fr-FR" sz="1200" dirty="0" err="1" smtClean="0">
                <a:solidFill>
                  <a:srgbClr val="3A3A3A"/>
                </a:solidFill>
                <a:latin typeface="Monaco"/>
              </a:rPr>
              <a:t>curl</a:t>
            </a:r>
            <a:r>
              <a:rPr lang="fr-FR" sz="1200" dirty="0" smtClean="0">
                <a:solidFill>
                  <a:srgbClr val="3A3A3A"/>
                </a:solidFill>
                <a:latin typeface="Monaco"/>
              </a:rPr>
              <a:t> 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-d '</a:t>
            </a:r>
            <a:r>
              <a:rPr lang="fr-FR" sz="1200" dirty="0">
                <a:solidFill>
                  <a:srgbClr val="0F7001"/>
                </a:solidFill>
                <a:latin typeface="Monaco"/>
              </a:rPr>
              <a:t>entry=t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</a:t>
            </a:r>
            <a:r>
              <a:rPr lang="fr-FR" sz="1200" dirty="0">
                <a:solidFill>
                  <a:srgbClr val="FB0007"/>
                </a:solidFill>
                <a:latin typeface="Monaco"/>
              </a:rPr>
              <a:t>${i}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 -X '</a:t>
            </a:r>
            <a:r>
              <a:rPr lang="fr-FR" sz="1200" dirty="0">
                <a:solidFill>
                  <a:srgbClr val="6B006D"/>
                </a:solidFill>
                <a:latin typeface="Monaco"/>
              </a:rPr>
              <a:t>POST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 '</a:t>
            </a:r>
            <a:r>
              <a:rPr lang="fr-FR" sz="1200" dirty="0">
                <a:solidFill>
                  <a:srgbClr val="0000FF"/>
                </a:solidFill>
                <a:latin typeface="Monaco"/>
              </a:rPr>
              <a:t>http://</a:t>
            </a:r>
            <a:r>
              <a:rPr lang="fr-FR" sz="1200" dirty="0" err="1">
                <a:solidFill>
                  <a:srgbClr val="0000FF"/>
                </a:solidFill>
                <a:latin typeface="Monaco"/>
              </a:rPr>
              <a:t>ip:port</a:t>
            </a:r>
            <a:r>
              <a:rPr lang="fr-FR" sz="1200" dirty="0">
                <a:solidFill>
                  <a:srgbClr val="0000FF"/>
                </a:solidFill>
                <a:latin typeface="Monaco"/>
              </a:rPr>
              <a:t>/entries</a:t>
            </a:r>
            <a:r>
              <a:rPr lang="fr-FR" sz="1200" dirty="0">
                <a:solidFill>
                  <a:srgbClr val="3A3A3A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A3A3A"/>
                </a:solidFill>
                <a:latin typeface="Monaco"/>
              </a:rPr>
              <a:t>		done</a:t>
            </a:r>
            <a:endParaRPr lang="en-US" sz="1200" dirty="0">
              <a:solidFill>
                <a:srgbClr val="3A3A3A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A3A3A"/>
                </a:solidFill>
                <a:latin typeface="ArialMT"/>
              </a:rPr>
              <a:t>		This 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will </a:t>
            </a:r>
            <a:r>
              <a:rPr lang="en-US" sz="1200" dirty="0">
                <a:solidFill>
                  <a:srgbClr val="6B006D"/>
                </a:solidFill>
                <a:latin typeface="ArialMT"/>
              </a:rPr>
              <a:t>post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entry=t1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,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entry=t2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, ..., </a:t>
            </a:r>
            <a:r>
              <a:rPr lang="en-US" sz="1200" dirty="0">
                <a:solidFill>
                  <a:srgbClr val="0F7001"/>
                </a:solidFill>
                <a:latin typeface="ArialMT"/>
              </a:rPr>
              <a:t>entry=t20</a:t>
            </a:r>
            <a:r>
              <a:rPr lang="en-US" sz="1200" dirty="0">
                <a:solidFill>
                  <a:srgbClr val="3A3A3A"/>
                </a:solidFill>
                <a:latin typeface="ArialMT"/>
              </a:rPr>
              <a:t> to 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http://</a:t>
            </a:r>
            <a:r>
              <a:rPr lang="en-US" sz="1200" dirty="0" err="1">
                <a:solidFill>
                  <a:srgbClr val="0000FF"/>
                </a:solidFill>
                <a:latin typeface="ArialMT"/>
              </a:rPr>
              <a:t>ip:port</a:t>
            </a:r>
            <a:r>
              <a:rPr lang="en-US" sz="1200" dirty="0">
                <a:solidFill>
                  <a:srgbClr val="0000FF"/>
                </a:solidFill>
                <a:latin typeface="ArialMT"/>
              </a:rPr>
              <a:t>/entries</a:t>
            </a:r>
            <a:endParaRPr lang="en-US" sz="1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95736" y="4725144"/>
            <a:ext cx="5544616" cy="1008112"/>
          </a:xfrm>
          <a:prstGeom prst="roundRect">
            <a:avLst/>
          </a:prstGeom>
          <a:solidFill>
            <a:schemeClr val="tx2"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</a:rPr>
              <a:t>Write to a log file on each request, and make sure that the file is only handled by </a:t>
            </a:r>
            <a:r>
              <a:rPr lang="en-US" b="1" dirty="0" smtClean="0">
                <a:latin typeface="+mj-lt"/>
                <a:cs typeface="Courier New"/>
              </a:rPr>
              <a:t>one thread at a time.</a:t>
            </a:r>
          </a:p>
          <a:p>
            <a:pPr marL="0" indent="0">
              <a:buNone/>
            </a:pPr>
            <a:endParaRPr lang="en-US" dirty="0">
              <a:solidFill>
                <a:srgbClr val="C1651C"/>
              </a:solidFill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].acquire()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smtClean="0">
                <a:solidFill>
                  <a:srgbClr val="400BD9"/>
                </a:solidFill>
                <a:latin typeface="Menlo-Regular"/>
              </a:rPr>
              <a:t># </a:t>
            </a:r>
            <a:r>
              <a:rPr lang="en-US" dirty="0">
                <a:solidFill>
                  <a:srgbClr val="400BD9"/>
                </a:solidFill>
                <a:latin typeface="Menlo-Regular"/>
              </a:rPr>
              <a:t>Here's the critical section: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Menlo-Regular"/>
              </a:rPr>
              <a:t>log_file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tr-TR" dirty="0" err="1">
                <a:solidFill>
                  <a:srgbClr val="2EAEBB"/>
                </a:solidFill>
                <a:latin typeface="Menlo-Regular"/>
              </a:rPr>
              <a:t>open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 err="1">
                <a:solidFill>
                  <a:srgbClr val="B42419"/>
                </a:solidFill>
                <a:latin typeface="Menlo-Regular"/>
              </a:rPr>
              <a:t>log.txt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tr-TR" dirty="0">
                <a:solidFill>
                  <a:srgbClr val="B42419"/>
                </a:solidFill>
                <a:latin typeface="Menlo-Regular"/>
              </a:rPr>
              <a:t>'a'</a:t>
            </a:r>
            <a:r>
              <a:rPr lang="tr-T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log_file.write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'got a request from 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C814C9"/>
                </a:solidFill>
                <a:latin typeface="Menlo-Regular"/>
              </a:rPr>
              <a:t>\n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log_file.close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].release()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Menlo-Regular"/>
              </a:rPr>
              <a:t>  mycontext[</a:t>
            </a:r>
            <a:r>
              <a:rPr lang="hu-HU" dirty="0">
                <a:solidFill>
                  <a:srgbClr val="B42419"/>
                </a:solidFill>
                <a:latin typeface="Menlo-Regular"/>
              </a:rPr>
              <a:t>'lock'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 = getlock()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 smtClean="0">
              <a:latin typeface="+mj-lt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1560" y="2636912"/>
            <a:ext cx="4392488" cy="36004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1560" y="4509120"/>
            <a:ext cx="4392488" cy="36004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36296" y="2708920"/>
            <a:ext cx="1728192" cy="122413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Acquire and release the lock to protect access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2780928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0072" y="357301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settimer</a:t>
            </a:r>
            <a:r>
              <a:rPr lang="en-US" b="1" dirty="0"/>
              <a:t>(</a:t>
            </a:r>
            <a:r>
              <a:rPr lang="en-US" b="1" dirty="0" err="1"/>
              <a:t>waittime</a:t>
            </a:r>
            <a:r>
              <a:rPr lang="en-US" b="1" dirty="0"/>
              <a:t>, function, </a:t>
            </a:r>
            <a:r>
              <a:rPr lang="en-US" b="1" dirty="0" err="1"/>
              <a:t>args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Sets </a:t>
            </a:r>
            <a:r>
              <a:rPr lang="en-US" dirty="0"/>
              <a:t>a timer that when it expires will start a </a:t>
            </a:r>
            <a:r>
              <a:rPr lang="en-US" u="sng" dirty="0"/>
              <a:t>new thread </a:t>
            </a:r>
            <a:r>
              <a:rPr lang="en-US" dirty="0"/>
              <a:t>to call a function with a set of arguments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canceltimer</a:t>
            </a:r>
            <a:r>
              <a:rPr lang="en-US" b="1" dirty="0"/>
              <a:t>(</a:t>
            </a:r>
            <a:r>
              <a:rPr lang="en-US" b="1" dirty="0" err="1"/>
              <a:t>timerhandle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Tries </a:t>
            </a:r>
            <a:r>
              <a:rPr lang="en-US" dirty="0"/>
              <a:t>to </a:t>
            </a:r>
            <a:r>
              <a:rPr lang="en-US" dirty="0" smtClean="0"/>
              <a:t>cancel </a:t>
            </a:r>
            <a:r>
              <a:rPr lang="en-US" dirty="0"/>
              <a:t>a timer handle that has not started a thread.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13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31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</a:t>
            </a:r>
            <a:r>
              <a:rPr lang="en-US" sz="3800" dirty="0" smtClean="0">
                <a:solidFill>
                  <a:srgbClr val="400BD9"/>
                </a:solidFill>
                <a:latin typeface="Menlo-Regular"/>
              </a:rPr>
              <a:t>function </a:t>
            </a:r>
            <a:r>
              <a:rPr lang="en-US" sz="3800" dirty="0">
                <a:solidFill>
                  <a:srgbClr val="400BD9"/>
                </a:solidFill>
                <a:latin typeface="Menlo-Regular"/>
              </a:rPr>
              <a:t>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301208"/>
            <a:ext cx="5976664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8264" y="5085184"/>
            <a:ext cx="2195736" cy="1152128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a timer, that expires in 10s.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5301208"/>
            <a:ext cx="5976664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48264" y="5085184"/>
            <a:ext cx="2195736" cy="1152128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Start a timer, that expires in 10s.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6256" y="3429000"/>
            <a:ext cx="2267744" cy="1080120"/>
          </a:xfrm>
          <a:prstGeom prst="roundRect">
            <a:avLst>
              <a:gd name="adj" fmla="val 27553"/>
            </a:avLst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it expires, it spawns a thread that calls “stop”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7544" y="3645024"/>
            <a:ext cx="2304256" cy="288032"/>
          </a:xfrm>
          <a:prstGeom prst="roundRect">
            <a:avLst/>
          </a:prstGeom>
          <a:solidFill>
            <a:schemeClr val="tx2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2780928"/>
            <a:ext cx="6192688" cy="504056"/>
          </a:xfrm>
          <a:prstGeom prst="roundRect">
            <a:avLst/>
          </a:prstGeom>
          <a:solidFill>
            <a:schemeClr val="accent3">
              <a:lumMod val="75000"/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76256" y="2204864"/>
            <a:ext cx="2267744" cy="1080120"/>
          </a:xfrm>
          <a:prstGeom prst="roundRect">
            <a:avLst>
              <a:gd name="adj" fmla="val 27553"/>
            </a:avLst>
          </a:prstGeom>
          <a:solidFill>
            <a:schemeClr val="accent3">
              <a:lumMod val="75000"/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  new connection will try to reset the timer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576" y="5013176"/>
            <a:ext cx="6192688" cy="288032"/>
          </a:xfrm>
          <a:prstGeom prst="roundRect">
            <a:avLst/>
          </a:prstGeom>
          <a:solidFill>
            <a:schemeClr val="accent3">
              <a:lumMod val="75000"/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+mj-lt"/>
                <a:cs typeface="Courier New"/>
              </a:rPr>
              <a:t>Count the number of requests received, and print the result when no requests have been received for 10 seconds.</a:t>
            </a:r>
          </a:p>
          <a:p>
            <a:pPr marL="0" indent="0">
              <a:buNone/>
            </a:pPr>
            <a:endParaRPr lang="en-US" sz="4000" dirty="0" smtClean="0">
              <a:latin typeface="+mj-lt"/>
              <a:cs typeface="Courier New"/>
            </a:endParaRPr>
          </a:p>
          <a:p>
            <a:pPr marL="0" indent="0">
              <a:buNone/>
            </a:pPr>
            <a:r>
              <a:rPr lang="it-IT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3800" dirty="0" err="1">
                <a:solidFill>
                  <a:srgbClr val="2EAEBB"/>
                </a:solidFill>
                <a:latin typeface="Menlo-Regular"/>
              </a:rPr>
              <a:t>on_request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ip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port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socket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+=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1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canceltimer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400BD9"/>
                </a:solidFill>
                <a:latin typeface="Menlo-Regular"/>
              </a:rPr>
              <a:t># This is the function that will run in a separate thread: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sz="3800" dirty="0" err="1">
                <a:solidFill>
                  <a:srgbClr val="C1651C"/>
                </a:solidFill>
                <a:latin typeface="Menlo-Regular"/>
              </a:rPr>
              <a:t>def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3800" dirty="0">
                <a:solidFill>
                  <a:srgbClr val="2EAEBB"/>
                </a:solidFill>
                <a:latin typeface="Menlo-Regular"/>
              </a:rPr>
              <a:t>stop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da-DK" sz="3800" dirty="0">
                <a:solidFill>
                  <a:srgbClr val="000000"/>
                </a:solidFill>
                <a:latin typeface="Menlo-Regular"/>
              </a:rPr>
              <a:t>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>
                <a:solidFill>
                  <a:srgbClr val="2EAEBB"/>
                </a:solidFill>
                <a:latin typeface="Menlo-Regular"/>
              </a:rPr>
              <a:t>print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'got 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+ </a:t>
            </a:r>
            <a:r>
              <a:rPr lang="en-US" sz="3800" dirty="0" err="1">
                <a:solidFill>
                  <a:srgbClr val="2EAEBB"/>
                </a:solidFill>
                <a:latin typeface="Menlo-Regular"/>
              </a:rPr>
              <a:t>str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]) +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 requests'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stopcomm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it-IT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C1651C"/>
                </a:solidFill>
                <a:latin typeface="Menlo-Regular"/>
              </a:rPr>
              <a:t>if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callfunc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'initialize'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'counter'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0</a:t>
            </a:r>
            <a:endParaRPr lang="en-US" sz="3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0000"/>
                </a:solidFill>
                <a:latin typeface="Menlo-Regular"/>
              </a:rPr>
              <a:t>  listener =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waitforconn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getmyip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(), </a:t>
            </a:r>
            <a:r>
              <a:rPr lang="en-US" sz="3800" dirty="0">
                <a:solidFill>
                  <a:srgbClr val="B42419"/>
                </a:solidFill>
                <a:latin typeface="Menlo-Regular"/>
              </a:rPr>
              <a:t>63153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Menlo-Regular"/>
              </a:rPr>
              <a:t>on_request</a:t>
            </a:r>
            <a:r>
              <a:rPr lang="en-US" sz="3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sv-SE" sz="3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mycontext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'timer'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settimer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3800" dirty="0">
                <a:solidFill>
                  <a:srgbClr val="B42419"/>
                </a:solidFill>
                <a:latin typeface="Menlo-Regular"/>
              </a:rPr>
              <a:t>10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, stop, [</a:t>
            </a:r>
            <a:r>
              <a:rPr lang="sv-SE" sz="3800" dirty="0" err="1">
                <a:solidFill>
                  <a:srgbClr val="000000"/>
                </a:solidFill>
                <a:latin typeface="Menlo-Regular"/>
              </a:rPr>
              <a:t>listener</a:t>
            </a:r>
            <a:r>
              <a:rPr lang="sv-SE" sz="3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sv-SE" dirty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2195736" y="5301208"/>
            <a:ext cx="4392488" cy="1540717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not thread safe</a:t>
            </a:r>
          </a:p>
          <a:p>
            <a:pPr algn="ctr"/>
            <a:r>
              <a:rPr lang="en-US" dirty="0" smtClean="0"/>
              <a:t>Use locks 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https://seattle.poly.edu/wiki/RepyTutorial#RacesSleepandLocksexample1.6</a:t>
            </a:r>
          </a:p>
        </p:txBody>
      </p:sp>
    </p:spTree>
    <p:extLst>
      <p:ext uri="{BB962C8B-B14F-4D97-AF65-F5344CB8AC3E}">
        <p14:creationId xmlns:p14="http://schemas.microsoft.com/office/powerpoint/2010/main" val="1014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the labs(2)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7255718" cy="153136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expect you to use the </a:t>
            </a:r>
            <a:r>
              <a:rPr lang="en-US" dirty="0" err="1" smtClean="0">
                <a:solidFill>
                  <a:srgbClr val="000000"/>
                </a:solidFill>
              </a:rPr>
              <a:t>RESTful</a:t>
            </a:r>
            <a:r>
              <a:rPr lang="en-US" dirty="0" smtClean="0">
                <a:solidFill>
                  <a:srgbClr val="000000"/>
                </a:solidFill>
              </a:rPr>
              <a:t> API for browser –vessel communication.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You also want to extend it and use it for vessel-vessel communication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 will make your life easier when the code becomes more complex</a:t>
            </a: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35965"/>
              </p:ext>
            </p:extLst>
          </p:nvPr>
        </p:nvGraphicFramePr>
        <p:xfrm>
          <a:off x="395536" y="2996952"/>
          <a:ext cx="8352928" cy="38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815"/>
                <a:gridCol w="2073038"/>
                <a:gridCol w="1697803"/>
                <a:gridCol w="2448272"/>
              </a:tblGrid>
              <a:tr h="401457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Functions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 marL="68580" marR="68580"/>
                </a:tc>
              </a:tr>
              <a:tr h="2945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a new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: text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entry : text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endParaRPr lang="en-US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736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Modify or Delete an 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entry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/entries/</a:t>
                      </a:r>
                      <a:r>
                        <a:rPr lang="en-US" b="0" i="1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entryID</a:t>
                      </a:r>
                      <a:r>
                        <a:rPr lang="en-US" b="0" i="1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 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entry : text</a:t>
                      </a:r>
                    </a:p>
                    <a:p>
                      <a:r>
                        <a:rPr lang="en-US" i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delete: logical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  <a:tr h="515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Add</a:t>
                      </a:r>
                      <a:r>
                        <a:rPr lang="en-US" b="0" dirty="0" smtClean="0">
                          <a:solidFill>
                            <a:srgbClr val="00B0F0"/>
                          </a:solidFill>
                        </a:rPr>
                        <a:t> entry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neighbor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neighbourID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ea typeface="Courier New" charset="0"/>
                          <a:cs typeface="Courier New" charset="0"/>
                        </a:rPr>
                        <a:t>/entries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1" dirty="0" smtClean="0">
                        <a:solidFill>
                          <a:srgbClr val="FF0000"/>
                        </a:solidFill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entry:text</a:t>
                      </a:r>
                      <a:endParaRPr lang="en-US" i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i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neighbourID</a:t>
                      </a:r>
                      <a:r>
                        <a:rPr lang="en-US" i="1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:text</a:t>
                      </a:r>
                      <a:endParaRPr lang="en-US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centralized blackboard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2 Introduction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14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Blackboard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have a simple working version so far…</a:t>
            </a:r>
            <a:br>
              <a:rPr lang="en-US" sz="2800" dirty="0" smtClean="0"/>
            </a:br>
            <a:r>
              <a:rPr lang="en-US" sz="2800" dirty="0" smtClean="0"/>
              <a:t>Let’s make it better!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Reliable  and consistent</a:t>
            </a:r>
          </a:p>
          <a:p>
            <a:pPr lvl="1"/>
            <a:r>
              <a:rPr lang="en-US" dirty="0"/>
              <a:t>Every board shows messages in the same order</a:t>
            </a:r>
          </a:p>
          <a:p>
            <a:pPr lvl="1"/>
            <a:r>
              <a:rPr lang="en-US" dirty="0" smtClean="0"/>
              <a:t>No message gets lost</a:t>
            </a:r>
            <a:br>
              <a:rPr lang="en-US" dirty="0" smtClean="0"/>
            </a:br>
            <a:endParaRPr lang="en-US" dirty="0" smtClean="0"/>
          </a:p>
          <a:p>
            <a:r>
              <a:rPr lang="en-US" sz="2800" dirty="0" smtClean="0"/>
              <a:t>How? Centralized version!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447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Blackboard –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post is sent to the leader which distributes it to the network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leader should be able to handle correctly multiple posts from different nodes…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But who is the leader?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FAC3-38E9-D849-8DC1-E027FD74E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86162388"/>
              </p:ext>
            </p:extLst>
          </p:nvPr>
        </p:nvGraphicFramePr>
        <p:xfrm>
          <a:off x="6400800" y="3200400"/>
          <a:ext cx="2590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 on a ring</a:t>
            </a:r>
            <a:endParaRPr lang="en-US" dirty="0"/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150382"/>
            <a:ext cx="8229600" cy="121181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BA6D27-6ECA-6040-9BE6-A42ADC3A5EC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362200"/>
            <a:ext cx="579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971550" indent="-5143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 smtClean="0">
                <a:solidFill>
                  <a:srgbClr val="808080"/>
                </a:solidFill>
                <a:latin typeface="+mn-lt"/>
                <a:cs typeface="Courier New" charset="0"/>
              </a:rPr>
              <a:t>Node 5 initiates the leader election process. It sends ID to its next node in an “Election” (</a:t>
            </a:r>
            <a:r>
              <a:rPr lang="en-US" b="1" dirty="0" smtClean="0">
                <a:solidFill>
                  <a:srgbClr val="808080"/>
                </a:solidFill>
                <a:latin typeface="+mn-lt"/>
                <a:cs typeface="Courier New" charset="0"/>
              </a:rPr>
              <a:t>E</a:t>
            </a:r>
            <a:r>
              <a:rPr lang="en-US" dirty="0" smtClean="0">
                <a:solidFill>
                  <a:srgbClr val="808080"/>
                </a:solidFill>
                <a:latin typeface="+mn-lt"/>
                <a:cs typeface="Courier New" charset="0"/>
              </a:rPr>
              <a:t>) message.</a:t>
            </a:r>
            <a:endParaRPr lang="en-US" sz="900" dirty="0">
              <a:solidFill>
                <a:srgbClr val="808080"/>
              </a:solidFill>
              <a:latin typeface="+mn-lt"/>
              <a:ea typeface="ＭＳ Ｐゴシック" charset="0"/>
            </a:endParaRPr>
          </a:p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solidFill>
                  <a:srgbClr val="808080"/>
                </a:solidFill>
                <a:latin typeface="+mn-lt"/>
              </a:rPr>
              <a:t>When </a:t>
            </a:r>
            <a:r>
              <a:rPr lang="en-US" dirty="0" smtClean="0">
                <a:solidFill>
                  <a:srgbClr val="808080"/>
                </a:solidFill>
                <a:latin typeface="+mn-lt"/>
              </a:rPr>
              <a:t>node 6 receives </a:t>
            </a:r>
            <a:r>
              <a:rPr lang="en-US" dirty="0">
                <a:solidFill>
                  <a:srgbClr val="808080"/>
                </a:solidFill>
                <a:latin typeface="+mn-lt"/>
              </a:rPr>
              <a:t>the message, it appends its ID and forwards the </a:t>
            </a:r>
            <a:r>
              <a:rPr lang="en-US" dirty="0" smtClean="0">
                <a:solidFill>
                  <a:srgbClr val="808080"/>
                </a:solidFill>
                <a:latin typeface="+mn-lt"/>
              </a:rPr>
              <a:t>message</a:t>
            </a:r>
            <a:endParaRPr lang="en-US" sz="900" dirty="0">
              <a:solidFill>
                <a:srgbClr val="808080"/>
              </a:solidFill>
              <a:latin typeface="+mn-lt"/>
              <a:ea typeface="ＭＳ Ｐゴシック" charset="0"/>
            </a:endParaRPr>
          </a:p>
          <a:p>
            <a:pPr>
              <a:spcBef>
                <a:spcPct val="20000"/>
              </a:spcBef>
              <a:buFont typeface="Arial" charset="0"/>
              <a:buAutoNum type="arabicPeriod"/>
            </a:pPr>
            <a:r>
              <a:rPr lang="en-US" dirty="0">
                <a:solidFill>
                  <a:srgbClr val="808080"/>
                </a:solidFill>
                <a:latin typeface="+mn-lt"/>
              </a:rPr>
              <a:t>When the message gets back to the process that started the election:</a:t>
            </a:r>
          </a:p>
          <a:p>
            <a:pPr lvl="1">
              <a:spcBef>
                <a:spcPct val="20000"/>
              </a:spcBef>
              <a:buFont typeface="Arial" charset="0"/>
              <a:buAutoNum type="romanLcPeriod"/>
            </a:pP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it elects process with highest ID as coordinator, and</a:t>
            </a:r>
          </a:p>
          <a:p>
            <a:pPr lvl="1">
              <a:spcBef>
                <a:spcPct val="20000"/>
              </a:spcBef>
              <a:buFont typeface="Arial" charset="0"/>
              <a:buAutoNum type="romanLcPeriod"/>
            </a:pP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changes the message type to </a:t>
            </a:r>
            <a:r>
              <a:rPr lang="ja-JP" alt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“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Coordination</a:t>
            </a:r>
            <a:r>
              <a:rPr lang="ja-JP" alt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”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 message (</a:t>
            </a:r>
            <a:r>
              <a:rPr lang="en-US" b="1" dirty="0">
                <a:solidFill>
                  <a:srgbClr val="808080"/>
                </a:solidFill>
                <a:latin typeface="+mn-lt"/>
                <a:ea typeface="ＭＳ Ｐゴシック" charset="0"/>
                <a:cs typeface="Courier New" charset="0"/>
              </a:rPr>
              <a:t>C</a:t>
            </a:r>
            <a:r>
              <a:rPr lang="en-US" dirty="0">
                <a:solidFill>
                  <a:srgbClr val="808080"/>
                </a:solidFill>
                <a:latin typeface="+mn-lt"/>
                <a:ea typeface="ＭＳ Ｐゴシック" charset="0"/>
              </a:rPr>
              <a:t>) and circulates it in the 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62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62800" y="43434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6600" y="3962400"/>
            <a:ext cx="5680" cy="6187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390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9248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24800" y="35052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620000" y="3962400"/>
            <a:ext cx="838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01000" y="5486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5,6,0,1,2,3,4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15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7162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62800" y="4343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086600" y="3962400"/>
            <a:ext cx="5680" cy="6187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9342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1628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0010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924800" y="3505200"/>
            <a:ext cx="2286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001000" y="3962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458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077200" y="45720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8534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924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001000" y="5486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pic>
        <p:nvPicPr>
          <p:cNvPr id="72" name="Picture 13" descr="C:\Documents and Settings\dd\Local Settings\Temporary Internet Files\Content.IE5\0JAXMH8Z\MC900434713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05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4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9" grpId="1" animBg="1"/>
      <p:bldP spid="14" grpId="0" animBg="1"/>
      <p:bldP spid="14" grpId="1" animBg="1"/>
      <p:bldP spid="19" grpId="0" animBg="1"/>
      <p:bldP spid="19" grpId="1" animBg="1"/>
      <p:bldP spid="24" grpId="0" animBg="1"/>
      <p:bldP spid="24" grpId="1" animBg="1"/>
      <p:bldP spid="28" grpId="0" animBg="1"/>
      <p:bldP spid="28" grpId="1" animBg="1"/>
      <p:bldP spid="35" grpId="0" animBg="1"/>
      <p:bldP spid="35" grpId="1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3" grpId="0" animBg="1"/>
      <p:bldP spid="53" grpId="1" animBg="1"/>
      <p:bldP spid="58" grpId="0" animBg="1"/>
      <p:bldP spid="58" grpId="1" animBg="1"/>
      <p:bldP spid="62" grpId="0" animBg="1"/>
      <p:bldP spid="62" grpId="1" animBg="1"/>
      <p:bldP spid="65" grpId="0" animBg="1"/>
      <p:bldP spid="65" grpId="1" animBg="1"/>
      <p:bldP spid="71" grpId="0" animBg="1"/>
      <p:bldP spid="7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Use the Ring-based Election Algorithm (see Lecture slides on Monday) when starting the board in order to decide the leader</a:t>
            </a:r>
          </a:p>
          <a:p>
            <a:pPr lvl="1"/>
            <a:r>
              <a:rPr lang="en-US" sz="3100" dirty="0" smtClean="0"/>
              <a:t>Define a ring topology</a:t>
            </a:r>
          </a:p>
          <a:p>
            <a:pPr lvl="1"/>
            <a:r>
              <a:rPr lang="en-US" sz="3100" dirty="0" smtClean="0"/>
              <a:t>Every node should send </a:t>
            </a:r>
            <a:r>
              <a:rPr lang="en-US" sz="3100" b="1" dirty="0"/>
              <a:t>only </a:t>
            </a:r>
            <a:r>
              <a:rPr lang="en-US" sz="3100" dirty="0" smtClean="0"/>
              <a:t>to their next neighbor</a:t>
            </a:r>
          </a:p>
          <a:p>
            <a:pPr lvl="1"/>
            <a:r>
              <a:rPr lang="en-US" sz="3100" dirty="0" smtClean="0"/>
              <a:t>Use a </a:t>
            </a:r>
            <a:r>
              <a:rPr lang="en-US" sz="3100" b="1" dirty="0" smtClean="0"/>
              <a:t>locally generated random number </a:t>
            </a:r>
            <a:r>
              <a:rPr lang="en-US" sz="3100" dirty="0" smtClean="0"/>
              <a:t>as a criterion for selecting the leader (e.g. highest wins)</a:t>
            </a:r>
          </a:p>
          <a:p>
            <a:r>
              <a:rPr lang="en-US" sz="3800" dirty="0" smtClean="0"/>
              <a:t>Every node acts as an initiator in the beginning .</a:t>
            </a:r>
          </a:p>
          <a:p>
            <a:pPr lvl="1"/>
            <a:r>
              <a:rPr lang="en-US" sz="3100" dirty="0" smtClean="0"/>
              <a:t>n elections running </a:t>
            </a:r>
            <a:r>
              <a:rPr lang="en-US" sz="3100" b="1" dirty="0" smtClean="0"/>
              <a:t>concurrently</a:t>
            </a:r>
            <a:r>
              <a:rPr lang="en-US" sz="3100" dirty="0" smtClean="0"/>
              <a:t>.</a:t>
            </a:r>
          </a:p>
          <a:p>
            <a:pPr lvl="1"/>
            <a:r>
              <a:rPr lang="en-US" sz="3100" dirty="0" smtClean="0"/>
              <a:t>Eventually they all agree on the same leader.</a:t>
            </a:r>
          </a:p>
          <a:p>
            <a:r>
              <a:rPr lang="en-US" sz="3800" dirty="0"/>
              <a:t>The protocol stars running as soon as the nodes are up .</a:t>
            </a:r>
          </a:p>
          <a:p>
            <a:pPr lvl="1"/>
            <a:r>
              <a:rPr lang="en-US" sz="3400" dirty="0"/>
              <a:t>you might have to wait a bit to make sure everyone has booted .</a:t>
            </a:r>
          </a:p>
          <a:p>
            <a:pPr lvl="1"/>
            <a:r>
              <a:rPr lang="en-US" sz="3400" dirty="0"/>
              <a:t>How? Use a timer (see slide later on)</a:t>
            </a:r>
            <a:r>
              <a:rPr lang="en-US" sz="3400" dirty="0" smtClean="0"/>
              <a:t>.</a:t>
            </a:r>
            <a:endParaRPr lang="en-US" sz="3100" dirty="0" smtClean="0"/>
          </a:p>
          <a:p>
            <a:r>
              <a:rPr lang="en-US" sz="3800" dirty="0" smtClean="0"/>
              <a:t>Simplifications (but feel free to impress us): </a:t>
            </a:r>
          </a:p>
          <a:p>
            <a:pPr lvl="1"/>
            <a:r>
              <a:rPr lang="en-US" sz="3000" dirty="0" smtClean="0"/>
              <a:t>Not dynamic – only run election in the initialization of the protocol</a:t>
            </a:r>
            <a:endParaRPr lang="en-US" sz="3000" dirty="0"/>
          </a:p>
          <a:p>
            <a:pPr lvl="1"/>
            <a:r>
              <a:rPr lang="en-US" sz="3000" dirty="0" smtClean="0"/>
              <a:t>Assume that communication between neighbors is reliable</a:t>
            </a:r>
          </a:p>
          <a:p>
            <a:pPr marL="5715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138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2467</Words>
  <Application>Microsoft Macintosh PowerPoint</Application>
  <PresentationFormat>Présentation à l'écran (4:3)</PresentationFormat>
  <Paragraphs>459</Paragraphs>
  <Slides>37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7" baseType="lpstr">
      <vt:lpstr>Arial</vt:lpstr>
      <vt:lpstr>ArialMT</vt:lpstr>
      <vt:lpstr>Calibri</vt:lpstr>
      <vt:lpstr>Courier New</vt:lpstr>
      <vt:lpstr>Menlo-Regular</vt:lpstr>
      <vt:lpstr>Monaco</vt:lpstr>
      <vt:lpstr>ＭＳ Ｐゴシック</vt:lpstr>
      <vt:lpstr>Times New Roman</vt:lpstr>
      <vt:lpstr>Wingdings</vt:lpstr>
      <vt:lpstr>Office Theme</vt:lpstr>
      <vt:lpstr>Distributed Systems</vt:lpstr>
      <vt:lpstr>Agenda</vt:lpstr>
      <vt:lpstr>Notes about the labs</vt:lpstr>
      <vt:lpstr>Notes about the labs(2)</vt:lpstr>
      <vt:lpstr>Reliable centralized blackboard</vt:lpstr>
      <vt:lpstr>Distributed Blackboard</vt:lpstr>
      <vt:lpstr>Distributed Blackboard – Centralized</vt:lpstr>
      <vt:lpstr>Leader election on a ring</vt:lpstr>
      <vt:lpstr>Leader Election</vt:lpstr>
      <vt:lpstr>After the election</vt:lpstr>
      <vt:lpstr>What could go wrong?</vt:lpstr>
      <vt:lpstr>What could go wrong?(2)</vt:lpstr>
      <vt:lpstr>Task 1 Leader Election</vt:lpstr>
      <vt:lpstr>Task 2 Blackboard (centralized)</vt:lpstr>
      <vt:lpstr>Optional Tasks</vt:lpstr>
      <vt:lpstr>Summary</vt:lpstr>
      <vt:lpstr>Agenda</vt:lpstr>
      <vt:lpstr>Solution cost</vt:lpstr>
      <vt:lpstr>Example: a good scenario</vt:lpstr>
      <vt:lpstr>Example: a costly scenario</vt:lpstr>
      <vt:lpstr>Cost of Lab2</vt:lpstr>
      <vt:lpstr>Agenda</vt:lpstr>
      <vt:lpstr>Concurrency in Repy</vt:lpstr>
      <vt:lpstr>Locks</vt:lpstr>
      <vt:lpstr>Lock example</vt:lpstr>
      <vt:lpstr>Lock example</vt:lpstr>
      <vt:lpstr>Lock example</vt:lpstr>
      <vt:lpstr>Lock example</vt:lpstr>
      <vt:lpstr>Lock example</vt:lpstr>
      <vt:lpstr>Lock example</vt:lpstr>
      <vt:lpstr>Timers</vt:lpstr>
      <vt:lpstr>Timer example</vt:lpstr>
      <vt:lpstr>Timer example</vt:lpstr>
      <vt:lpstr>Timer example</vt:lpstr>
      <vt:lpstr>Timer example</vt:lpstr>
      <vt:lpstr>Timer example</vt:lpstr>
      <vt:lpstr>More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johnnik</dc:creator>
  <cp:lastModifiedBy>Mohamed El Mouctar HAIDARA</cp:lastModifiedBy>
  <cp:revision>96</cp:revision>
  <dcterms:created xsi:type="dcterms:W3CDTF">2013-11-07T12:51:43Z</dcterms:created>
  <dcterms:modified xsi:type="dcterms:W3CDTF">2016-11-19T04:49:51Z</dcterms:modified>
</cp:coreProperties>
</file>