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67" r:id="rId5"/>
    <p:sldId id="262" r:id="rId6"/>
    <p:sldId id="277" r:id="rId7"/>
    <p:sldId id="276" r:id="rId8"/>
    <p:sldId id="264" r:id="rId9"/>
    <p:sldId id="263" r:id="rId10"/>
    <p:sldId id="266" r:id="rId11"/>
    <p:sldId id="278" r:id="rId12"/>
    <p:sldId id="269" r:id="rId13"/>
    <p:sldId id="270" r:id="rId14"/>
    <p:sldId id="279" r:id="rId15"/>
    <p:sldId id="280" r:id="rId16"/>
    <p:sldId id="281" r:id="rId1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AFEF5-F55C-4B41-831E-AACFE17A6FD1}" type="datetimeFigureOut">
              <a:rPr lang="el-GR" smtClean="0"/>
              <a:t>2/12/2016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A0E04-571A-47AB-A941-195AC88FCCF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097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5ADE-08EB-490B-865A-81BD7C4718F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A0E04-571A-47AB-A941-195AC88FCCF0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134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A0E04-571A-47AB-A941-195AC88FCCF0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577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5ADE-08EB-490B-865A-81BD7C4718F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70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5ADE-08EB-490B-865A-81BD7C4718F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4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5ADE-08EB-490B-865A-81BD7C4718F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9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A0E04-571A-47AB-A941-195AC88FCCF0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202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7E1C-B991-4C78-A105-624F4C494856}" type="datetimeFigureOut">
              <a:rPr lang="el-GR" smtClean="0"/>
              <a:t>2/12/2016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9719-29B5-41D9-858B-2DA2F72E572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60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7E1C-B991-4C78-A105-624F4C494856}" type="datetimeFigureOut">
              <a:rPr lang="el-GR" smtClean="0"/>
              <a:t>2/12/2016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9719-29B5-41D9-858B-2DA2F72E572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99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7E1C-B991-4C78-A105-624F4C494856}" type="datetimeFigureOut">
              <a:rPr lang="el-GR" smtClean="0"/>
              <a:t>2/12/2016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9719-29B5-41D9-858B-2DA2F72E572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5069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7E1C-B991-4C78-A105-624F4C494856}" type="datetimeFigureOut">
              <a:rPr lang="el-GR" smtClean="0"/>
              <a:t>2/12/2016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9719-29B5-41D9-858B-2DA2F72E572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3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7E1C-B991-4C78-A105-624F4C494856}" type="datetimeFigureOut">
              <a:rPr lang="el-GR" smtClean="0"/>
              <a:t>2/12/2016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9719-29B5-41D9-858B-2DA2F72E572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267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7E1C-B991-4C78-A105-624F4C494856}" type="datetimeFigureOut">
              <a:rPr lang="el-GR" smtClean="0"/>
              <a:t>2/12/2016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9719-29B5-41D9-858B-2DA2F72E572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786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7E1C-B991-4C78-A105-624F4C494856}" type="datetimeFigureOut">
              <a:rPr lang="el-GR" smtClean="0"/>
              <a:t>2/12/2016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9719-29B5-41D9-858B-2DA2F72E572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922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7E1C-B991-4C78-A105-624F4C494856}" type="datetimeFigureOut">
              <a:rPr lang="el-GR" smtClean="0"/>
              <a:t>2/12/2016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9719-29B5-41D9-858B-2DA2F72E572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952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7E1C-B991-4C78-A105-624F4C494856}" type="datetimeFigureOut">
              <a:rPr lang="el-GR" smtClean="0"/>
              <a:t>2/12/2016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9719-29B5-41D9-858B-2DA2F72E572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811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7E1C-B991-4C78-A105-624F4C494856}" type="datetimeFigureOut">
              <a:rPr lang="el-GR" smtClean="0"/>
              <a:t>2/12/2016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9719-29B5-41D9-858B-2DA2F72E572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7049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7E1C-B991-4C78-A105-624F4C494856}" type="datetimeFigureOut">
              <a:rPr lang="el-GR" smtClean="0"/>
              <a:t>2/12/2016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9719-29B5-41D9-858B-2DA2F72E572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605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7E1C-B991-4C78-A105-624F4C494856}" type="datetimeFigureOut">
              <a:rPr lang="el-GR" smtClean="0"/>
              <a:t>2/12/2016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89719-29B5-41D9-858B-2DA2F72E572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846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um/people/lamport/pubs/byz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beshr/tda596_distributed_systems_ht16_lab/src/eb027fdc241c1d859072eb56bd952d34c8bd990b/vote_result_template.html?at=byzantine_agreement" TargetMode="External"/><Relationship Id="rId2" Type="http://schemas.openxmlformats.org/officeDocument/2006/relationships/hyperlink" Target="https://bitbucket.org/beshr/tda596_distributed_systems_ht16_lab/src/eb027fdc241c1d859072eb56bd952d34c8bd990b/vote_frontpage_template.html?at=byzantine_agre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beshr/tda596_distributed_systems_ht16_lab/src/eb027fdc241c1d859072eb56bd952d34c8bd990b/?at=byzantine_agreemen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4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Agreement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2 </a:t>
            </a:r>
            <a:r>
              <a:rPr lang="en-US" dirty="0"/>
              <a:t>(optional, </a:t>
            </a:r>
            <a:r>
              <a:rPr lang="en-US" dirty="0" smtClean="0"/>
              <a:t>3 </a:t>
            </a:r>
            <a:r>
              <a:rPr lang="en-US" dirty="0"/>
              <a:t>points)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Extend task 1 to work for any number of </a:t>
            </a:r>
            <a:r>
              <a:rPr lang="en-US" sz="2400" dirty="0" smtClean="0"/>
              <a:t>nodes</a:t>
            </a:r>
            <a:endParaRPr lang="en-US" sz="2000" dirty="0"/>
          </a:p>
          <a:p>
            <a:endParaRPr lang="en-US" sz="800" dirty="0" smtClean="0"/>
          </a:p>
          <a:p>
            <a:r>
              <a:rPr lang="en-US" sz="2400" dirty="0"/>
              <a:t>Assume that the Byzantine vessels are aware of each other and that they have a predefined way on deciding the votes to be sent to the honest </a:t>
            </a:r>
            <a:r>
              <a:rPr lang="en-US" sz="2400" dirty="0" smtClean="0"/>
              <a:t>vessels</a:t>
            </a:r>
            <a:r>
              <a:rPr lang="en-US" sz="2800" dirty="0" smtClean="0"/>
              <a:t> </a:t>
            </a:r>
            <a:r>
              <a:rPr lang="en-US" sz="2400" dirty="0" smtClean="0"/>
              <a:t>(use the code </a:t>
            </a:r>
            <a:r>
              <a:rPr lang="en-US" sz="2400" dirty="0"/>
              <a:t>for the Byzantine </a:t>
            </a:r>
            <a:r>
              <a:rPr lang="en-US" sz="2400" dirty="0" smtClean="0"/>
              <a:t>behavior)</a:t>
            </a:r>
            <a:endParaRPr lang="en-US" sz="2400" dirty="0"/>
          </a:p>
          <a:p>
            <a:endParaRPr lang="en-US" sz="800" dirty="0"/>
          </a:p>
          <a:p>
            <a:r>
              <a:rPr lang="en-US" sz="2400" dirty="0"/>
              <a:t>Demonstrate that agreement cannot be reached with 4 honest nodes and 2 Byzantine (N=6, k=2).</a:t>
            </a:r>
          </a:p>
          <a:p>
            <a:endParaRPr lang="en-US" sz="800" dirty="0"/>
          </a:p>
          <a:p>
            <a:r>
              <a:rPr lang="en-US" sz="2400" dirty="0"/>
              <a:t>Does coordination between the Byzantine vessels matter? </a:t>
            </a:r>
            <a:r>
              <a:rPr lang="en-US" sz="2400" dirty="0" smtClean="0"/>
              <a:t>Briefly </a:t>
            </a:r>
            <a:r>
              <a:rPr lang="en-US" sz="2400" dirty="0"/>
              <a:t>argue about your </a:t>
            </a:r>
            <a:r>
              <a:rPr lang="en-US" sz="2400" dirty="0" smtClean="0"/>
              <a:t>answer.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118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Extra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x-none" sz="2800" dirty="0"/>
              <a:t>Here is a link to the original paper by </a:t>
            </a:r>
            <a:r>
              <a:rPr lang="x-none" sz="2800" dirty="0" err="1"/>
              <a:t>Lamport</a:t>
            </a:r>
            <a:r>
              <a:rPr lang="x-none" sz="2800" dirty="0"/>
              <a:t> et </a:t>
            </a:r>
            <a:r>
              <a:rPr lang="x-none" sz="2800"/>
              <a:t>al</a:t>
            </a:r>
            <a:r>
              <a:rPr lang="x-none" sz="2800" smtClean="0"/>
              <a:t>.: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x-none" sz="2800" smtClean="0">
                <a:latin typeface="Calibri"/>
                <a:hlinkClick r:id="rId3"/>
              </a:rPr>
              <a:t>http</a:t>
            </a:r>
            <a:r>
              <a:rPr lang="x-none" sz="2800">
                <a:latin typeface="Calibri"/>
                <a:hlinkClick r:id="rId3"/>
              </a:rPr>
              <a:t>://</a:t>
            </a:r>
            <a:r>
              <a:rPr lang="x-none" sz="2800" smtClean="0">
                <a:latin typeface="Calibri"/>
                <a:hlinkClick r:id="rId3"/>
              </a:rPr>
              <a:t>research.microsoft.com/en-us/um/people/lamport/pubs/byz.pdf</a:t>
            </a:r>
            <a:endParaRPr lang="en-US" sz="2800" dirty="0" smtClean="0">
              <a:latin typeface="Calibri"/>
              <a:hlinkClick r:id="rId3"/>
            </a:endParaRPr>
          </a:p>
          <a:p>
            <a:endParaRPr lang="x-none" sz="2800">
              <a:latin typeface="Calibri"/>
            </a:endParaRPr>
          </a:p>
          <a:p>
            <a:r>
              <a:rPr lang="x-none" sz="2800" dirty="0">
                <a:latin typeface="Calibri"/>
              </a:rPr>
              <a:t>There are many more resources about Byzantine agreement on </a:t>
            </a:r>
            <a:r>
              <a:rPr lang="x-none" sz="2800">
                <a:latin typeface="Calibri"/>
              </a:rPr>
              <a:t>the </a:t>
            </a:r>
            <a:r>
              <a:rPr lang="x-none" sz="2800" smtClean="0">
                <a:latin typeface="Calibri"/>
              </a:rPr>
              <a:t>web</a:t>
            </a:r>
            <a:r>
              <a:rPr lang="en-US" sz="2800" dirty="0" smtClean="0">
                <a:latin typeface="Calibri"/>
              </a:rPr>
              <a:t> (for various versions of the problem)</a:t>
            </a:r>
            <a:endParaRPr lang="x-none" sz="2800" dirty="0">
              <a:latin typeface="Calibri"/>
            </a:endParaRPr>
          </a:p>
          <a:p>
            <a:endParaRPr lang="x-none" sz="2800">
              <a:latin typeface="Calibri"/>
            </a:endParaRPr>
          </a:p>
          <a:p>
            <a:r>
              <a:rPr lang="x-none" sz="2800" dirty="0">
                <a:latin typeface="Calibri"/>
              </a:rPr>
              <a:t>This lab is tied to the Byzantine agreement problem as it is described on </a:t>
            </a:r>
            <a:r>
              <a:rPr lang="x-none" sz="2800">
                <a:latin typeface="Calibri"/>
              </a:rPr>
              <a:t>the </a:t>
            </a:r>
            <a:r>
              <a:rPr lang="en-US" sz="2800" dirty="0" smtClean="0">
                <a:latin typeface="Calibri"/>
              </a:rPr>
              <a:t>lecture </a:t>
            </a:r>
            <a:r>
              <a:rPr lang="x-none" sz="2800" smtClean="0">
                <a:latin typeface="Calibri"/>
              </a:rPr>
              <a:t>slides</a:t>
            </a:r>
            <a:endParaRPr lang="x-none" sz="2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54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84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54"/>
          <a:stretch/>
        </p:blipFill>
        <p:spPr>
          <a:xfrm>
            <a:off x="539553" y="1484784"/>
            <a:ext cx="3384376" cy="2448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Simplistic HTML </a:t>
            </a:r>
            <a:r>
              <a:rPr lang="en-US" dirty="0"/>
              <a:t>I</a:t>
            </a:r>
            <a:r>
              <a:rPr lang="en-US" dirty="0" smtClean="0"/>
              <a:t>nterface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1484785"/>
            <a:ext cx="5432813" cy="2304256"/>
          </a:xfrm>
        </p:spPr>
        <p:txBody>
          <a:bodyPr/>
          <a:lstStyle/>
          <a:p>
            <a:r>
              <a:rPr lang="en-US" dirty="0" smtClean="0"/>
              <a:t>Three buttons</a:t>
            </a:r>
          </a:p>
          <a:p>
            <a:r>
              <a:rPr lang="en-US" dirty="0" smtClean="0"/>
              <a:t>Show results as simple text</a:t>
            </a:r>
          </a:p>
          <a:p>
            <a:r>
              <a:rPr lang="en-US" dirty="0" smtClean="0"/>
              <a:t>Page reloads periodically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550"/>
              </p:ext>
            </p:extLst>
          </p:nvPr>
        </p:nvGraphicFramePr>
        <p:xfrm>
          <a:off x="355008" y="3789040"/>
          <a:ext cx="843398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189"/>
                <a:gridCol w="2540487"/>
                <a:gridCol w="858162"/>
                <a:gridCol w="33281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Param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Vote: Attack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Vote: Retreat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Vote: Byzantine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/vote/attack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/vote/attack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/vote/byzantine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 result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/vote/result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Vote</a:t>
                      </a:r>
                      <a:r>
                        <a:rPr lang="en-US" baseline="0" dirty="0" smtClean="0"/>
                        <a:t> results after Byzantine agreement. Show Individual nodes results and final result.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homepage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Homepage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6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files:</a:t>
            </a:r>
          </a:p>
          <a:p>
            <a:pPr lvl="1"/>
            <a:r>
              <a:rPr lang="en-US" dirty="0" smtClean="0"/>
              <a:t>Main page:</a:t>
            </a:r>
          </a:p>
          <a:p>
            <a:pPr lvl="2"/>
            <a:r>
              <a:rPr lang="en-US" u="sng" dirty="0">
                <a:hlinkClick r:id="rId2" tooltip="vote_frontpage_template.html"/>
              </a:rPr>
              <a:t>vote_frontpage_template.html</a:t>
            </a:r>
            <a:endParaRPr lang="en-US" dirty="0" smtClean="0"/>
          </a:p>
          <a:p>
            <a:pPr lvl="1"/>
            <a:r>
              <a:rPr lang="en-US" dirty="0" smtClean="0"/>
              <a:t>Result template: (really nothing)</a:t>
            </a:r>
          </a:p>
          <a:p>
            <a:pPr lvl="2"/>
            <a:r>
              <a:rPr lang="en-US" u="sng" dirty="0" smtClean="0">
                <a:hlinkClick r:id="rId3" tooltip="vote_result_template.html"/>
              </a:rPr>
              <a:t>vote_result_template.html</a:t>
            </a:r>
            <a:endParaRPr lang="en-US" dirty="0" smtClean="0"/>
          </a:p>
          <a:p>
            <a:r>
              <a:rPr lang="en-US" dirty="0" smtClean="0"/>
              <a:t>Get template from:</a:t>
            </a:r>
          </a:p>
          <a:p>
            <a:pPr lvl="1"/>
            <a:r>
              <a:rPr lang="en-US" dirty="0">
                <a:hlinkClick r:id="rId4"/>
              </a:rPr>
              <a:t>https://bitbucket.org/beshr/tda596_distributed_systems_ht16_lab/src/eb027fdc241c1d859072eb56bd952d34c8bd990b/?</a:t>
            </a:r>
            <a:r>
              <a:rPr lang="en-US" dirty="0" smtClean="0">
                <a:hlinkClick r:id="rId4"/>
              </a:rPr>
              <a:t>at=byzantine_agreement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7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provide you the simple functions that implement the logic of the byzantine nodes, on a .</a:t>
            </a:r>
            <a:r>
              <a:rPr lang="en-US" dirty="0" err="1" smtClean="0"/>
              <a:t>repy</a:t>
            </a:r>
            <a:r>
              <a:rPr lang="en-US" dirty="0" smtClean="0"/>
              <a:t> file on </a:t>
            </a:r>
            <a:r>
              <a:rPr lang="en-US" dirty="0" err="1" smtClean="0"/>
              <a:t>pingpong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just put them in your code and call them as described next.</a:t>
            </a:r>
          </a:p>
          <a:p>
            <a:r>
              <a:rPr lang="en-US" dirty="0" smtClean="0"/>
              <a:t>On round 1, byzantine node calls:</a:t>
            </a:r>
          </a:p>
          <a:p>
            <a:pPr lvl="1"/>
            <a:r>
              <a:rPr lang="en-US" sz="1800" dirty="0">
                <a:solidFill>
                  <a:srgbClr val="3366FF"/>
                </a:solidFill>
              </a:rPr>
              <a:t>c</a:t>
            </a:r>
            <a:r>
              <a:rPr lang="en-US" sz="1800" dirty="0" smtClean="0">
                <a:solidFill>
                  <a:srgbClr val="3366FF"/>
                </a:solidFill>
              </a:rPr>
              <a:t>ompute_byzantine_vote_round1</a:t>
            </a:r>
            <a:r>
              <a:rPr lang="en-US" sz="1800" dirty="0" smtClean="0"/>
              <a:t>(#</a:t>
            </a:r>
            <a:r>
              <a:rPr lang="en-US" sz="1800" dirty="0" err="1" smtClean="0"/>
              <a:t>loyal_nodes</a:t>
            </a:r>
            <a:r>
              <a:rPr lang="en-US" sz="1800" dirty="0" smtClean="0"/>
              <a:t>, #</a:t>
            </a:r>
            <a:r>
              <a:rPr lang="en-US" sz="1800" dirty="0" err="1" smtClean="0"/>
              <a:t>total_nodes</a:t>
            </a:r>
            <a:r>
              <a:rPr lang="en-US" sz="1800" dirty="0" smtClean="0"/>
              <a:t>, tie</a:t>
            </a:r>
            <a:r>
              <a:rPr lang="en-US" sz="1800" dirty="0"/>
              <a:t>-</a:t>
            </a:r>
            <a:r>
              <a:rPr lang="en-US" sz="1800" dirty="0" err="1" smtClean="0"/>
              <a:t>braker</a:t>
            </a:r>
            <a:r>
              <a:rPr lang="en-US" sz="1800" dirty="0" smtClean="0"/>
              <a:t>)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ie-</a:t>
            </a:r>
            <a:r>
              <a:rPr lang="en-US" dirty="0" err="1" smtClean="0"/>
              <a:t>braker</a:t>
            </a:r>
            <a:r>
              <a:rPr lang="en-US" dirty="0" smtClean="0"/>
              <a:t> is a </a:t>
            </a:r>
            <a:r>
              <a:rPr lang="en-US" dirty="0" err="1" smtClean="0"/>
              <a:t>boolean</a:t>
            </a:r>
            <a:r>
              <a:rPr lang="en-US" dirty="0" smtClean="0"/>
              <a:t> variable (True or False) indicating Attack or Retreat respectively.</a:t>
            </a:r>
          </a:p>
          <a:p>
            <a:pPr lvl="1"/>
            <a:r>
              <a:rPr lang="en-US" dirty="0" smtClean="0"/>
              <a:t>Result: A list with the votes to send to the loyal nodes e.g. [</a:t>
            </a:r>
            <a:r>
              <a:rPr lang="en-US" dirty="0" err="1" smtClean="0"/>
              <a:t>True,False,True</a:t>
            </a:r>
            <a:r>
              <a:rPr lang="en-US" dirty="0" smtClean="0"/>
              <a:t>,….]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4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</a:t>
            </a:r>
            <a:r>
              <a:rPr lang="en-US" dirty="0" smtClean="0"/>
              <a:t>behavior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round 2, byzantine node calls:</a:t>
            </a:r>
          </a:p>
          <a:p>
            <a:pPr lvl="1"/>
            <a:r>
              <a:rPr lang="en-US" sz="1800" dirty="0" smtClean="0">
                <a:solidFill>
                  <a:srgbClr val="3366FF"/>
                </a:solidFill>
              </a:rPr>
              <a:t>compute_byzantine_vote_round2</a:t>
            </a:r>
            <a:r>
              <a:rPr lang="en-US" sz="1800" dirty="0" smtClean="0"/>
              <a:t>(#</a:t>
            </a:r>
            <a:r>
              <a:rPr lang="en-US" sz="1800" dirty="0" err="1" smtClean="0"/>
              <a:t>loyal_nodes</a:t>
            </a:r>
            <a:r>
              <a:rPr lang="en-US" sz="1800" dirty="0" smtClean="0"/>
              <a:t>, #</a:t>
            </a:r>
            <a:r>
              <a:rPr lang="en-US" sz="1800" dirty="0" err="1" smtClean="0"/>
              <a:t>total_nodes</a:t>
            </a:r>
            <a:r>
              <a:rPr lang="en-US" sz="1800" dirty="0" smtClean="0"/>
              <a:t>, tie</a:t>
            </a:r>
            <a:r>
              <a:rPr lang="en-US" sz="1800" dirty="0"/>
              <a:t>-</a:t>
            </a:r>
            <a:r>
              <a:rPr lang="en-US" sz="1800" dirty="0" err="1" smtClean="0"/>
              <a:t>braker</a:t>
            </a:r>
            <a:r>
              <a:rPr lang="en-US" sz="1800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Result: A list, where every element is the vector to send to each loyal node.</a:t>
            </a:r>
          </a:p>
          <a:p>
            <a:pPr lvl="1"/>
            <a:r>
              <a:rPr lang="en-US" dirty="0" smtClean="0"/>
              <a:t>e.g. [   [</a:t>
            </a:r>
            <a:r>
              <a:rPr lang="en-US" dirty="0" err="1" smtClean="0"/>
              <a:t>True,False</a:t>
            </a:r>
            <a:r>
              <a:rPr lang="en-US" dirty="0" smtClean="0"/>
              <a:t>,…]  ,   [</a:t>
            </a:r>
            <a:r>
              <a:rPr lang="en-US" dirty="0" err="1" smtClean="0"/>
              <a:t>False,True</a:t>
            </a:r>
            <a:r>
              <a:rPr lang="en-US" dirty="0" smtClean="0"/>
              <a:t>,…] , …]</a:t>
            </a:r>
          </a:p>
          <a:p>
            <a:pPr lvl="1"/>
            <a:r>
              <a:rPr lang="en-US" dirty="0" smtClean="0"/>
              <a:t>Again, True stands for Attack and False stands for Retreat.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general per vessel, </a:t>
            </a:r>
            <a:br>
              <a:rPr lang="en-US" dirty="0"/>
            </a:br>
            <a:r>
              <a:rPr lang="en-US" dirty="0"/>
              <a:t>goal: Byzantine Agreement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52" y="5229200"/>
            <a:ext cx="1369817" cy="1435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4" t="17055" r="20312"/>
          <a:stretch/>
        </p:blipFill>
        <p:spPr>
          <a:xfrm>
            <a:off x="7020272" y="2076505"/>
            <a:ext cx="1685996" cy="1621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8" r="27324" b="11938"/>
          <a:stretch/>
        </p:blipFill>
        <p:spPr>
          <a:xfrm>
            <a:off x="323528" y="5099710"/>
            <a:ext cx="2114409" cy="1564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" t="4402"/>
          <a:stretch/>
        </p:blipFill>
        <p:spPr>
          <a:xfrm>
            <a:off x="297845" y="2115838"/>
            <a:ext cx="1954784" cy="1543268"/>
          </a:xfrm>
          <a:prstGeom prst="rect">
            <a:avLst/>
          </a:prstGeom>
        </p:spPr>
      </p:pic>
      <p:pic>
        <p:nvPicPr>
          <p:cNvPr id="1028" name="Picture 4" descr="http://www.freeiconspng.com/uploads/mail-server-icon-png-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710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freeiconspng.com/uploads/mail-server-icon-png-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1234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freeiconspng.com/uploads/mail-server-icon-png-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66" y="472914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freeiconspng.com/uploads/mail-server-icon-png-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52" y="48691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2316836" y="2720486"/>
            <a:ext cx="477879" cy="25056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483768" y="5974523"/>
            <a:ext cx="477879" cy="1907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92280" y="5353480"/>
            <a:ext cx="477879" cy="25056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6589259" y="2690814"/>
            <a:ext cx="282348" cy="46944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2" idx="1"/>
            <a:endCxn id="1028" idx="3"/>
          </p:cNvCxnSpPr>
          <p:nvPr/>
        </p:nvCxnSpPr>
        <p:spPr>
          <a:xfrm flipH="1" flipV="1">
            <a:off x="3774976" y="3580646"/>
            <a:ext cx="1733128" cy="1524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4" idx="1"/>
            <a:endCxn id="13" idx="3"/>
          </p:cNvCxnSpPr>
          <p:nvPr/>
        </p:nvCxnSpPr>
        <p:spPr>
          <a:xfrm flipH="1" flipV="1">
            <a:off x="3883766" y="5338740"/>
            <a:ext cx="2046786" cy="14002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>
            <a:cxnSpLocks/>
            <a:endCxn id="14" idx="0"/>
          </p:cNvCxnSpPr>
          <p:nvPr/>
        </p:nvCxnSpPr>
        <p:spPr>
          <a:xfrm>
            <a:off x="6373813" y="4433435"/>
            <a:ext cx="166339" cy="43572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>
            <a:cxnSpLocks/>
            <a:stCxn id="13" idx="0"/>
            <a:endCxn id="1028" idx="2"/>
          </p:cNvCxnSpPr>
          <p:nvPr/>
        </p:nvCxnSpPr>
        <p:spPr>
          <a:xfrm flipH="1" flipV="1">
            <a:off x="3165376" y="4190246"/>
            <a:ext cx="108790" cy="53889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cxnSpLocks/>
          </p:cNvCxnSpPr>
          <p:nvPr/>
        </p:nvCxnSpPr>
        <p:spPr>
          <a:xfrm flipH="1">
            <a:off x="3992564" y="4250531"/>
            <a:ext cx="1515540" cy="615537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>
            <a:cxnSpLocks/>
          </p:cNvCxnSpPr>
          <p:nvPr/>
        </p:nvCxnSpPr>
        <p:spPr>
          <a:xfrm flipH="1" flipV="1">
            <a:off x="3799270" y="4168772"/>
            <a:ext cx="2161793" cy="93093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Oval 1040"/>
          <p:cNvSpPr/>
          <p:nvPr/>
        </p:nvSpPr>
        <p:spPr>
          <a:xfrm>
            <a:off x="7380644" y="4925239"/>
            <a:ext cx="1705884" cy="18712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33411" y="1654272"/>
            <a:ext cx="2743200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000" dirty="0"/>
              <a:t>(honest, </a:t>
            </a:r>
            <a:r>
              <a:rPr lang="en-US" sz="2000" dirty="0" smtClean="0"/>
              <a:t>vote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6489855" y="1654272"/>
            <a:ext cx="2743200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000" dirty="0"/>
              <a:t>(honest, </a:t>
            </a:r>
            <a:r>
              <a:rPr lang="en-US" sz="2000" dirty="0" smtClean="0"/>
              <a:t>vote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-95289" y="4630338"/>
            <a:ext cx="2743200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000" dirty="0"/>
              <a:t>(honest, vote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04248" y="4518974"/>
            <a:ext cx="2743200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000" dirty="0" smtClean="0"/>
              <a:t>Byzantine</a:t>
            </a:r>
            <a:endParaRPr lang="en-US" sz="2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2794716" y="1772816"/>
            <a:ext cx="3794544" cy="1976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Each general </a:t>
            </a:r>
            <a:r>
              <a:rPr lang="en-US" sz="2000" dirty="0" smtClean="0"/>
              <a:t>decides on a </a:t>
            </a:r>
            <a:r>
              <a:rPr lang="en-US" sz="2000" dirty="0"/>
              <a:t>profile </a:t>
            </a:r>
            <a:r>
              <a:rPr lang="en-US" sz="2000" dirty="0" smtClean="0"/>
              <a:t>(“honest</a:t>
            </a:r>
            <a:r>
              <a:rPr lang="en-US" sz="2000" dirty="0" smtClean="0"/>
              <a:t>”</a:t>
            </a:r>
            <a:r>
              <a:rPr lang="en-US" sz="2000" dirty="0" smtClean="0"/>
              <a:t> </a:t>
            </a:r>
            <a:r>
              <a:rPr lang="en-US" sz="2000" dirty="0"/>
              <a:t>or </a:t>
            </a:r>
            <a:r>
              <a:rPr lang="en-US" sz="2000" dirty="0" smtClean="0"/>
              <a:t>“Byzantine</a:t>
            </a:r>
            <a:r>
              <a:rPr lang="en-US" sz="2000" dirty="0" smtClean="0"/>
              <a:t>”</a:t>
            </a:r>
            <a:r>
              <a:rPr lang="en-US" sz="2000" dirty="0" smtClean="0"/>
              <a:t>). Honest generals have an initial </a:t>
            </a:r>
            <a:r>
              <a:rPr lang="en-US" sz="2000" dirty="0"/>
              <a:t>vote ("attack" or </a:t>
            </a:r>
            <a:r>
              <a:rPr lang="en-US" sz="2000" dirty="0" smtClean="0"/>
              <a:t>"retreat").</a:t>
            </a:r>
          </a:p>
          <a:p>
            <a:pPr algn="ctr"/>
            <a:r>
              <a:rPr lang="en-US" sz="2000" dirty="0" smtClean="0"/>
              <a:t>Byzantine generals will try to break the agreement.</a:t>
            </a:r>
            <a:endParaRPr lang="en-US" sz="2000" dirty="0" smtClean="0"/>
          </a:p>
        </p:txBody>
      </p:sp>
      <p:sp>
        <p:nvSpPr>
          <p:cNvPr id="10" name="Oval 9"/>
          <p:cNvSpPr/>
          <p:nvPr/>
        </p:nvSpPr>
        <p:spPr>
          <a:xfrm>
            <a:off x="2961646" y="4729140"/>
            <a:ext cx="4130634" cy="17714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All generals run the Byzantine Agreement alg.</a:t>
            </a:r>
          </a:p>
          <a:p>
            <a:pPr algn="ctr"/>
            <a:r>
              <a:rPr lang="en-US" sz="2000" dirty="0" smtClean="0"/>
              <a:t>Honest generals should agree on a result </a:t>
            </a:r>
            <a:br>
              <a:rPr lang="en-US" sz="2000" dirty="0" smtClean="0"/>
            </a:br>
            <a:r>
              <a:rPr lang="en-US" sz="2000" dirty="0" smtClean="0"/>
              <a:t>(attack or retreat)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208191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should work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x-none" sz="2000" dirty="0"/>
              <a:t>N vessels, each general controls one vessel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 smtClean="0"/>
              <a:t>For e</a:t>
            </a:r>
            <a:r>
              <a:rPr lang="x-none" sz="2000" smtClean="0"/>
              <a:t>ach </a:t>
            </a:r>
            <a:r>
              <a:rPr lang="x-none" sz="2000" dirty="0"/>
              <a:t>general (vessel) </a:t>
            </a:r>
          </a:p>
          <a:p>
            <a:pPr lvl="1"/>
            <a:r>
              <a:rPr lang="en-US" sz="2000" dirty="0" smtClean="0"/>
              <a:t>Decide on </a:t>
            </a:r>
            <a:r>
              <a:rPr lang="x-none" sz="2000" smtClean="0"/>
              <a:t>a </a:t>
            </a:r>
            <a:r>
              <a:rPr lang="x-none" sz="2000"/>
              <a:t>profile </a:t>
            </a:r>
            <a:r>
              <a:rPr lang="x-none" sz="2000" smtClean="0"/>
              <a:t>"</a:t>
            </a:r>
            <a:r>
              <a:rPr lang="x-none" sz="2000" dirty="0"/>
              <a:t>honest" </a:t>
            </a:r>
            <a:r>
              <a:rPr lang="x-none" sz="2000"/>
              <a:t>or </a:t>
            </a:r>
            <a:r>
              <a:rPr lang="en-US" sz="2000" dirty="0" smtClean="0"/>
              <a:t>“</a:t>
            </a:r>
            <a:r>
              <a:rPr lang="x-none" sz="2000" smtClean="0"/>
              <a:t>Byzantine</a:t>
            </a:r>
            <a:r>
              <a:rPr lang="en-US" sz="2000" dirty="0" smtClean="0"/>
              <a:t>”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or honest generals decide on </a:t>
            </a:r>
            <a:r>
              <a:rPr lang="x-none" sz="2000" smtClean="0"/>
              <a:t>a </a:t>
            </a:r>
            <a:r>
              <a:rPr lang="x-none" sz="2000"/>
              <a:t>vote </a:t>
            </a:r>
            <a:r>
              <a:rPr lang="en-US" sz="2000" dirty="0" smtClean="0"/>
              <a:t>“</a:t>
            </a:r>
            <a:r>
              <a:rPr lang="x-none" sz="2000" smtClean="0"/>
              <a:t>attack</a:t>
            </a:r>
            <a:r>
              <a:rPr lang="en-US" sz="2000" dirty="0" smtClean="0"/>
              <a:t>”</a:t>
            </a:r>
            <a:r>
              <a:rPr lang="x-none" sz="2000" smtClean="0"/>
              <a:t> </a:t>
            </a:r>
            <a:r>
              <a:rPr lang="x-none" sz="2000"/>
              <a:t>or </a:t>
            </a:r>
            <a:r>
              <a:rPr lang="en-US" sz="2000" dirty="0" smtClean="0"/>
              <a:t>“</a:t>
            </a:r>
            <a:r>
              <a:rPr lang="en-GB" sz="2000" dirty="0" smtClean="0"/>
              <a:t>retreat</a:t>
            </a:r>
            <a:r>
              <a:rPr lang="en-US" sz="2000" dirty="0" smtClean="0"/>
              <a:t>”</a:t>
            </a:r>
            <a:r>
              <a:rPr lang="en-US" sz="2000" dirty="0" smtClean="0"/>
              <a:t> </a:t>
            </a:r>
            <a:r>
              <a:rPr lang="x-none" sz="2000" smtClean="0"/>
              <a:t>and </a:t>
            </a:r>
            <a:endParaRPr lang="x-none" sz="2000" dirty="0"/>
          </a:p>
          <a:p>
            <a:pPr lvl="1"/>
            <a:r>
              <a:rPr lang="x-none" sz="2000" dirty="0"/>
              <a:t>start the Byzantine </a:t>
            </a:r>
            <a:r>
              <a:rPr lang="x-none" sz="2000"/>
              <a:t>agreement </a:t>
            </a:r>
            <a:r>
              <a:rPr lang="x-none" sz="2000" smtClean="0"/>
              <a:t>algorithm</a:t>
            </a:r>
            <a:r>
              <a:rPr lang="en-US" sz="2000" dirty="0" smtClean="0"/>
              <a:t> </a:t>
            </a:r>
            <a:r>
              <a:rPr lang="x-none" sz="2000" smtClean="0"/>
              <a:t>(see</a:t>
            </a:r>
            <a:r>
              <a:rPr lang="en-US" sz="2000" dirty="0" smtClean="0"/>
              <a:t> </a:t>
            </a:r>
            <a:r>
              <a:rPr lang="x-none" sz="2000"/>
              <a:t>lecture </a:t>
            </a:r>
            <a:r>
              <a:rPr lang="x-none" sz="2000" dirty="0"/>
              <a:t>"Fault Tolerance </a:t>
            </a:r>
            <a:r>
              <a:rPr lang="x-none" sz="2000"/>
              <a:t>I</a:t>
            </a:r>
            <a:r>
              <a:rPr lang="x-none" sz="2000" smtClean="0"/>
              <a:t>")</a:t>
            </a:r>
            <a:r>
              <a:rPr lang="en-US" sz="2000" dirty="0"/>
              <a:t> on all generals</a:t>
            </a:r>
            <a:r>
              <a:rPr lang="x-none" sz="2000" smtClean="0"/>
              <a:t>,</a:t>
            </a:r>
            <a:r>
              <a:rPr lang="en-US" sz="2000" dirty="0" smtClean="0"/>
              <a:t>  </a:t>
            </a:r>
            <a:r>
              <a:rPr lang="x-none" sz="2000" smtClean="0"/>
              <a:t>through a webpage</a:t>
            </a:r>
            <a:r>
              <a:rPr lang="en-US" sz="2000" dirty="0" smtClean="0"/>
              <a:t> interface</a:t>
            </a:r>
            <a:r>
              <a:rPr lang="x-none" sz="2000" smtClean="0"/>
              <a:t> </a:t>
            </a:r>
            <a:r>
              <a:rPr lang="x-none" sz="2000" dirty="0"/>
              <a:t>(we </a:t>
            </a:r>
            <a:r>
              <a:rPr lang="x-none" sz="2000"/>
              <a:t>provide </a:t>
            </a:r>
            <a:r>
              <a:rPr lang="en-US" sz="2000" dirty="0" smtClean="0"/>
              <a:t>the</a:t>
            </a:r>
            <a:r>
              <a:rPr lang="x-none" sz="2000" smtClean="0"/>
              <a:t> </a:t>
            </a:r>
            <a:r>
              <a:rPr lang="x-none" sz="2000" dirty="0"/>
              <a:t>interface – </a:t>
            </a:r>
            <a:r>
              <a:rPr lang="x-none" sz="2000"/>
              <a:t>see </a:t>
            </a:r>
            <a:r>
              <a:rPr lang="en-US" sz="2000" dirty="0" smtClean="0"/>
              <a:t>next</a:t>
            </a:r>
            <a:r>
              <a:rPr lang="x-none" sz="2000" smtClean="0"/>
              <a:t> </a:t>
            </a:r>
            <a:r>
              <a:rPr lang="x-none" sz="2000"/>
              <a:t>slide</a:t>
            </a:r>
            <a:r>
              <a:rPr lang="x-none" sz="2000" smtClean="0"/>
              <a:t>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r>
              <a:rPr lang="x-none" sz="2000" dirty="0"/>
              <a:t>When the algorithm ends</a:t>
            </a:r>
            <a:r>
              <a:rPr lang="x-none" sz="2000"/>
              <a:t>, </a:t>
            </a:r>
            <a:r>
              <a:rPr lang="x-none" sz="2000" smtClean="0"/>
              <a:t>the</a:t>
            </a:r>
            <a:r>
              <a:rPr lang="en-US" sz="2000" dirty="0" smtClean="0"/>
              <a:t> </a:t>
            </a:r>
            <a:r>
              <a:rPr lang="en-US" sz="2000" b="1" dirty="0" smtClean="0"/>
              <a:t>result and</a:t>
            </a:r>
            <a:r>
              <a:rPr lang="x-none" sz="2000" b="1" smtClean="0"/>
              <a:t> </a:t>
            </a:r>
            <a:r>
              <a:rPr lang="x-none" sz="2000" b="1" dirty="0"/>
              <a:t>result vector</a:t>
            </a:r>
            <a:r>
              <a:rPr lang="x-none" sz="2000" dirty="0"/>
              <a:t> (see slide "</a:t>
            </a:r>
            <a:r>
              <a:rPr lang="x-none" sz="2000" dirty="0">
                <a:latin typeface="Calibri"/>
              </a:rPr>
              <a:t>Byzantine Agreement Problem (10)"</a:t>
            </a:r>
            <a:r>
              <a:rPr lang="x-none" sz="2000" dirty="0"/>
              <a:t> on lecture "Fault Tolerance I") should appear on each webpage (upon refresh)</a:t>
            </a:r>
          </a:p>
          <a:p>
            <a:pPr lvl="1"/>
            <a:r>
              <a:rPr lang="x-none" sz="2000" dirty="0"/>
              <a:t>Honest generals should agree on the same votes among them</a:t>
            </a:r>
          </a:p>
          <a:p>
            <a:pPr lvl="1"/>
            <a:r>
              <a:rPr lang="x-none" sz="2000" dirty="0"/>
              <a:t>We don't require any agreement for the Byzantine generals</a:t>
            </a:r>
          </a:p>
        </p:txBody>
      </p:sp>
    </p:spTree>
    <p:extLst>
      <p:ext uri="{BB962C8B-B14F-4D97-AF65-F5344CB8AC3E}">
        <p14:creationId xmlns:p14="http://schemas.microsoft.com/office/powerpoint/2010/main" val="21746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interface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dirty="0"/>
              <a:t>Each node has a webpage interface (you can use the blackboard page if you like) of three buttons:</a:t>
            </a:r>
          </a:p>
          <a:p>
            <a:pPr lvl="1"/>
            <a:r>
              <a:rPr lang="en-US" sz="2000" dirty="0" smtClean="0"/>
              <a:t>“Attack”, “</a:t>
            </a:r>
            <a:r>
              <a:rPr lang="en-US" sz="2000" dirty="0" smtClean="0"/>
              <a:t>Retreat”, “</a:t>
            </a:r>
            <a:r>
              <a:rPr lang="en-US" sz="2000" dirty="0" smtClean="0"/>
              <a:t>Byzantine”</a:t>
            </a:r>
          </a:p>
          <a:p>
            <a:endParaRPr lang="en-US" sz="2400" dirty="0" smtClean="0"/>
          </a:p>
          <a:p>
            <a:r>
              <a:rPr lang="en-US" sz="2400" dirty="0" smtClean="0"/>
              <a:t>If a general is honest, start the Byzantine </a:t>
            </a:r>
            <a:br>
              <a:rPr lang="en-US" sz="2400" dirty="0" smtClean="0"/>
            </a:br>
            <a:r>
              <a:rPr lang="en-US" sz="2400" dirty="0" smtClean="0"/>
              <a:t>agreement algorithm on that general (vessel) </a:t>
            </a:r>
            <a:br>
              <a:rPr lang="en-US" sz="2400" dirty="0" smtClean="0"/>
            </a:br>
            <a:r>
              <a:rPr lang="en-US" sz="2400" dirty="0" smtClean="0"/>
              <a:t>by clicking the “Attack” or “Retreat” button, </a:t>
            </a:r>
            <a:br>
              <a:rPr lang="en-US" sz="2400" dirty="0" smtClean="0"/>
            </a:br>
            <a:r>
              <a:rPr lang="en-US" sz="2400" dirty="0" smtClean="0"/>
              <a:t>depending on the initial vote that you have </a:t>
            </a:r>
            <a:br>
              <a:rPr lang="en-US" sz="2400" dirty="0" smtClean="0"/>
            </a:br>
            <a:r>
              <a:rPr lang="en-US" sz="2400" dirty="0" smtClean="0"/>
              <a:t>assigned to that general</a:t>
            </a:r>
          </a:p>
          <a:p>
            <a:endParaRPr lang="en-US" sz="2400" dirty="0"/>
          </a:p>
          <a:p>
            <a:r>
              <a:rPr lang="en-US" sz="2400" dirty="0" smtClean="0"/>
              <a:t>If a general is Byzantine, start the Byzantine</a:t>
            </a:r>
            <a:br>
              <a:rPr lang="en-US" sz="2400" dirty="0" smtClean="0"/>
            </a:br>
            <a:r>
              <a:rPr lang="en-US" sz="2400" dirty="0" smtClean="0"/>
              <a:t>agreement algorithm on that general (vessel) </a:t>
            </a:r>
            <a:br>
              <a:rPr lang="en-US" sz="2400" dirty="0" smtClean="0"/>
            </a:br>
            <a:r>
              <a:rPr lang="en-US" sz="2400" dirty="0" smtClean="0"/>
              <a:t>by clicking the “Byzantine” button</a:t>
            </a:r>
          </a:p>
          <a:p>
            <a:endParaRPr lang="en-US" sz="2400" dirty="0"/>
          </a:p>
          <a:p>
            <a:r>
              <a:rPr lang="en-US" sz="2400" dirty="0" smtClean="0"/>
              <a:t>Code </a:t>
            </a:r>
            <a:r>
              <a:rPr lang="en-US" sz="2400" dirty="0"/>
              <a:t>is </a:t>
            </a:r>
            <a:r>
              <a:rPr lang="en-US" sz="2400" dirty="0" smtClean="0"/>
              <a:t>explained/provided </a:t>
            </a:r>
            <a:r>
              <a:rPr lang="en-US" sz="2400" dirty="0"/>
              <a:t>in the </a:t>
            </a:r>
            <a:r>
              <a:rPr lang="en-US" sz="2400" dirty="0"/>
              <a:t>A</a:t>
            </a:r>
            <a:r>
              <a:rPr lang="en-US" sz="2400" dirty="0" smtClean="0"/>
              <a:t>ppendix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l-GR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64904"/>
            <a:ext cx="29432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3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 smtClean="0"/>
              <a:t>Use the webpage interfac</a:t>
            </a:r>
            <a:r>
              <a:rPr lang="en-US" sz="2000" dirty="0" smtClean="0"/>
              <a:t>e to initialize the Byzantine agreement algorithm for each general (vessel). Recall that initially generals are unaware of each others votes. </a:t>
            </a:r>
            <a:r>
              <a:rPr lang="en-US" sz="2000" dirty="0" smtClean="0"/>
              <a:t>Each of the </a:t>
            </a:r>
            <a:r>
              <a:rPr lang="en-US" sz="2000" dirty="0"/>
              <a:t>“Attack”, “Retreat</a:t>
            </a:r>
            <a:r>
              <a:rPr lang="en-US" sz="2000" dirty="0" smtClean="0"/>
              <a:t>”, and </a:t>
            </a:r>
            <a:r>
              <a:rPr lang="en-US" sz="2000" dirty="0"/>
              <a:t>“Byzantine” </a:t>
            </a:r>
            <a:r>
              <a:rPr lang="en-US" sz="2000" dirty="0" smtClean="0"/>
              <a:t>buttons </a:t>
            </a:r>
            <a:r>
              <a:rPr lang="en-US" sz="2000" dirty="0"/>
              <a:t>should </a:t>
            </a:r>
            <a:r>
              <a:rPr lang="en-US" sz="2000" dirty="0" smtClean="0"/>
              <a:t>call a </a:t>
            </a:r>
            <a:r>
              <a:rPr lang="en-US" sz="2000" dirty="0"/>
              <a:t>callback function (as in post request, etc</a:t>
            </a:r>
            <a:r>
              <a:rPr lang="en-US" sz="2000" dirty="0" smtClean="0"/>
              <a:t>.) that initiates the Byzantine agreement algorithm (only) on that general (vessel). </a:t>
            </a:r>
            <a:br>
              <a:rPr lang="en-US" sz="2000" dirty="0" smtClean="0"/>
            </a:br>
            <a:endParaRPr lang="en-US" sz="800" dirty="0" smtClean="0"/>
          </a:p>
          <a:p>
            <a:r>
              <a:rPr lang="en-US" sz="2000" dirty="0" smtClean="0"/>
              <a:t>When the callback is called with argument “Attack” or “Retreat”, your code should handle the behavior of an honest general that votes attack or retreat, respectively</a:t>
            </a:r>
            <a:br>
              <a:rPr lang="en-US" sz="2000" dirty="0" smtClean="0"/>
            </a:br>
            <a:endParaRPr lang="en-US" sz="800" dirty="0"/>
          </a:p>
          <a:p>
            <a:r>
              <a:rPr lang="en-US" sz="2000" dirty="0" smtClean="0"/>
              <a:t>When the callback is called with argument “Byzantine” your code should handle the behavior of a Byzantine general</a:t>
            </a:r>
            <a:r>
              <a:rPr lang="en-US" sz="2000" dirty="0"/>
              <a:t> </a:t>
            </a:r>
            <a:r>
              <a:rPr lang="en-US" sz="2000" dirty="0" smtClean="0"/>
              <a:t>(we provide the code for that – see Appendix)</a:t>
            </a:r>
            <a:br>
              <a:rPr lang="en-US" sz="2000" dirty="0" smtClean="0"/>
            </a:br>
            <a:endParaRPr lang="en-US" sz="800" dirty="0">
              <a:latin typeface="Calibri"/>
            </a:endParaRPr>
          </a:p>
          <a:p>
            <a:r>
              <a:rPr lang="en-US" sz="2000" dirty="0"/>
              <a:t>All vessels are aware of the total number of </a:t>
            </a:r>
            <a:r>
              <a:rPr lang="en-US" sz="2000" dirty="0" smtClean="0"/>
              <a:t>vessels. Only </a:t>
            </a:r>
            <a:r>
              <a:rPr lang="en-US" sz="2000" dirty="0"/>
              <a:t>the Byzantine vessels </a:t>
            </a:r>
            <a:r>
              <a:rPr lang="en-US" sz="2000" dirty="0" smtClean="0"/>
              <a:t>know which </a:t>
            </a:r>
            <a:r>
              <a:rPr lang="en-US" sz="2000" dirty="0"/>
              <a:t>vessels are </a:t>
            </a:r>
            <a:r>
              <a:rPr lang="en-US" sz="2000" dirty="0"/>
              <a:t>Byzantine (i.e., their IPs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78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x-none" sz="1800" dirty="0">
                <a:latin typeface="Calibri"/>
              </a:rPr>
              <a:t>Byzantine agreement algorithm runs in two </a:t>
            </a:r>
            <a:r>
              <a:rPr lang="x-none" sz="1800">
                <a:latin typeface="Calibri"/>
              </a:rPr>
              <a:t>steps </a:t>
            </a:r>
            <a:r>
              <a:rPr lang="x-none" sz="1800"/>
              <a:t>(</a:t>
            </a:r>
            <a:r>
              <a:rPr lang="x-none" sz="1800" smtClean="0"/>
              <a:t>see</a:t>
            </a:r>
            <a:r>
              <a:rPr lang="en-US" sz="1800" dirty="0" smtClean="0"/>
              <a:t> </a:t>
            </a:r>
            <a:r>
              <a:rPr lang="x-none" sz="1800"/>
              <a:t>lecture</a:t>
            </a:r>
            <a:r>
              <a:rPr lang="x-none" sz="1800" smtClean="0"/>
              <a:t> </a:t>
            </a:r>
            <a:r>
              <a:rPr lang="en-US" sz="1800" dirty="0" smtClean="0"/>
              <a:t>“</a:t>
            </a:r>
            <a:r>
              <a:rPr lang="x-none" sz="1800" smtClean="0"/>
              <a:t>Fault </a:t>
            </a:r>
            <a:r>
              <a:rPr lang="x-none" sz="1800"/>
              <a:t>Tolerance </a:t>
            </a:r>
            <a:r>
              <a:rPr lang="x-none" sz="1800" smtClean="0"/>
              <a:t>I</a:t>
            </a:r>
            <a:r>
              <a:rPr lang="en-US" sz="1800" dirty="0" smtClean="0"/>
              <a:t>”</a:t>
            </a:r>
            <a:r>
              <a:rPr lang="x-none" sz="1800" smtClean="0"/>
              <a:t>)</a:t>
            </a:r>
            <a:r>
              <a:rPr lang="x-none" sz="1800" smtClean="0">
                <a:latin typeface="Calibri"/>
              </a:rPr>
              <a:t>:</a:t>
            </a:r>
            <a:endParaRPr lang="x-none" sz="1800" dirty="0">
              <a:latin typeface="Calibri"/>
            </a:endParaRPr>
          </a:p>
          <a:p>
            <a:r>
              <a:rPr lang="x-none" sz="1800" dirty="0">
                <a:latin typeface="Calibri"/>
              </a:rPr>
              <a:t> (step 1) When voting starts: </a:t>
            </a:r>
          </a:p>
          <a:p>
            <a:pPr lvl="1"/>
            <a:r>
              <a:rPr lang="en-US" sz="1800" dirty="0">
                <a:latin typeface="Calibri"/>
              </a:rPr>
              <a:t>h</a:t>
            </a:r>
            <a:r>
              <a:rPr lang="x-none" sz="1800" smtClean="0">
                <a:latin typeface="Calibri"/>
              </a:rPr>
              <a:t>onest </a:t>
            </a:r>
            <a:r>
              <a:rPr lang="x-none" sz="1800" dirty="0">
                <a:latin typeface="Calibri"/>
              </a:rPr>
              <a:t>nodes start by sending out their votes </a:t>
            </a:r>
          </a:p>
          <a:p>
            <a:pPr lvl="1"/>
            <a:r>
              <a:rPr lang="x-none" sz="1800" dirty="0">
                <a:latin typeface="Calibri"/>
              </a:rPr>
              <a:t>Byzantine nodes wait until they collect all the honest votes and </a:t>
            </a:r>
            <a:r>
              <a:rPr lang="x-none" sz="1800">
                <a:latin typeface="Calibri"/>
              </a:rPr>
              <a:t>send </a:t>
            </a:r>
            <a:r>
              <a:rPr lang="x-none" sz="1800" smtClean="0">
                <a:latin typeface="Calibri"/>
              </a:rPr>
              <a:t>out</a:t>
            </a:r>
            <a:r>
              <a:rPr lang="en-US" sz="1800" dirty="0" smtClean="0">
                <a:latin typeface="Calibri"/>
              </a:rPr>
              <a:t> </a:t>
            </a:r>
            <a:r>
              <a:rPr lang="x-none" sz="1800" smtClean="0">
                <a:latin typeface="Calibri"/>
              </a:rPr>
              <a:t>different </a:t>
            </a:r>
            <a:r>
              <a:rPr lang="x-none" sz="1800" dirty="0">
                <a:latin typeface="Calibri"/>
              </a:rPr>
              <a:t>votes to the honest nodes in order to break agreement (if possible).</a:t>
            </a:r>
          </a:p>
          <a:p>
            <a:endParaRPr lang="en-US" sz="800" dirty="0">
              <a:latin typeface="Calibri"/>
            </a:endParaRPr>
          </a:p>
          <a:p>
            <a:r>
              <a:rPr lang="x-none" sz="1800" dirty="0">
                <a:latin typeface="Calibri"/>
              </a:rPr>
              <a:t>(step 2) When a vessel has received all votes</a:t>
            </a:r>
          </a:p>
          <a:p>
            <a:pPr lvl="1"/>
            <a:r>
              <a:rPr lang="x-none" sz="1800" smtClean="0"/>
              <a:t>if </a:t>
            </a:r>
            <a:r>
              <a:rPr lang="x-none" sz="1800" dirty="0"/>
              <a:t>honest</a:t>
            </a:r>
            <a:r>
              <a:rPr lang="x-none" sz="1800"/>
              <a:t>, </a:t>
            </a:r>
            <a:r>
              <a:rPr lang="en-US" sz="1800" dirty="0" smtClean="0"/>
              <a:t>it</a:t>
            </a:r>
            <a:r>
              <a:rPr lang="x-none" sz="1800" smtClean="0"/>
              <a:t> </a:t>
            </a:r>
            <a:r>
              <a:rPr lang="x-none" sz="1800" dirty="0">
                <a:latin typeface="Calibri"/>
              </a:rPr>
              <a:t>sends to other vessels a vector of all votes received</a:t>
            </a:r>
          </a:p>
          <a:p>
            <a:pPr lvl="1"/>
            <a:r>
              <a:rPr lang="x-none" sz="1800" smtClean="0"/>
              <a:t>if </a:t>
            </a:r>
            <a:r>
              <a:rPr lang="x-none" sz="1800" dirty="0"/>
              <a:t>Byzantine</a:t>
            </a:r>
            <a:r>
              <a:rPr lang="x-none" sz="1800"/>
              <a:t>, </a:t>
            </a:r>
            <a:r>
              <a:rPr lang="en-US" sz="1800" dirty="0" smtClean="0"/>
              <a:t>it</a:t>
            </a:r>
            <a:r>
              <a:rPr lang="x-none" sz="1800" smtClean="0"/>
              <a:t> </a:t>
            </a:r>
            <a:r>
              <a:rPr lang="x-none" sz="1800" dirty="0">
                <a:latin typeface="Calibri"/>
              </a:rPr>
              <a:t>sends to other vessels a vector of Byzantine votes</a:t>
            </a:r>
          </a:p>
          <a:p>
            <a:pPr lvl="2"/>
            <a:r>
              <a:rPr lang="x-none" sz="1800" dirty="0">
                <a:latin typeface="Calibri"/>
              </a:rPr>
              <a:t>We provide the Byzantine </a:t>
            </a:r>
            <a:r>
              <a:rPr lang="x-none" sz="1800">
                <a:latin typeface="Calibri"/>
              </a:rPr>
              <a:t>behavior </a:t>
            </a:r>
            <a:r>
              <a:rPr lang="en-US" sz="1800" dirty="0" smtClean="0">
                <a:latin typeface="Calibri"/>
              </a:rPr>
              <a:t>(see Appendix)</a:t>
            </a:r>
            <a:endParaRPr lang="x-none" sz="1800" dirty="0">
              <a:latin typeface="Calibri"/>
            </a:endParaRPr>
          </a:p>
          <a:p>
            <a:pPr lvl="1"/>
            <a:endParaRPr lang="en-US" sz="800" dirty="0">
              <a:latin typeface="Calibri"/>
            </a:endParaRPr>
          </a:p>
          <a:p>
            <a:r>
              <a:rPr lang="x-none" sz="1800" dirty="0">
                <a:latin typeface="Calibri"/>
              </a:rPr>
              <a:t>Voting and outcome: </a:t>
            </a:r>
          </a:p>
          <a:p>
            <a:pPr lvl="1"/>
            <a:r>
              <a:rPr lang="x-none" sz="1800" dirty="0">
                <a:latin typeface="Calibri"/>
              </a:rPr>
              <a:t>when a vessel has received all the messages from step 2, it computes the (majority vote)</a:t>
            </a:r>
            <a:r>
              <a:rPr lang="x-none" sz="1800" b="1" dirty="0">
                <a:latin typeface="Calibri"/>
              </a:rPr>
              <a:t> </a:t>
            </a:r>
            <a:r>
              <a:rPr lang="x-none" sz="1800">
                <a:latin typeface="Calibri"/>
              </a:rPr>
              <a:t>result </a:t>
            </a:r>
            <a:r>
              <a:rPr lang="x-none" sz="1800" smtClean="0">
                <a:latin typeface="Calibri"/>
              </a:rPr>
              <a:t>vector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smtClean="0">
                <a:latin typeface="Calibri"/>
              </a:rPr>
              <a:t>and the result</a:t>
            </a:r>
            <a:endParaRPr lang="x-none" sz="1800" dirty="0">
              <a:latin typeface="Calibri"/>
            </a:endParaRPr>
          </a:p>
          <a:p>
            <a:pPr lvl="1"/>
            <a:r>
              <a:rPr lang="x-none" sz="1800" dirty="0">
                <a:latin typeface="Calibri"/>
              </a:rPr>
              <a:t>Then, it </a:t>
            </a:r>
            <a:r>
              <a:rPr lang="x-none" sz="1800">
                <a:latin typeface="Calibri"/>
              </a:rPr>
              <a:t>adds </a:t>
            </a:r>
            <a:r>
              <a:rPr lang="x-none" sz="1800" smtClean="0">
                <a:latin typeface="Calibri"/>
              </a:rPr>
              <a:t>the</a:t>
            </a:r>
            <a:r>
              <a:rPr lang="en-US" sz="1800" dirty="0" smtClean="0">
                <a:latin typeface="Calibri"/>
              </a:rPr>
              <a:t> </a:t>
            </a:r>
            <a:r>
              <a:rPr lang="en-US" sz="1800" b="1" dirty="0" smtClean="0">
                <a:latin typeface="Calibri"/>
              </a:rPr>
              <a:t>result vector and the</a:t>
            </a:r>
            <a:r>
              <a:rPr lang="x-none" sz="1800" b="1" smtClean="0">
                <a:latin typeface="Calibri"/>
              </a:rPr>
              <a:t> </a:t>
            </a:r>
            <a:r>
              <a:rPr lang="x-none" sz="1800" b="1">
                <a:latin typeface="Calibri"/>
              </a:rPr>
              <a:t>result </a:t>
            </a:r>
            <a:r>
              <a:rPr lang="x-none" sz="1800" smtClean="0">
                <a:latin typeface="Calibri"/>
              </a:rPr>
              <a:t>to </a:t>
            </a:r>
            <a:r>
              <a:rPr lang="x-none" sz="1800" dirty="0">
                <a:latin typeface="Calibri"/>
              </a:rPr>
              <a:t>the </a:t>
            </a:r>
            <a:r>
              <a:rPr lang="x-none" sz="1800">
                <a:latin typeface="Calibri"/>
              </a:rPr>
              <a:t>webpage </a:t>
            </a:r>
            <a:r>
              <a:rPr lang="x-none" sz="1800" smtClean="0">
                <a:latin typeface="Calibri"/>
              </a:rPr>
              <a:t>(</a:t>
            </a:r>
            <a:r>
              <a:rPr lang="x-none" sz="1800" dirty="0">
                <a:latin typeface="Calibri"/>
              </a:rPr>
              <a:t>to be seen upon refresh)</a:t>
            </a:r>
          </a:p>
        </p:txBody>
      </p:sp>
    </p:spTree>
    <p:extLst>
      <p:ext uri="{BB962C8B-B14F-4D97-AF65-F5344CB8AC3E}">
        <p14:creationId xmlns:p14="http://schemas.microsoft.com/office/powerpoint/2010/main" val="11516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Arial"/>
              </a:rPr>
              <a:t>A vessel should have different behavior when honest or Byzantine</a:t>
            </a:r>
          </a:p>
          <a:p>
            <a:endParaRPr lang="en-US" sz="2000" dirty="0" smtClean="0">
              <a:latin typeface="Arial"/>
            </a:endParaRPr>
          </a:p>
          <a:p>
            <a:r>
              <a:rPr lang="en-US" sz="2000" dirty="0" smtClean="0">
                <a:latin typeface="Arial"/>
              </a:rPr>
              <a:t>Byzantine </a:t>
            </a:r>
            <a:r>
              <a:rPr lang="en-US" sz="2000" dirty="0">
                <a:latin typeface="Arial"/>
              </a:rPr>
              <a:t>code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byzantine_behavior.repy</a:t>
            </a:r>
            <a:r>
              <a:rPr lang="en-US" sz="2000" dirty="0">
                <a:latin typeface="Arial"/>
              </a:rPr>
              <a:t>) can be found in Lab 4’s page in </a:t>
            </a:r>
            <a:r>
              <a:rPr lang="en-US" sz="2000" dirty="0" err="1">
                <a:latin typeface="Arial"/>
              </a:rPr>
              <a:t>pingpong</a:t>
            </a:r>
            <a:r>
              <a:rPr lang="en-US" sz="2000" dirty="0">
                <a:latin typeface="Arial"/>
              </a:rPr>
              <a:t> and its explanation in the Appendix. </a:t>
            </a:r>
            <a:r>
              <a:rPr lang="en-US" sz="2000" dirty="0" smtClean="0">
                <a:latin typeface="Arial"/>
              </a:rPr>
              <a:t>The same code works for all the tasks of this lab, but feel free to edit/improve the code (and the interface)</a:t>
            </a:r>
            <a:endParaRPr lang="en-US" sz="2000" dirty="0">
              <a:latin typeface="Arial"/>
            </a:endParaRPr>
          </a:p>
          <a:p>
            <a:pPr lvl="1"/>
            <a:endParaRPr lang="en-US" sz="1800" dirty="0">
              <a:latin typeface="Arial"/>
            </a:endParaRPr>
          </a:p>
          <a:p>
            <a:r>
              <a:rPr lang="en-US" sz="2000" dirty="0">
                <a:latin typeface="Arial"/>
              </a:rPr>
              <a:t>Recall the "3k+1 rule":</a:t>
            </a:r>
          </a:p>
          <a:p>
            <a:pPr lvl="1"/>
            <a:r>
              <a:rPr lang="en-US" sz="1800" dirty="0">
                <a:latin typeface="Arial"/>
              </a:rPr>
              <a:t>when having a total of N = 3k+1 vessels, agreement can be reached only if at most k out of them are Byzantine</a:t>
            </a:r>
          </a:p>
          <a:p>
            <a:endParaRPr lang="en-US"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For this lab, you should implement the following scenarios (tasks) </a:t>
            </a:r>
          </a:p>
        </p:txBody>
      </p:sp>
    </p:spTree>
    <p:extLst>
      <p:ext uri="{BB962C8B-B14F-4D97-AF65-F5344CB8AC3E}">
        <p14:creationId xmlns:p14="http://schemas.microsoft.com/office/powerpoint/2010/main" val="203330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x-none" sz="2400" dirty="0"/>
              <a:t>Select 4 nodes for this subtask. Using the interface set:</a:t>
            </a:r>
          </a:p>
          <a:p>
            <a:pPr lvl="1"/>
            <a:r>
              <a:rPr lang="x-none" sz="2000" dirty="0"/>
              <a:t>3 honest nodes and 1 Byzantine (N=4, k=1)</a:t>
            </a:r>
          </a:p>
          <a:p>
            <a:endParaRPr lang="en-US" sz="2400" dirty="0"/>
          </a:p>
          <a:p>
            <a:r>
              <a:rPr lang="x-none" sz="2400" dirty="0"/>
              <a:t>Demonstrate that agreement is reached. That is, no matter what the honest nodes vote for, agreement can always </a:t>
            </a:r>
            <a:r>
              <a:rPr lang="x-none" sz="2400"/>
              <a:t>be </a:t>
            </a:r>
            <a:r>
              <a:rPr lang="x-none" sz="2400" smtClean="0"/>
              <a:t>reached </a:t>
            </a:r>
            <a:endParaRPr lang="en-US" sz="2400" dirty="0" smtClean="0"/>
          </a:p>
          <a:p>
            <a:pPr lvl="1"/>
            <a:r>
              <a:rPr lang="x-none" sz="2000" smtClean="0"/>
              <a:t>the </a:t>
            </a:r>
            <a:r>
              <a:rPr lang="x-none" sz="2000" dirty="0"/>
              <a:t>result vectors of the </a:t>
            </a:r>
            <a:r>
              <a:rPr lang="x-none" sz="2000"/>
              <a:t>honest </a:t>
            </a:r>
            <a:r>
              <a:rPr lang="x-none" sz="2000" smtClean="0"/>
              <a:t>generals</a:t>
            </a:r>
            <a:r>
              <a:rPr lang="en-US" sz="2000" dirty="0" smtClean="0"/>
              <a:t> should</a:t>
            </a:r>
            <a:r>
              <a:rPr lang="x-none" sz="2000" smtClean="0"/>
              <a:t> </a:t>
            </a:r>
            <a:r>
              <a:rPr lang="x-none" sz="2000" dirty="0"/>
              <a:t>match on the entries corresponding to the </a:t>
            </a:r>
            <a:r>
              <a:rPr lang="x-none" sz="2000"/>
              <a:t>honest </a:t>
            </a:r>
            <a:r>
              <a:rPr lang="x-none" sz="2000" smtClean="0"/>
              <a:t>generals</a:t>
            </a:r>
            <a:endParaRPr lang="en-US" sz="2000" dirty="0" smtClean="0"/>
          </a:p>
          <a:p>
            <a:pPr lvl="1"/>
            <a:r>
              <a:rPr lang="en-US" sz="2000" dirty="0" smtClean="0"/>
              <a:t>Hence, the honest generals agree on the same result</a:t>
            </a:r>
            <a:r>
              <a:rPr lang="x-none" sz="2000" smtClean="0"/>
              <a:t>.</a:t>
            </a:r>
            <a:endParaRPr lang="x-none" sz="2000" dirty="0"/>
          </a:p>
          <a:p>
            <a:pPr marL="0" indent="0">
              <a:buNone/>
            </a:pPr>
            <a:endParaRPr lang="en-US" sz="2400" dirty="0"/>
          </a:p>
          <a:p>
            <a:r>
              <a:rPr lang="x-none" sz="2400" dirty="0">
                <a:latin typeface="+mj-lt"/>
              </a:rPr>
              <a:t>Note that the Byzantine node must respect the agreement protocol, but it can change the votes to be sent to the honest nodes (e.g. it cannot sent garbage – in this implementation, not in </a:t>
            </a:r>
            <a:r>
              <a:rPr lang="x-none" sz="2400">
                <a:latin typeface="+mj-lt"/>
              </a:rPr>
              <a:t>general</a:t>
            </a:r>
            <a:r>
              <a:rPr lang="x-none" sz="2400" smtClean="0">
                <a:latin typeface="+mj-lt"/>
              </a:rPr>
              <a:t>).</a:t>
            </a:r>
            <a:r>
              <a:rPr lang="x-none" sz="2400" dirty="0">
                <a:latin typeface="+mj-lt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03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x-none" sz="2400" dirty="0"/>
              <a:t>Select 3 nodes for this subtask. Using the interface set:</a:t>
            </a:r>
          </a:p>
          <a:p>
            <a:pPr lvl="1"/>
            <a:r>
              <a:rPr lang="x-none" sz="2000" dirty="0"/>
              <a:t>2 honest nodes and 1 Byzantine (N=3, k=1)</a:t>
            </a:r>
          </a:p>
          <a:p>
            <a:endParaRPr lang="en-US" sz="2400" dirty="0"/>
          </a:p>
          <a:p>
            <a:r>
              <a:rPr lang="x-none" sz="2400" dirty="0"/>
              <a:t>Set different votes for the two honest nodes. The Byzantine node must be able to convince one node to attack and another one </a:t>
            </a:r>
            <a:r>
              <a:rPr lang="x-none" sz="2400"/>
              <a:t>to </a:t>
            </a:r>
            <a:r>
              <a:rPr lang="en-GB" sz="2400" dirty="0" smtClean="0"/>
              <a:t>retreat</a:t>
            </a:r>
            <a:r>
              <a:rPr lang="x-none" sz="2400" smtClean="0"/>
              <a:t>. </a:t>
            </a:r>
            <a:r>
              <a:rPr lang="x-none" sz="2400" dirty="0"/>
              <a:t>Cf. example on the</a:t>
            </a:r>
            <a:r>
              <a:rPr lang="x-none" sz="2400"/>
              <a:t> </a:t>
            </a:r>
            <a:r>
              <a:rPr lang="en-US" sz="2400" dirty="0" smtClean="0"/>
              <a:t>”</a:t>
            </a:r>
            <a:r>
              <a:rPr lang="x-none" sz="2400" smtClean="0"/>
              <a:t>Fault </a:t>
            </a:r>
            <a:r>
              <a:rPr lang="x-none" sz="2400"/>
              <a:t>Tolerance </a:t>
            </a:r>
            <a:r>
              <a:rPr lang="x-none" sz="2400" smtClean="0"/>
              <a:t>I</a:t>
            </a:r>
            <a:r>
              <a:rPr lang="en-US" sz="2400" dirty="0" smtClean="0"/>
              <a:t>”</a:t>
            </a:r>
            <a:r>
              <a:rPr lang="x-none" sz="2400" dirty="0"/>
              <a:t> lecture slides. 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x-none" sz="2400" dirty="0"/>
              <a:t>As in task 1A, the Byzantine node can only change the votes to be sent to other nodes, but always respects the </a:t>
            </a:r>
            <a:r>
              <a:rPr lang="x-none" sz="2400"/>
              <a:t>agreement </a:t>
            </a:r>
            <a:r>
              <a:rPr lang="x-none" sz="2400" smtClean="0"/>
              <a:t>protocol.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6199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755</Words>
  <Application>Microsoft Office PowerPoint</Application>
  <PresentationFormat>On-screen Show (4:3)</PresentationFormat>
  <Paragraphs>140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Lab 4</vt:lpstr>
      <vt:lpstr>1 general per vessel,  goal: Byzantine Agreement</vt:lpstr>
      <vt:lpstr>How it should work</vt:lpstr>
      <vt:lpstr>The interface</vt:lpstr>
      <vt:lpstr>What to do</vt:lpstr>
      <vt:lpstr>What to do (cont.)</vt:lpstr>
      <vt:lpstr>What to do (cont.)</vt:lpstr>
      <vt:lpstr>Task 1A</vt:lpstr>
      <vt:lpstr>Task 1B</vt:lpstr>
      <vt:lpstr>Task 2 (optional, 3 points)</vt:lpstr>
      <vt:lpstr>Extra reading</vt:lpstr>
      <vt:lpstr>Appendix</vt:lpstr>
      <vt:lpstr>Simplistic HTML Interface</vt:lpstr>
      <vt:lpstr>HTML Template</vt:lpstr>
      <vt:lpstr>Byzantine behavior</vt:lpstr>
      <vt:lpstr>Byzantine behavior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Maria</cp:lastModifiedBy>
  <cp:revision>130</cp:revision>
  <dcterms:created xsi:type="dcterms:W3CDTF">2016-10-09T21:22:11Z</dcterms:created>
  <dcterms:modified xsi:type="dcterms:W3CDTF">2016-12-03T00:19:22Z</dcterms:modified>
</cp:coreProperties>
</file>