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71" r:id="rId2"/>
    <p:sldId id="270" r:id="rId3"/>
    <p:sldId id="303" r:id="rId4"/>
    <p:sldId id="305" r:id="rId5"/>
    <p:sldId id="279" r:id="rId6"/>
    <p:sldId id="260" r:id="rId7"/>
    <p:sldId id="258" r:id="rId8"/>
    <p:sldId id="289" r:id="rId9"/>
    <p:sldId id="261" r:id="rId10"/>
    <p:sldId id="290" r:id="rId11"/>
    <p:sldId id="280" r:id="rId12"/>
    <p:sldId id="282" r:id="rId13"/>
    <p:sldId id="259" r:id="rId14"/>
    <p:sldId id="274" r:id="rId15"/>
    <p:sldId id="273" r:id="rId16"/>
    <p:sldId id="286" r:id="rId17"/>
    <p:sldId id="291" r:id="rId18"/>
    <p:sldId id="276" r:id="rId19"/>
    <p:sldId id="277" r:id="rId20"/>
    <p:sldId id="278" r:id="rId21"/>
    <p:sldId id="293" r:id="rId22"/>
    <p:sldId id="292" r:id="rId23"/>
    <p:sldId id="264" r:id="rId24"/>
    <p:sldId id="265" r:id="rId25"/>
    <p:sldId id="287" r:id="rId26"/>
    <p:sldId id="297" r:id="rId27"/>
    <p:sldId id="294" r:id="rId28"/>
    <p:sldId id="295" r:id="rId29"/>
    <p:sldId id="296" r:id="rId30"/>
    <p:sldId id="298" r:id="rId31"/>
    <p:sldId id="266" r:id="rId32"/>
    <p:sldId id="288" r:id="rId33"/>
    <p:sldId id="299" r:id="rId34"/>
    <p:sldId id="301" r:id="rId35"/>
    <p:sldId id="300" r:id="rId36"/>
    <p:sldId id="302" r:id="rId37"/>
    <p:sldId id="281" r:id="rId38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FF030EE-94BD-47EA-91A3-474D8519FFFA}">
          <p14:sldIdLst>
            <p14:sldId id="271"/>
            <p14:sldId id="270"/>
            <p14:sldId id="303"/>
            <p14:sldId id="305"/>
            <p14:sldId id="279"/>
            <p14:sldId id="260"/>
            <p14:sldId id="258"/>
            <p14:sldId id="289"/>
            <p14:sldId id="261"/>
            <p14:sldId id="290"/>
            <p14:sldId id="280"/>
            <p14:sldId id="282"/>
            <p14:sldId id="259"/>
            <p14:sldId id="274"/>
            <p14:sldId id="273"/>
            <p14:sldId id="286"/>
            <p14:sldId id="291"/>
            <p14:sldId id="276"/>
            <p14:sldId id="277"/>
            <p14:sldId id="278"/>
            <p14:sldId id="293"/>
            <p14:sldId id="292"/>
            <p14:sldId id="264"/>
            <p14:sldId id="265"/>
            <p14:sldId id="287"/>
            <p14:sldId id="297"/>
            <p14:sldId id="294"/>
            <p14:sldId id="295"/>
            <p14:sldId id="296"/>
            <p14:sldId id="298"/>
            <p14:sldId id="266"/>
            <p14:sldId id="288"/>
            <p14:sldId id="299"/>
            <p14:sldId id="301"/>
            <p14:sldId id="300"/>
            <p14:sldId id="302"/>
            <p14:sldId id="281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403" autoAdjust="0"/>
  </p:normalViewPr>
  <p:slideViewPr>
    <p:cSldViewPr>
      <p:cViewPr varScale="1">
        <p:scale>
          <a:sx n="81" d="100"/>
          <a:sy n="81" d="100"/>
        </p:scale>
        <p:origin x="-1896" y="-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notesMaster" Target="notesMasters/notesMaster1.xml"/><Relationship Id="rId40" Type="http://schemas.openxmlformats.org/officeDocument/2006/relationships/printerSettings" Target="printerSettings/printerSettings1.bin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260FFB-EB70-4F8C-B54A-6AAF0A02A743}" type="doc">
      <dgm:prSet loTypeId="urn:microsoft.com/office/officeart/2005/8/layout/cycle2" loCatId="cycle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51F784A7-52F5-4A98-919D-31DD7AC03080}">
      <dgm:prSet phldrT="[Text]"/>
      <dgm:spPr/>
      <dgm:t>
        <a:bodyPr/>
        <a:lstStyle/>
        <a:p>
          <a:r>
            <a:rPr lang="en-US" dirty="0" smtClean="0"/>
            <a:t>1</a:t>
          </a:r>
          <a:endParaRPr lang="en-US" dirty="0"/>
        </a:p>
      </dgm:t>
    </dgm:pt>
    <dgm:pt modelId="{C7F940F8-0AC8-45D0-BCE8-1C4152EA5519}" type="parTrans" cxnId="{279A3890-E550-443E-816D-39FA76B3D9E6}">
      <dgm:prSet/>
      <dgm:spPr/>
      <dgm:t>
        <a:bodyPr/>
        <a:lstStyle/>
        <a:p>
          <a:endParaRPr lang="en-US"/>
        </a:p>
      </dgm:t>
    </dgm:pt>
    <dgm:pt modelId="{CC06F3E2-6DDC-47A8-8902-219E80FCB4E2}" type="sibTrans" cxnId="{279A3890-E550-443E-816D-39FA76B3D9E6}">
      <dgm:prSet/>
      <dgm:spPr/>
      <dgm:t>
        <a:bodyPr/>
        <a:lstStyle/>
        <a:p>
          <a:endParaRPr lang="en-US"/>
        </a:p>
      </dgm:t>
    </dgm:pt>
    <dgm:pt modelId="{6BBBF36B-6C92-40EC-A152-067C327B6F5F}">
      <dgm:prSet phldrT="[Text]"/>
      <dgm:spPr/>
      <dgm:t>
        <a:bodyPr/>
        <a:lstStyle/>
        <a:p>
          <a:r>
            <a:rPr lang="en-US" dirty="0" smtClean="0"/>
            <a:t>2</a:t>
          </a:r>
          <a:endParaRPr lang="en-US" dirty="0"/>
        </a:p>
      </dgm:t>
    </dgm:pt>
    <dgm:pt modelId="{EB6A7285-2804-4988-94C6-1CA7B48BB725}" type="parTrans" cxnId="{413CAAC9-0311-4869-BC61-000371C32057}">
      <dgm:prSet/>
      <dgm:spPr/>
      <dgm:t>
        <a:bodyPr/>
        <a:lstStyle/>
        <a:p>
          <a:endParaRPr lang="en-US"/>
        </a:p>
      </dgm:t>
    </dgm:pt>
    <dgm:pt modelId="{7FD0B070-C25C-457C-920E-24DF99D79D1A}" type="sibTrans" cxnId="{413CAAC9-0311-4869-BC61-000371C32057}">
      <dgm:prSet/>
      <dgm:spPr/>
      <dgm:t>
        <a:bodyPr/>
        <a:lstStyle/>
        <a:p>
          <a:endParaRPr lang="en-US"/>
        </a:p>
      </dgm:t>
    </dgm:pt>
    <dgm:pt modelId="{73D98584-41E1-4842-A2C0-E765D5BDE764}">
      <dgm:prSet phldrT="[Text]"/>
      <dgm:spPr/>
      <dgm:t>
        <a:bodyPr/>
        <a:lstStyle/>
        <a:p>
          <a:r>
            <a:rPr lang="en-US" dirty="0" smtClean="0"/>
            <a:t>3</a:t>
          </a:r>
          <a:endParaRPr lang="en-US" dirty="0"/>
        </a:p>
      </dgm:t>
    </dgm:pt>
    <dgm:pt modelId="{3C7355FE-0F18-45F3-8DA4-3F28FC4E8986}" type="parTrans" cxnId="{68C80973-5214-4DF8-A886-D4E19B5AF1CA}">
      <dgm:prSet/>
      <dgm:spPr/>
      <dgm:t>
        <a:bodyPr/>
        <a:lstStyle/>
        <a:p>
          <a:endParaRPr lang="en-US"/>
        </a:p>
      </dgm:t>
    </dgm:pt>
    <dgm:pt modelId="{89B30E5D-C0AE-4943-868F-F7E560072109}" type="sibTrans" cxnId="{68C80973-5214-4DF8-A886-D4E19B5AF1CA}">
      <dgm:prSet/>
      <dgm:spPr/>
      <dgm:t>
        <a:bodyPr/>
        <a:lstStyle/>
        <a:p>
          <a:endParaRPr lang="en-US"/>
        </a:p>
      </dgm:t>
    </dgm:pt>
    <dgm:pt modelId="{9AC65053-1C7F-4E73-A2FF-361D2099CD1B}">
      <dgm:prSet phldrT="[Text]"/>
      <dgm:spPr/>
      <dgm:t>
        <a:bodyPr/>
        <a:lstStyle/>
        <a:p>
          <a:r>
            <a:rPr lang="en-US" dirty="0" smtClean="0"/>
            <a:t>4</a:t>
          </a:r>
          <a:endParaRPr lang="en-US" dirty="0"/>
        </a:p>
      </dgm:t>
    </dgm:pt>
    <dgm:pt modelId="{41413135-D0DE-4060-9090-B2881FED73F2}" type="parTrans" cxnId="{208BF430-645C-4394-AE53-28497E72C727}">
      <dgm:prSet/>
      <dgm:spPr/>
      <dgm:t>
        <a:bodyPr/>
        <a:lstStyle/>
        <a:p>
          <a:endParaRPr lang="en-US"/>
        </a:p>
      </dgm:t>
    </dgm:pt>
    <dgm:pt modelId="{50D02B25-D07A-4586-BB56-209426F76348}" type="sibTrans" cxnId="{208BF430-645C-4394-AE53-28497E72C727}">
      <dgm:prSet/>
      <dgm:spPr/>
      <dgm:t>
        <a:bodyPr/>
        <a:lstStyle/>
        <a:p>
          <a:endParaRPr lang="en-US"/>
        </a:p>
      </dgm:t>
    </dgm:pt>
    <dgm:pt modelId="{50B48F38-E64B-4CE8-9148-33AC566D69FD}">
      <dgm:prSet phldrT="[Text]"/>
      <dgm:spPr/>
      <dgm:t>
        <a:bodyPr/>
        <a:lstStyle/>
        <a:p>
          <a:r>
            <a:rPr lang="en-US" dirty="0" smtClean="0"/>
            <a:t>5</a:t>
          </a:r>
          <a:endParaRPr lang="en-US" dirty="0"/>
        </a:p>
      </dgm:t>
    </dgm:pt>
    <dgm:pt modelId="{881ACCF6-4179-4836-9F5F-67A64A694169}" type="parTrans" cxnId="{F67D468A-3457-4A91-99C2-E3E4BC9A9271}">
      <dgm:prSet/>
      <dgm:spPr/>
      <dgm:t>
        <a:bodyPr/>
        <a:lstStyle/>
        <a:p>
          <a:endParaRPr lang="en-US"/>
        </a:p>
      </dgm:t>
    </dgm:pt>
    <dgm:pt modelId="{FD977D83-8ED3-4FC3-9A4F-605279D7E3EF}" type="sibTrans" cxnId="{F67D468A-3457-4A91-99C2-E3E4BC9A9271}">
      <dgm:prSet/>
      <dgm:spPr/>
      <dgm:t>
        <a:bodyPr/>
        <a:lstStyle/>
        <a:p>
          <a:endParaRPr lang="en-US"/>
        </a:p>
      </dgm:t>
    </dgm:pt>
    <dgm:pt modelId="{D9C6BD13-53D5-4285-A5CB-BE04676959C1}">
      <dgm:prSet phldrT="[Text]"/>
      <dgm:spPr/>
      <dgm:t>
        <a:bodyPr/>
        <a:lstStyle/>
        <a:p>
          <a:r>
            <a:rPr lang="en-US" dirty="0" smtClean="0"/>
            <a:t>6</a:t>
          </a:r>
          <a:endParaRPr lang="en-US" dirty="0"/>
        </a:p>
      </dgm:t>
    </dgm:pt>
    <dgm:pt modelId="{C77F3A3C-550D-45A0-8917-D29718DB5FB5}" type="parTrans" cxnId="{ADB2900D-07E4-424C-A3E1-089C880D754B}">
      <dgm:prSet/>
      <dgm:spPr/>
      <dgm:t>
        <a:bodyPr/>
        <a:lstStyle/>
        <a:p>
          <a:endParaRPr lang="en-US"/>
        </a:p>
      </dgm:t>
    </dgm:pt>
    <dgm:pt modelId="{13B4F9D7-C48E-4C7D-A8B6-0B7AA3ECC680}" type="sibTrans" cxnId="{ADB2900D-07E4-424C-A3E1-089C880D754B}">
      <dgm:prSet/>
      <dgm:spPr/>
      <dgm:t>
        <a:bodyPr/>
        <a:lstStyle/>
        <a:p>
          <a:endParaRPr lang="en-US"/>
        </a:p>
      </dgm:t>
    </dgm:pt>
    <dgm:pt modelId="{8C50BBAE-0800-439C-864F-50BFFD4ACADB}">
      <dgm:prSet phldrT="[Text]"/>
      <dgm:spPr/>
      <dgm:t>
        <a:bodyPr/>
        <a:lstStyle/>
        <a:p>
          <a:r>
            <a:rPr lang="en-US" dirty="0" smtClean="0"/>
            <a:t>0</a:t>
          </a:r>
          <a:endParaRPr lang="en-US" dirty="0"/>
        </a:p>
      </dgm:t>
    </dgm:pt>
    <dgm:pt modelId="{6C12DA0E-A872-4C38-9DA0-C46D060D12DF}" type="parTrans" cxnId="{DA9EA787-3AE7-4E15-9699-DD15443B76FC}">
      <dgm:prSet/>
      <dgm:spPr/>
      <dgm:t>
        <a:bodyPr/>
        <a:lstStyle/>
        <a:p>
          <a:endParaRPr lang="en-US"/>
        </a:p>
      </dgm:t>
    </dgm:pt>
    <dgm:pt modelId="{69EC2DA7-E010-45B5-B61A-1807893FC22E}" type="sibTrans" cxnId="{DA9EA787-3AE7-4E15-9699-DD15443B76FC}">
      <dgm:prSet/>
      <dgm:spPr/>
      <dgm:t>
        <a:bodyPr/>
        <a:lstStyle/>
        <a:p>
          <a:endParaRPr lang="en-US"/>
        </a:p>
      </dgm:t>
    </dgm:pt>
    <dgm:pt modelId="{64475F6A-1F04-428D-A62E-C9977CFE435F}" type="pres">
      <dgm:prSet presAssocID="{94260FFB-EB70-4F8C-B54A-6AAF0A02A743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02B3231-99A4-4221-8474-7DAC9B33ECFD}" type="pres">
      <dgm:prSet presAssocID="{51F784A7-52F5-4A98-919D-31DD7AC03080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5AB858-BF4D-460C-A651-829E0F143004}" type="pres">
      <dgm:prSet presAssocID="{CC06F3E2-6DDC-47A8-8902-219E80FCB4E2}" presName="sibTrans" presStyleLbl="sibTrans2D1" presStyleIdx="0" presStyleCnt="7"/>
      <dgm:spPr/>
      <dgm:t>
        <a:bodyPr/>
        <a:lstStyle/>
        <a:p>
          <a:endParaRPr lang="en-US"/>
        </a:p>
      </dgm:t>
    </dgm:pt>
    <dgm:pt modelId="{5BDD9A32-365A-4D82-ACB7-84638431A9D8}" type="pres">
      <dgm:prSet presAssocID="{CC06F3E2-6DDC-47A8-8902-219E80FCB4E2}" presName="connectorText" presStyleLbl="sibTrans2D1" presStyleIdx="0" presStyleCnt="7"/>
      <dgm:spPr/>
      <dgm:t>
        <a:bodyPr/>
        <a:lstStyle/>
        <a:p>
          <a:endParaRPr lang="en-US"/>
        </a:p>
      </dgm:t>
    </dgm:pt>
    <dgm:pt modelId="{47778F55-5FA8-46F6-8FAC-7340309D9FC4}" type="pres">
      <dgm:prSet presAssocID="{6BBBF36B-6C92-40EC-A152-067C327B6F5F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D0EE29-DD02-491D-A689-A2534AFF3BEC}" type="pres">
      <dgm:prSet presAssocID="{7FD0B070-C25C-457C-920E-24DF99D79D1A}" presName="sibTrans" presStyleLbl="sibTrans2D1" presStyleIdx="1" presStyleCnt="7"/>
      <dgm:spPr/>
      <dgm:t>
        <a:bodyPr/>
        <a:lstStyle/>
        <a:p>
          <a:endParaRPr lang="en-US"/>
        </a:p>
      </dgm:t>
    </dgm:pt>
    <dgm:pt modelId="{A8666A15-EFD4-4FF4-8B62-B14A73EBDAED}" type="pres">
      <dgm:prSet presAssocID="{7FD0B070-C25C-457C-920E-24DF99D79D1A}" presName="connectorText" presStyleLbl="sibTrans2D1" presStyleIdx="1" presStyleCnt="7"/>
      <dgm:spPr/>
      <dgm:t>
        <a:bodyPr/>
        <a:lstStyle/>
        <a:p>
          <a:endParaRPr lang="en-US"/>
        </a:p>
      </dgm:t>
    </dgm:pt>
    <dgm:pt modelId="{826DA095-2B71-4FE6-9FAB-17B44A09ACBD}" type="pres">
      <dgm:prSet presAssocID="{73D98584-41E1-4842-A2C0-E765D5BDE764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C2A881-EDCD-43BF-A975-2BC590898B46}" type="pres">
      <dgm:prSet presAssocID="{89B30E5D-C0AE-4943-868F-F7E560072109}" presName="sibTrans" presStyleLbl="sibTrans2D1" presStyleIdx="2" presStyleCnt="7"/>
      <dgm:spPr/>
      <dgm:t>
        <a:bodyPr/>
        <a:lstStyle/>
        <a:p>
          <a:endParaRPr lang="en-US"/>
        </a:p>
      </dgm:t>
    </dgm:pt>
    <dgm:pt modelId="{C775059B-AEA8-4122-9831-6C1B5B5D3AF1}" type="pres">
      <dgm:prSet presAssocID="{89B30E5D-C0AE-4943-868F-F7E560072109}" presName="connectorText" presStyleLbl="sibTrans2D1" presStyleIdx="2" presStyleCnt="7"/>
      <dgm:spPr/>
      <dgm:t>
        <a:bodyPr/>
        <a:lstStyle/>
        <a:p>
          <a:endParaRPr lang="en-US"/>
        </a:p>
      </dgm:t>
    </dgm:pt>
    <dgm:pt modelId="{1BA491E3-B061-479D-8C62-903D6938CFA6}" type="pres">
      <dgm:prSet presAssocID="{9AC65053-1C7F-4E73-A2FF-361D2099CD1B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ED91AB-3C6F-4495-B7CD-776D9210E5A9}" type="pres">
      <dgm:prSet presAssocID="{50D02B25-D07A-4586-BB56-209426F76348}" presName="sibTrans" presStyleLbl="sibTrans2D1" presStyleIdx="3" presStyleCnt="7"/>
      <dgm:spPr/>
      <dgm:t>
        <a:bodyPr/>
        <a:lstStyle/>
        <a:p>
          <a:endParaRPr lang="en-US"/>
        </a:p>
      </dgm:t>
    </dgm:pt>
    <dgm:pt modelId="{8A9AFFA2-FD19-46AF-BA95-FA021DF99CEC}" type="pres">
      <dgm:prSet presAssocID="{50D02B25-D07A-4586-BB56-209426F76348}" presName="connectorText" presStyleLbl="sibTrans2D1" presStyleIdx="3" presStyleCnt="7"/>
      <dgm:spPr/>
      <dgm:t>
        <a:bodyPr/>
        <a:lstStyle/>
        <a:p>
          <a:endParaRPr lang="en-US"/>
        </a:p>
      </dgm:t>
    </dgm:pt>
    <dgm:pt modelId="{B60FAA7E-73A1-4D37-9398-8514BA9C9DE3}" type="pres">
      <dgm:prSet presAssocID="{50B48F38-E64B-4CE8-9148-33AC566D69FD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622B03-26DB-4D27-832B-B1FD8737A08C}" type="pres">
      <dgm:prSet presAssocID="{FD977D83-8ED3-4FC3-9A4F-605279D7E3EF}" presName="sibTrans" presStyleLbl="sibTrans2D1" presStyleIdx="4" presStyleCnt="7"/>
      <dgm:spPr/>
      <dgm:t>
        <a:bodyPr/>
        <a:lstStyle/>
        <a:p>
          <a:endParaRPr lang="en-US"/>
        </a:p>
      </dgm:t>
    </dgm:pt>
    <dgm:pt modelId="{92E4C4E4-6CB6-41D1-89E1-942008F58C07}" type="pres">
      <dgm:prSet presAssocID="{FD977D83-8ED3-4FC3-9A4F-605279D7E3EF}" presName="connectorText" presStyleLbl="sibTrans2D1" presStyleIdx="4" presStyleCnt="7"/>
      <dgm:spPr/>
      <dgm:t>
        <a:bodyPr/>
        <a:lstStyle/>
        <a:p>
          <a:endParaRPr lang="en-US"/>
        </a:p>
      </dgm:t>
    </dgm:pt>
    <dgm:pt modelId="{7D10D53B-B473-48FD-9377-F58245365F8C}" type="pres">
      <dgm:prSet presAssocID="{D9C6BD13-53D5-4285-A5CB-BE04676959C1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A2138F-5062-45DC-9B18-166194705BD5}" type="pres">
      <dgm:prSet presAssocID="{13B4F9D7-C48E-4C7D-A8B6-0B7AA3ECC680}" presName="sibTrans" presStyleLbl="sibTrans2D1" presStyleIdx="5" presStyleCnt="7"/>
      <dgm:spPr/>
      <dgm:t>
        <a:bodyPr/>
        <a:lstStyle/>
        <a:p>
          <a:endParaRPr lang="en-US"/>
        </a:p>
      </dgm:t>
    </dgm:pt>
    <dgm:pt modelId="{0B49997D-A6D3-462A-B827-0F0E0487F679}" type="pres">
      <dgm:prSet presAssocID="{13B4F9D7-C48E-4C7D-A8B6-0B7AA3ECC680}" presName="connectorText" presStyleLbl="sibTrans2D1" presStyleIdx="5" presStyleCnt="7"/>
      <dgm:spPr/>
      <dgm:t>
        <a:bodyPr/>
        <a:lstStyle/>
        <a:p>
          <a:endParaRPr lang="en-US"/>
        </a:p>
      </dgm:t>
    </dgm:pt>
    <dgm:pt modelId="{3BB13E3B-B980-402F-BAF2-677DE610D4E5}" type="pres">
      <dgm:prSet presAssocID="{8C50BBAE-0800-439C-864F-50BFFD4ACADB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EFCE70-D4EB-47B8-B05E-DA7447C68746}" type="pres">
      <dgm:prSet presAssocID="{69EC2DA7-E010-45B5-B61A-1807893FC22E}" presName="sibTrans" presStyleLbl="sibTrans2D1" presStyleIdx="6" presStyleCnt="7"/>
      <dgm:spPr/>
      <dgm:t>
        <a:bodyPr/>
        <a:lstStyle/>
        <a:p>
          <a:endParaRPr lang="en-US"/>
        </a:p>
      </dgm:t>
    </dgm:pt>
    <dgm:pt modelId="{65A59C2D-8B6E-4A75-B26A-B858A03D481D}" type="pres">
      <dgm:prSet presAssocID="{69EC2DA7-E010-45B5-B61A-1807893FC22E}" presName="connectorText" presStyleLbl="sibTrans2D1" presStyleIdx="6" presStyleCnt="7"/>
      <dgm:spPr/>
      <dgm:t>
        <a:bodyPr/>
        <a:lstStyle/>
        <a:p>
          <a:endParaRPr lang="en-US"/>
        </a:p>
      </dgm:t>
    </dgm:pt>
  </dgm:ptLst>
  <dgm:cxnLst>
    <dgm:cxn modelId="{63CAFA9B-EAD0-AC40-99B5-6CBDEA865C22}" type="presOf" srcId="{50D02B25-D07A-4586-BB56-209426F76348}" destId="{8A9AFFA2-FD19-46AF-BA95-FA021DF99CEC}" srcOrd="1" destOrd="0" presId="urn:microsoft.com/office/officeart/2005/8/layout/cycle2"/>
    <dgm:cxn modelId="{34BA859B-B731-6947-821E-6656462A87BD}" type="presOf" srcId="{89B30E5D-C0AE-4943-868F-F7E560072109}" destId="{CAC2A881-EDCD-43BF-A975-2BC590898B46}" srcOrd="0" destOrd="0" presId="urn:microsoft.com/office/officeart/2005/8/layout/cycle2"/>
    <dgm:cxn modelId="{9936213B-7E41-5548-AE42-02B3D99AFA05}" type="presOf" srcId="{CC06F3E2-6DDC-47A8-8902-219E80FCB4E2}" destId="{BB5AB858-BF4D-460C-A651-829E0F143004}" srcOrd="0" destOrd="0" presId="urn:microsoft.com/office/officeart/2005/8/layout/cycle2"/>
    <dgm:cxn modelId="{67E14883-AD6A-3240-8E1F-FB69FCE3446F}" type="presOf" srcId="{D9C6BD13-53D5-4285-A5CB-BE04676959C1}" destId="{7D10D53B-B473-48FD-9377-F58245365F8C}" srcOrd="0" destOrd="0" presId="urn:microsoft.com/office/officeart/2005/8/layout/cycle2"/>
    <dgm:cxn modelId="{CD93DE92-CFCE-D44C-9C78-FA7651D50675}" type="presOf" srcId="{9AC65053-1C7F-4E73-A2FF-361D2099CD1B}" destId="{1BA491E3-B061-479D-8C62-903D6938CFA6}" srcOrd="0" destOrd="0" presId="urn:microsoft.com/office/officeart/2005/8/layout/cycle2"/>
    <dgm:cxn modelId="{66BACA30-46C0-094B-8602-3EA5D7A15F6D}" type="presOf" srcId="{51F784A7-52F5-4A98-919D-31DD7AC03080}" destId="{602B3231-99A4-4221-8474-7DAC9B33ECFD}" srcOrd="0" destOrd="0" presId="urn:microsoft.com/office/officeart/2005/8/layout/cycle2"/>
    <dgm:cxn modelId="{7A28185D-C3D7-5B4F-8DD7-04860421B6A0}" type="presOf" srcId="{73D98584-41E1-4842-A2C0-E765D5BDE764}" destId="{826DA095-2B71-4FE6-9FAB-17B44A09ACBD}" srcOrd="0" destOrd="0" presId="urn:microsoft.com/office/officeart/2005/8/layout/cycle2"/>
    <dgm:cxn modelId="{3CDB43F1-16D3-7A45-87BA-AA2B7FC6764B}" type="presOf" srcId="{69EC2DA7-E010-45B5-B61A-1807893FC22E}" destId="{65A59C2D-8B6E-4A75-B26A-B858A03D481D}" srcOrd="1" destOrd="0" presId="urn:microsoft.com/office/officeart/2005/8/layout/cycle2"/>
    <dgm:cxn modelId="{ADB2900D-07E4-424C-A3E1-089C880D754B}" srcId="{94260FFB-EB70-4F8C-B54A-6AAF0A02A743}" destId="{D9C6BD13-53D5-4285-A5CB-BE04676959C1}" srcOrd="5" destOrd="0" parTransId="{C77F3A3C-550D-45A0-8917-D29718DB5FB5}" sibTransId="{13B4F9D7-C48E-4C7D-A8B6-0B7AA3ECC680}"/>
    <dgm:cxn modelId="{0BC13091-2D8D-F24B-A919-64F11B00418A}" type="presOf" srcId="{13B4F9D7-C48E-4C7D-A8B6-0B7AA3ECC680}" destId="{F6A2138F-5062-45DC-9B18-166194705BD5}" srcOrd="0" destOrd="0" presId="urn:microsoft.com/office/officeart/2005/8/layout/cycle2"/>
    <dgm:cxn modelId="{279A3890-E550-443E-816D-39FA76B3D9E6}" srcId="{94260FFB-EB70-4F8C-B54A-6AAF0A02A743}" destId="{51F784A7-52F5-4A98-919D-31DD7AC03080}" srcOrd="0" destOrd="0" parTransId="{C7F940F8-0AC8-45D0-BCE8-1C4152EA5519}" sibTransId="{CC06F3E2-6DDC-47A8-8902-219E80FCB4E2}"/>
    <dgm:cxn modelId="{9AC71CE1-C80F-A141-81D1-7E47744EFC5C}" type="presOf" srcId="{6BBBF36B-6C92-40EC-A152-067C327B6F5F}" destId="{47778F55-5FA8-46F6-8FAC-7340309D9FC4}" srcOrd="0" destOrd="0" presId="urn:microsoft.com/office/officeart/2005/8/layout/cycle2"/>
    <dgm:cxn modelId="{413CAAC9-0311-4869-BC61-000371C32057}" srcId="{94260FFB-EB70-4F8C-B54A-6AAF0A02A743}" destId="{6BBBF36B-6C92-40EC-A152-067C327B6F5F}" srcOrd="1" destOrd="0" parTransId="{EB6A7285-2804-4988-94C6-1CA7B48BB725}" sibTransId="{7FD0B070-C25C-457C-920E-24DF99D79D1A}"/>
    <dgm:cxn modelId="{2C40F48F-5EE6-1B48-A00C-F0BF3CA14C1C}" type="presOf" srcId="{50B48F38-E64B-4CE8-9148-33AC566D69FD}" destId="{B60FAA7E-73A1-4D37-9398-8514BA9C9DE3}" srcOrd="0" destOrd="0" presId="urn:microsoft.com/office/officeart/2005/8/layout/cycle2"/>
    <dgm:cxn modelId="{D9B0524D-B18C-B843-B824-55C5FEA1422C}" type="presOf" srcId="{7FD0B070-C25C-457C-920E-24DF99D79D1A}" destId="{A8666A15-EFD4-4FF4-8B62-B14A73EBDAED}" srcOrd="1" destOrd="0" presId="urn:microsoft.com/office/officeart/2005/8/layout/cycle2"/>
    <dgm:cxn modelId="{208BF430-645C-4394-AE53-28497E72C727}" srcId="{94260FFB-EB70-4F8C-B54A-6AAF0A02A743}" destId="{9AC65053-1C7F-4E73-A2FF-361D2099CD1B}" srcOrd="3" destOrd="0" parTransId="{41413135-D0DE-4060-9090-B2881FED73F2}" sibTransId="{50D02B25-D07A-4586-BB56-209426F76348}"/>
    <dgm:cxn modelId="{68C80973-5214-4DF8-A886-D4E19B5AF1CA}" srcId="{94260FFB-EB70-4F8C-B54A-6AAF0A02A743}" destId="{73D98584-41E1-4842-A2C0-E765D5BDE764}" srcOrd="2" destOrd="0" parTransId="{3C7355FE-0F18-45F3-8DA4-3F28FC4E8986}" sibTransId="{89B30E5D-C0AE-4943-868F-F7E560072109}"/>
    <dgm:cxn modelId="{56D331C1-26AF-0A49-B757-C63DC62390EE}" type="presOf" srcId="{13B4F9D7-C48E-4C7D-A8B6-0B7AA3ECC680}" destId="{0B49997D-A6D3-462A-B827-0F0E0487F679}" srcOrd="1" destOrd="0" presId="urn:microsoft.com/office/officeart/2005/8/layout/cycle2"/>
    <dgm:cxn modelId="{F67D468A-3457-4A91-99C2-E3E4BC9A9271}" srcId="{94260FFB-EB70-4F8C-B54A-6AAF0A02A743}" destId="{50B48F38-E64B-4CE8-9148-33AC566D69FD}" srcOrd="4" destOrd="0" parTransId="{881ACCF6-4179-4836-9F5F-67A64A694169}" sibTransId="{FD977D83-8ED3-4FC3-9A4F-605279D7E3EF}"/>
    <dgm:cxn modelId="{686CF45C-605F-F649-A7B9-D4D29FA13299}" type="presOf" srcId="{89B30E5D-C0AE-4943-868F-F7E560072109}" destId="{C775059B-AEA8-4122-9831-6C1B5B5D3AF1}" srcOrd="1" destOrd="0" presId="urn:microsoft.com/office/officeart/2005/8/layout/cycle2"/>
    <dgm:cxn modelId="{C34B45A7-3A7F-1C4F-9A1D-796F9A321A31}" type="presOf" srcId="{69EC2DA7-E010-45B5-B61A-1807893FC22E}" destId="{19EFCE70-D4EB-47B8-B05E-DA7447C68746}" srcOrd="0" destOrd="0" presId="urn:microsoft.com/office/officeart/2005/8/layout/cycle2"/>
    <dgm:cxn modelId="{98D0F793-8074-5A42-87E9-72D208D1B857}" type="presOf" srcId="{8C50BBAE-0800-439C-864F-50BFFD4ACADB}" destId="{3BB13E3B-B980-402F-BAF2-677DE610D4E5}" srcOrd="0" destOrd="0" presId="urn:microsoft.com/office/officeart/2005/8/layout/cycle2"/>
    <dgm:cxn modelId="{A8BB301F-31BD-404F-AE25-7E61DB047914}" type="presOf" srcId="{7FD0B070-C25C-457C-920E-24DF99D79D1A}" destId="{B3D0EE29-DD02-491D-A689-A2534AFF3BEC}" srcOrd="0" destOrd="0" presId="urn:microsoft.com/office/officeart/2005/8/layout/cycle2"/>
    <dgm:cxn modelId="{B436FBED-C0E2-DF41-9B38-9C842D8C7E22}" type="presOf" srcId="{50D02B25-D07A-4586-BB56-209426F76348}" destId="{DEED91AB-3C6F-4495-B7CD-776D9210E5A9}" srcOrd="0" destOrd="0" presId="urn:microsoft.com/office/officeart/2005/8/layout/cycle2"/>
    <dgm:cxn modelId="{C8EF4A6A-0A4D-5045-A72A-5070A39D52A9}" type="presOf" srcId="{FD977D83-8ED3-4FC3-9A4F-605279D7E3EF}" destId="{92E4C4E4-6CB6-41D1-89E1-942008F58C07}" srcOrd="1" destOrd="0" presId="urn:microsoft.com/office/officeart/2005/8/layout/cycle2"/>
    <dgm:cxn modelId="{DA9EA787-3AE7-4E15-9699-DD15443B76FC}" srcId="{94260FFB-EB70-4F8C-B54A-6AAF0A02A743}" destId="{8C50BBAE-0800-439C-864F-50BFFD4ACADB}" srcOrd="6" destOrd="0" parTransId="{6C12DA0E-A872-4C38-9DA0-C46D060D12DF}" sibTransId="{69EC2DA7-E010-45B5-B61A-1807893FC22E}"/>
    <dgm:cxn modelId="{FC77CABA-A9A6-DE46-B46A-E5DC4641B9E8}" type="presOf" srcId="{CC06F3E2-6DDC-47A8-8902-219E80FCB4E2}" destId="{5BDD9A32-365A-4D82-ACB7-84638431A9D8}" srcOrd="1" destOrd="0" presId="urn:microsoft.com/office/officeart/2005/8/layout/cycle2"/>
    <dgm:cxn modelId="{BBDFCCDD-59AF-F64F-9C40-4FF0E3C684E4}" type="presOf" srcId="{94260FFB-EB70-4F8C-B54A-6AAF0A02A743}" destId="{64475F6A-1F04-428D-A62E-C9977CFE435F}" srcOrd="0" destOrd="0" presId="urn:microsoft.com/office/officeart/2005/8/layout/cycle2"/>
    <dgm:cxn modelId="{59DCB0A4-EB5B-4B4C-A43B-A89B0EF7D148}" type="presOf" srcId="{FD977D83-8ED3-4FC3-9A4F-605279D7E3EF}" destId="{DE622B03-26DB-4D27-832B-B1FD8737A08C}" srcOrd="0" destOrd="0" presId="urn:microsoft.com/office/officeart/2005/8/layout/cycle2"/>
    <dgm:cxn modelId="{35EDD38D-6E4F-5B4F-88E9-1D60EA474C6D}" type="presParOf" srcId="{64475F6A-1F04-428D-A62E-C9977CFE435F}" destId="{602B3231-99A4-4221-8474-7DAC9B33ECFD}" srcOrd="0" destOrd="0" presId="urn:microsoft.com/office/officeart/2005/8/layout/cycle2"/>
    <dgm:cxn modelId="{1AE25AEE-7C3D-584C-894C-66C31769F407}" type="presParOf" srcId="{64475F6A-1F04-428D-A62E-C9977CFE435F}" destId="{BB5AB858-BF4D-460C-A651-829E0F143004}" srcOrd="1" destOrd="0" presId="urn:microsoft.com/office/officeart/2005/8/layout/cycle2"/>
    <dgm:cxn modelId="{3AC06400-2CE2-A04A-A5AD-A18C2DDC7A5E}" type="presParOf" srcId="{BB5AB858-BF4D-460C-A651-829E0F143004}" destId="{5BDD9A32-365A-4D82-ACB7-84638431A9D8}" srcOrd="0" destOrd="0" presId="urn:microsoft.com/office/officeart/2005/8/layout/cycle2"/>
    <dgm:cxn modelId="{7BF5BAD3-AC64-E24B-874B-77CA30B0C834}" type="presParOf" srcId="{64475F6A-1F04-428D-A62E-C9977CFE435F}" destId="{47778F55-5FA8-46F6-8FAC-7340309D9FC4}" srcOrd="2" destOrd="0" presId="urn:microsoft.com/office/officeart/2005/8/layout/cycle2"/>
    <dgm:cxn modelId="{0E4DBE5E-9638-F54A-8B80-EE1C6B5FD50D}" type="presParOf" srcId="{64475F6A-1F04-428D-A62E-C9977CFE435F}" destId="{B3D0EE29-DD02-491D-A689-A2534AFF3BEC}" srcOrd="3" destOrd="0" presId="urn:microsoft.com/office/officeart/2005/8/layout/cycle2"/>
    <dgm:cxn modelId="{92ACC5B3-48C1-1648-9AD7-9470AA830C6A}" type="presParOf" srcId="{B3D0EE29-DD02-491D-A689-A2534AFF3BEC}" destId="{A8666A15-EFD4-4FF4-8B62-B14A73EBDAED}" srcOrd="0" destOrd="0" presId="urn:microsoft.com/office/officeart/2005/8/layout/cycle2"/>
    <dgm:cxn modelId="{A4124458-65C1-6D4B-80A9-28205573A8DF}" type="presParOf" srcId="{64475F6A-1F04-428D-A62E-C9977CFE435F}" destId="{826DA095-2B71-4FE6-9FAB-17B44A09ACBD}" srcOrd="4" destOrd="0" presId="urn:microsoft.com/office/officeart/2005/8/layout/cycle2"/>
    <dgm:cxn modelId="{31677920-398D-A64F-A984-E6FFAD79DA62}" type="presParOf" srcId="{64475F6A-1F04-428D-A62E-C9977CFE435F}" destId="{CAC2A881-EDCD-43BF-A975-2BC590898B46}" srcOrd="5" destOrd="0" presId="urn:microsoft.com/office/officeart/2005/8/layout/cycle2"/>
    <dgm:cxn modelId="{6C75925E-DE1A-7042-877F-E3D3C602716A}" type="presParOf" srcId="{CAC2A881-EDCD-43BF-A975-2BC590898B46}" destId="{C775059B-AEA8-4122-9831-6C1B5B5D3AF1}" srcOrd="0" destOrd="0" presId="urn:microsoft.com/office/officeart/2005/8/layout/cycle2"/>
    <dgm:cxn modelId="{D55403E3-A2E3-BF47-8ADA-AE871E999CAB}" type="presParOf" srcId="{64475F6A-1F04-428D-A62E-C9977CFE435F}" destId="{1BA491E3-B061-479D-8C62-903D6938CFA6}" srcOrd="6" destOrd="0" presId="urn:microsoft.com/office/officeart/2005/8/layout/cycle2"/>
    <dgm:cxn modelId="{2D3F59A9-93B3-C549-839B-39A87BC1DBBE}" type="presParOf" srcId="{64475F6A-1F04-428D-A62E-C9977CFE435F}" destId="{DEED91AB-3C6F-4495-B7CD-776D9210E5A9}" srcOrd="7" destOrd="0" presId="urn:microsoft.com/office/officeart/2005/8/layout/cycle2"/>
    <dgm:cxn modelId="{FEC56DCD-565B-5C40-BCE4-90086EA4C258}" type="presParOf" srcId="{DEED91AB-3C6F-4495-B7CD-776D9210E5A9}" destId="{8A9AFFA2-FD19-46AF-BA95-FA021DF99CEC}" srcOrd="0" destOrd="0" presId="urn:microsoft.com/office/officeart/2005/8/layout/cycle2"/>
    <dgm:cxn modelId="{D5D5F7B1-2A64-8544-80A2-CDC33E65465E}" type="presParOf" srcId="{64475F6A-1F04-428D-A62E-C9977CFE435F}" destId="{B60FAA7E-73A1-4D37-9398-8514BA9C9DE3}" srcOrd="8" destOrd="0" presId="urn:microsoft.com/office/officeart/2005/8/layout/cycle2"/>
    <dgm:cxn modelId="{1499738A-9343-AD4E-944E-D3FAF5E521A2}" type="presParOf" srcId="{64475F6A-1F04-428D-A62E-C9977CFE435F}" destId="{DE622B03-26DB-4D27-832B-B1FD8737A08C}" srcOrd="9" destOrd="0" presId="urn:microsoft.com/office/officeart/2005/8/layout/cycle2"/>
    <dgm:cxn modelId="{308B3619-6D6F-064A-8F2D-9F6908F6446B}" type="presParOf" srcId="{DE622B03-26DB-4D27-832B-B1FD8737A08C}" destId="{92E4C4E4-6CB6-41D1-89E1-942008F58C07}" srcOrd="0" destOrd="0" presId="urn:microsoft.com/office/officeart/2005/8/layout/cycle2"/>
    <dgm:cxn modelId="{5C6FFD6E-36B4-814A-BE52-ECAB391229BE}" type="presParOf" srcId="{64475F6A-1F04-428D-A62E-C9977CFE435F}" destId="{7D10D53B-B473-48FD-9377-F58245365F8C}" srcOrd="10" destOrd="0" presId="urn:microsoft.com/office/officeart/2005/8/layout/cycle2"/>
    <dgm:cxn modelId="{BB4C7561-F2A9-5641-A6B6-07BA2EC4CC55}" type="presParOf" srcId="{64475F6A-1F04-428D-A62E-C9977CFE435F}" destId="{F6A2138F-5062-45DC-9B18-166194705BD5}" srcOrd="11" destOrd="0" presId="urn:microsoft.com/office/officeart/2005/8/layout/cycle2"/>
    <dgm:cxn modelId="{721EA40E-3D74-B645-BD4C-CC5460348E4F}" type="presParOf" srcId="{F6A2138F-5062-45DC-9B18-166194705BD5}" destId="{0B49997D-A6D3-462A-B827-0F0E0487F679}" srcOrd="0" destOrd="0" presId="urn:microsoft.com/office/officeart/2005/8/layout/cycle2"/>
    <dgm:cxn modelId="{78D9E414-89E4-9043-B40F-5F183B88270E}" type="presParOf" srcId="{64475F6A-1F04-428D-A62E-C9977CFE435F}" destId="{3BB13E3B-B980-402F-BAF2-677DE610D4E5}" srcOrd="12" destOrd="0" presId="urn:microsoft.com/office/officeart/2005/8/layout/cycle2"/>
    <dgm:cxn modelId="{FBF84B9C-4580-8849-AAFA-8FCC47432F00}" type="presParOf" srcId="{64475F6A-1F04-428D-A62E-C9977CFE435F}" destId="{19EFCE70-D4EB-47B8-B05E-DA7447C68746}" srcOrd="13" destOrd="0" presId="urn:microsoft.com/office/officeart/2005/8/layout/cycle2"/>
    <dgm:cxn modelId="{1F76D8D6-22F6-6B47-9A6A-E3571B6DEBCD}" type="presParOf" srcId="{19EFCE70-D4EB-47B8-B05E-DA7447C68746}" destId="{65A59C2D-8B6E-4A75-B26A-B858A03D481D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2B3231-99A4-4221-8474-7DAC9B33ECFD}">
      <dsp:nvSpPr>
        <dsp:cNvPr id="0" name=""/>
        <dsp:cNvSpPr/>
      </dsp:nvSpPr>
      <dsp:spPr>
        <a:xfrm>
          <a:off x="1011398" y="684"/>
          <a:ext cx="568002" cy="56800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1</a:t>
          </a:r>
          <a:endParaRPr lang="en-US" sz="2400" kern="1200" dirty="0"/>
        </a:p>
      </dsp:txBody>
      <dsp:txXfrm>
        <a:off x="1094580" y="83866"/>
        <a:ext cx="401638" cy="401638"/>
      </dsp:txXfrm>
    </dsp:sp>
    <dsp:sp modelId="{BB5AB858-BF4D-460C-A651-829E0F143004}">
      <dsp:nvSpPr>
        <dsp:cNvPr id="0" name=""/>
        <dsp:cNvSpPr/>
      </dsp:nvSpPr>
      <dsp:spPr>
        <a:xfrm rot="1542857">
          <a:off x="1600319" y="372071"/>
          <a:ext cx="151147" cy="1917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1602564" y="400574"/>
        <a:ext cx="105803" cy="115020"/>
      </dsp:txXfrm>
    </dsp:sp>
    <dsp:sp modelId="{47778F55-5FA8-46F6-8FAC-7340309D9FC4}">
      <dsp:nvSpPr>
        <dsp:cNvPr id="0" name=""/>
        <dsp:cNvSpPr/>
      </dsp:nvSpPr>
      <dsp:spPr>
        <a:xfrm>
          <a:off x="1780093" y="370868"/>
          <a:ext cx="568002" cy="56800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2</a:t>
          </a:r>
          <a:endParaRPr lang="en-US" sz="2400" kern="1200" dirty="0"/>
        </a:p>
      </dsp:txBody>
      <dsp:txXfrm>
        <a:off x="1863275" y="454050"/>
        <a:ext cx="401638" cy="401638"/>
      </dsp:txXfrm>
    </dsp:sp>
    <dsp:sp modelId="{B3D0EE29-DD02-491D-A689-A2534AFF3BEC}">
      <dsp:nvSpPr>
        <dsp:cNvPr id="0" name=""/>
        <dsp:cNvSpPr/>
      </dsp:nvSpPr>
      <dsp:spPr>
        <a:xfrm rot="4628571">
          <a:off x="2082495" y="970746"/>
          <a:ext cx="151147" cy="1917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2100122" y="986982"/>
        <a:ext cx="105803" cy="115020"/>
      </dsp:txXfrm>
    </dsp:sp>
    <dsp:sp modelId="{826DA095-2B71-4FE6-9FAB-17B44A09ACBD}">
      <dsp:nvSpPr>
        <dsp:cNvPr id="0" name=""/>
        <dsp:cNvSpPr/>
      </dsp:nvSpPr>
      <dsp:spPr>
        <a:xfrm>
          <a:off x="1969945" y="1202664"/>
          <a:ext cx="568002" cy="56800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3</a:t>
          </a:r>
          <a:endParaRPr lang="en-US" sz="2400" kern="1200" dirty="0"/>
        </a:p>
      </dsp:txBody>
      <dsp:txXfrm>
        <a:off x="2053127" y="1285846"/>
        <a:ext cx="401638" cy="401638"/>
      </dsp:txXfrm>
    </dsp:sp>
    <dsp:sp modelId="{CAC2A881-EDCD-43BF-A975-2BC590898B46}">
      <dsp:nvSpPr>
        <dsp:cNvPr id="0" name=""/>
        <dsp:cNvSpPr/>
      </dsp:nvSpPr>
      <dsp:spPr>
        <a:xfrm rot="7714286">
          <a:off x="1915063" y="1720995"/>
          <a:ext cx="151147" cy="1917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 rot="10800000">
        <a:off x="1951871" y="1741609"/>
        <a:ext cx="105803" cy="115020"/>
      </dsp:txXfrm>
    </dsp:sp>
    <dsp:sp modelId="{1BA491E3-B061-479D-8C62-903D6938CFA6}">
      <dsp:nvSpPr>
        <dsp:cNvPr id="0" name=""/>
        <dsp:cNvSpPr/>
      </dsp:nvSpPr>
      <dsp:spPr>
        <a:xfrm>
          <a:off x="1437992" y="1869713"/>
          <a:ext cx="568002" cy="56800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4</a:t>
          </a:r>
          <a:endParaRPr lang="en-US" sz="2400" kern="1200" dirty="0"/>
        </a:p>
      </dsp:txBody>
      <dsp:txXfrm>
        <a:off x="1521174" y="1952895"/>
        <a:ext cx="401638" cy="401638"/>
      </dsp:txXfrm>
    </dsp:sp>
    <dsp:sp modelId="{DEED91AB-3C6F-4495-B7CD-776D9210E5A9}">
      <dsp:nvSpPr>
        <dsp:cNvPr id="0" name=""/>
        <dsp:cNvSpPr/>
      </dsp:nvSpPr>
      <dsp:spPr>
        <a:xfrm rot="10800000">
          <a:off x="1224103" y="2057863"/>
          <a:ext cx="151147" cy="1917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 rot="10800000">
        <a:off x="1269447" y="2096203"/>
        <a:ext cx="105803" cy="115020"/>
      </dsp:txXfrm>
    </dsp:sp>
    <dsp:sp modelId="{B60FAA7E-73A1-4D37-9398-8514BA9C9DE3}">
      <dsp:nvSpPr>
        <dsp:cNvPr id="0" name=""/>
        <dsp:cNvSpPr/>
      </dsp:nvSpPr>
      <dsp:spPr>
        <a:xfrm>
          <a:off x="584805" y="1869713"/>
          <a:ext cx="568002" cy="56800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5</a:t>
          </a:r>
          <a:endParaRPr lang="en-US" sz="2400" kern="1200" dirty="0"/>
        </a:p>
      </dsp:txBody>
      <dsp:txXfrm>
        <a:off x="667987" y="1952895"/>
        <a:ext cx="401638" cy="401638"/>
      </dsp:txXfrm>
    </dsp:sp>
    <dsp:sp modelId="{DE622B03-26DB-4D27-832B-B1FD8737A08C}">
      <dsp:nvSpPr>
        <dsp:cNvPr id="0" name=""/>
        <dsp:cNvSpPr/>
      </dsp:nvSpPr>
      <dsp:spPr>
        <a:xfrm rot="13885714">
          <a:off x="529922" y="1727684"/>
          <a:ext cx="151147" cy="1917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 rot="10800000">
        <a:off x="566730" y="1783750"/>
        <a:ext cx="105803" cy="115020"/>
      </dsp:txXfrm>
    </dsp:sp>
    <dsp:sp modelId="{7D10D53B-B473-48FD-9377-F58245365F8C}">
      <dsp:nvSpPr>
        <dsp:cNvPr id="0" name=""/>
        <dsp:cNvSpPr/>
      </dsp:nvSpPr>
      <dsp:spPr>
        <a:xfrm>
          <a:off x="52851" y="1202664"/>
          <a:ext cx="568002" cy="56800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6</a:t>
          </a:r>
          <a:endParaRPr lang="en-US" sz="2400" kern="1200" dirty="0"/>
        </a:p>
      </dsp:txBody>
      <dsp:txXfrm>
        <a:off x="136033" y="1285846"/>
        <a:ext cx="401638" cy="401638"/>
      </dsp:txXfrm>
    </dsp:sp>
    <dsp:sp modelId="{F6A2138F-5062-45DC-9B18-166194705BD5}">
      <dsp:nvSpPr>
        <dsp:cNvPr id="0" name=""/>
        <dsp:cNvSpPr/>
      </dsp:nvSpPr>
      <dsp:spPr>
        <a:xfrm rot="16971429">
          <a:off x="355253" y="979087"/>
          <a:ext cx="151147" cy="1917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372880" y="1039531"/>
        <a:ext cx="105803" cy="115020"/>
      </dsp:txXfrm>
    </dsp:sp>
    <dsp:sp modelId="{3BB13E3B-B980-402F-BAF2-677DE610D4E5}">
      <dsp:nvSpPr>
        <dsp:cNvPr id="0" name=""/>
        <dsp:cNvSpPr/>
      </dsp:nvSpPr>
      <dsp:spPr>
        <a:xfrm>
          <a:off x="242703" y="370868"/>
          <a:ext cx="568002" cy="56800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0</a:t>
          </a:r>
          <a:endParaRPr lang="en-US" sz="2400" kern="1200" dirty="0"/>
        </a:p>
      </dsp:txBody>
      <dsp:txXfrm>
        <a:off x="325885" y="454050"/>
        <a:ext cx="401638" cy="401638"/>
      </dsp:txXfrm>
    </dsp:sp>
    <dsp:sp modelId="{19EFCE70-D4EB-47B8-B05E-DA7447C68746}">
      <dsp:nvSpPr>
        <dsp:cNvPr id="0" name=""/>
        <dsp:cNvSpPr/>
      </dsp:nvSpPr>
      <dsp:spPr>
        <a:xfrm rot="20057143">
          <a:off x="831624" y="375783"/>
          <a:ext cx="151147" cy="1917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833869" y="423960"/>
        <a:ext cx="105803" cy="1150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F77790-42C4-4453-BF50-3359CAA38547}" type="datetimeFigureOut">
              <a:rPr lang="sv-SE" smtClean="0"/>
              <a:t>11/11/16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75DBBA-C5C7-47CE-A611-C962FAD7BAA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65859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*We</a:t>
            </a:r>
            <a:r>
              <a:rPr lang="en-US" baseline="0" dirty="0" smtClean="0"/>
              <a:t> won’t use full time. You can use the rest of the time to work on your labs</a:t>
            </a:r>
            <a:endParaRPr lang="en-US" dirty="0" smtClean="0"/>
          </a:p>
          <a:p>
            <a:r>
              <a:rPr lang="en-US" dirty="0" smtClean="0"/>
              <a:t>*Lab attendance</a:t>
            </a:r>
            <a:r>
              <a:rPr lang="en-US" baseline="0" dirty="0" smtClean="0"/>
              <a:t> not mandatory!</a:t>
            </a:r>
          </a:p>
          <a:p>
            <a:pPr defTabSz="914310">
              <a:defRPr/>
            </a:pPr>
            <a:r>
              <a:rPr lang="en-US" baseline="0" dirty="0" smtClean="0"/>
              <a:t>*Can take these labs only once a year (if you fail next year)</a:t>
            </a:r>
            <a:endParaRPr lang="sv-SE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09A1B-21DC-44B9-AB1A-17FCC46D909C}" type="slidenum">
              <a:rPr lang="el-GR" smtClean="0"/>
              <a:t>1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033023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5DBBA-C5C7-47CE-A611-C962FAD7BAA8}" type="slidenum">
              <a:rPr lang="sv-SE" smtClean="0"/>
              <a:t>15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942425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5DBBA-C5C7-47CE-A611-C962FAD7BAA8}" type="slidenum">
              <a:rPr lang="sv-SE" smtClean="0"/>
              <a:t>17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279034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5DBBA-C5C7-47CE-A611-C962FAD7BAA8}" type="slidenum">
              <a:rPr lang="sv-SE" smtClean="0"/>
              <a:t>18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045627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5DBBA-C5C7-47CE-A611-C962FAD7BAA8}" type="slidenum">
              <a:rPr lang="sv-SE" smtClean="0"/>
              <a:t>19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513590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Overal</a:t>
            </a:r>
            <a:r>
              <a:rPr lang="en-US" baseline="0" dirty="0" smtClean="0"/>
              <a:t>l cost per post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09A1B-21DC-44B9-AB1A-17FCC46D909C}" type="slidenum">
              <a:rPr lang="el-GR" smtClean="0"/>
              <a:t>20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579630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5DBBA-C5C7-47CE-A611-C962FAD7BAA8}" type="slidenum">
              <a:rPr lang="sv-SE" smtClean="0"/>
              <a:t>22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279034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5DBBA-C5C7-47CE-A611-C962FAD7BAA8}" type="slidenum">
              <a:rPr lang="sv-SE" smtClean="0"/>
              <a:t>23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663089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5DBBA-C5C7-47CE-A611-C962FAD7BAA8}" type="slidenum">
              <a:rPr lang="sv-SE" smtClean="0"/>
              <a:t>24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617746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Lock is</a:t>
            </a:r>
            <a:r>
              <a:rPr lang="en-US" baseline="0" dirty="0" smtClean="0"/>
              <a:t> of course shared, by all threads,  everyone will try coordinate on this lock, that</a:t>
            </a:r>
            <a:r>
              <a:rPr lang="fr-FR" baseline="0" dirty="0" smtClean="0"/>
              <a:t>’</a:t>
            </a:r>
            <a:r>
              <a:rPr lang="en-US" baseline="0" dirty="0" smtClean="0"/>
              <a:t>s why we put in </a:t>
            </a:r>
            <a:r>
              <a:rPr lang="en-US" baseline="0" dirty="0" err="1" smtClean="0"/>
              <a:t>mycontext</a:t>
            </a:r>
            <a:r>
              <a:rPr lang="en-US" baseline="0" dirty="0" smtClean="0"/>
              <a:t>[]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5DBBA-C5C7-47CE-A611-C962FAD7BAA8}" type="slidenum">
              <a:rPr lang="sv-SE" smtClean="0"/>
              <a:t>27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065860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5DBBA-C5C7-47CE-A611-C962FAD7BAA8}" type="slidenum">
              <a:rPr lang="sv-SE" smtClean="0"/>
              <a:t>31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537555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5DBBA-C5C7-47CE-A611-C962FAD7BAA8}" type="slidenum">
              <a:rPr lang="sv-SE" smtClean="0"/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279034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5DBBA-C5C7-47CE-A611-C962FAD7BAA8}" type="slidenum">
              <a:rPr lang="sv-SE" smtClean="0"/>
              <a:t>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21275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5DBBA-C5C7-47CE-A611-C962FAD7BAA8}" type="slidenum">
              <a:rPr lang="sv-SE" smtClean="0"/>
              <a:t>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346214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20E562-A6C5-EE45-8D9D-DFDB1CB2912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380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</a:t>
            </a:r>
            <a:r>
              <a:rPr lang="en-US" baseline="0" dirty="0" smtClean="0"/>
              <a:t> the case where one node is special, initializes the election and the others participate. All nodes have identical behavior.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5DBBA-C5C7-47CE-A611-C962FAD7BAA8}" type="slidenum">
              <a:rPr lang="sv-SE" smtClean="0"/>
              <a:t>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104574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5DBBA-C5C7-47CE-A611-C962FAD7BAA8}" type="slidenum">
              <a:rPr lang="sv-SE" smtClean="0"/>
              <a:t>10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229252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5DBBA-C5C7-47CE-A611-C962FAD7BAA8}" type="slidenum">
              <a:rPr lang="sv-SE" smtClean="0"/>
              <a:t>13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288725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5DBBA-C5C7-47CE-A611-C962FAD7BAA8}" type="slidenum">
              <a:rPr lang="sv-SE" smtClean="0"/>
              <a:t>14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53736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AC67F-60A3-4DB6-B99C-E5139C05EEDB}" type="datetimeFigureOut">
              <a:rPr lang="sv-SE" smtClean="0"/>
              <a:t>11/11/16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3EECD-0F19-418C-A09A-C166FFA4120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80504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AC67F-60A3-4DB6-B99C-E5139C05EEDB}" type="datetimeFigureOut">
              <a:rPr lang="sv-SE" smtClean="0"/>
              <a:t>11/11/16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3EECD-0F19-418C-A09A-C166FFA4120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6772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AC67F-60A3-4DB6-B99C-E5139C05EEDB}" type="datetimeFigureOut">
              <a:rPr lang="sv-SE" smtClean="0"/>
              <a:t>11/11/16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3EECD-0F19-418C-A09A-C166FFA4120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32201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AC67F-60A3-4DB6-B99C-E5139C05EEDB}" type="datetimeFigureOut">
              <a:rPr lang="sv-SE" smtClean="0"/>
              <a:t>11/11/16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3EECD-0F19-418C-A09A-C166FFA4120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25673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AC67F-60A3-4DB6-B99C-E5139C05EEDB}" type="datetimeFigureOut">
              <a:rPr lang="sv-SE" smtClean="0"/>
              <a:t>11/11/16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3EECD-0F19-418C-A09A-C166FFA4120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29705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AC67F-60A3-4DB6-B99C-E5139C05EEDB}" type="datetimeFigureOut">
              <a:rPr lang="sv-SE" smtClean="0"/>
              <a:t>11/11/16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3EECD-0F19-418C-A09A-C166FFA4120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71058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AC67F-60A3-4DB6-B99C-E5139C05EEDB}" type="datetimeFigureOut">
              <a:rPr lang="sv-SE" smtClean="0"/>
              <a:t>11/11/16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3EECD-0F19-418C-A09A-C166FFA4120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70521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AC67F-60A3-4DB6-B99C-E5139C05EEDB}" type="datetimeFigureOut">
              <a:rPr lang="sv-SE" smtClean="0"/>
              <a:t>11/11/16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3EECD-0F19-418C-A09A-C166FFA4120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90461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AC67F-60A3-4DB6-B99C-E5139C05EEDB}" type="datetimeFigureOut">
              <a:rPr lang="sv-SE" smtClean="0"/>
              <a:t>11/11/16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3EECD-0F19-418C-A09A-C166FFA4120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65788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AC67F-60A3-4DB6-B99C-E5139C05EEDB}" type="datetimeFigureOut">
              <a:rPr lang="sv-SE" smtClean="0"/>
              <a:t>11/11/16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3EECD-0F19-418C-A09A-C166FFA4120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74098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AC67F-60A3-4DB6-B99C-E5139C05EEDB}" type="datetimeFigureOut">
              <a:rPr lang="sv-SE" smtClean="0"/>
              <a:t>11/11/16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3EECD-0F19-418C-A09A-C166FFA4120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55384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BAC67F-60A3-4DB6-B99C-E5139C05EEDB}" type="datetimeFigureOut">
              <a:rPr lang="sv-SE" smtClean="0"/>
              <a:t>11/11/16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3EECD-0F19-418C-A09A-C166FFA4120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26817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4" Type="http://schemas.openxmlformats.org/officeDocument/2006/relationships/image" Target="../media/image2.gi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8" Type="http://schemas.openxmlformats.org/officeDocument/2006/relationships/image" Target="../media/image3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Distributed Systems</a:t>
            </a:r>
            <a:endParaRPr lang="el-G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Lab Introduction </a:t>
            </a:r>
          </a:p>
          <a:p>
            <a:r>
              <a:rPr lang="en-US" dirty="0"/>
              <a:t>P</a:t>
            </a:r>
            <a:r>
              <a:rPr lang="en-US" dirty="0" smtClean="0"/>
              <a:t>art 2</a:t>
            </a:r>
          </a:p>
          <a:p>
            <a:endParaRPr lang="en-US" dirty="0"/>
          </a:p>
          <a:p>
            <a:r>
              <a:rPr lang="en-US" dirty="0" smtClean="0"/>
              <a:t>Charalampos Stylianopoulos</a:t>
            </a:r>
          </a:p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20D-E3E6-4C3B-96D7-4C51A388F4F5}" type="slidenum">
              <a:rPr lang="el-GR" smtClean="0"/>
              <a:t>1</a:t>
            </a:fld>
            <a:endParaRPr lang="el-GR"/>
          </a:p>
        </p:txBody>
      </p:sp>
      <p:pic>
        <p:nvPicPr>
          <p:cNvPr id="1026" name="Picture 2" descr="http://www.eucap2012.org/images/chalmers_logo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57564"/>
            <a:ext cx="2160240" cy="416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cse.chalmers.se/research/group/dcs/images/logo-big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304018"/>
            <a:ext cx="3810000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788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207"/>
    </mc:Choice>
    <mc:Fallback xmlns="">
      <p:transition spd="slow" advTm="12207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After the 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/>
              <a:t>After the election, nodes send messages directly to the leader</a:t>
            </a:r>
            <a:r>
              <a:rPr lang="en-US" sz="3000" dirty="0" smtClean="0"/>
              <a:t>.</a:t>
            </a:r>
          </a:p>
          <a:p>
            <a:r>
              <a:rPr lang="en-US" sz="2800" dirty="0" smtClean="0"/>
              <a:t>The leader can serve as centralized sequencer:</a:t>
            </a:r>
          </a:p>
          <a:p>
            <a:pPr lvl="1"/>
            <a:r>
              <a:rPr lang="en-US" sz="2400" dirty="0" smtClean="0"/>
              <a:t>He decides the correct, global order of all messages.</a:t>
            </a:r>
          </a:p>
          <a:p>
            <a:pPr lvl="1"/>
            <a:r>
              <a:rPr lang="en-US" sz="2400" dirty="0" smtClean="0"/>
              <a:t>Everybody else follows that order.</a:t>
            </a:r>
          </a:p>
          <a:p>
            <a:pPr lvl="1"/>
            <a:r>
              <a:rPr lang="en-US" sz="2400" dirty="0" smtClean="0"/>
              <a:t>Hint: use the sequence number field. It will now be issued by the leader and it will be unique.</a:t>
            </a:r>
          </a:p>
        </p:txBody>
      </p:sp>
    </p:spTree>
    <p:extLst>
      <p:ext uri="{BB962C8B-B14F-4D97-AF65-F5344CB8AC3E}">
        <p14:creationId xmlns:p14="http://schemas.microsoft.com/office/powerpoint/2010/main" val="27909181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could go wrong?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Ensure that the ordering of the blackboard entries is the same on every vessel, </a:t>
            </a:r>
            <a:r>
              <a:rPr lang="en-US" b="1" dirty="0" smtClean="0"/>
              <a:t>even in corner cases.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dirty="0" smtClean="0"/>
              <a:t>Pitfalls:</a:t>
            </a:r>
            <a:endParaRPr lang="en-US" dirty="0"/>
          </a:p>
          <a:p>
            <a:pPr lvl="1"/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waitforconn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ip,port,function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/>
              <a:t>, </a:t>
            </a:r>
            <a:r>
              <a:rPr lang="en-US" dirty="0" smtClean="0"/>
              <a:t>spawns </a:t>
            </a:r>
            <a:r>
              <a:rPr lang="en-US" dirty="0"/>
              <a:t>a new </a:t>
            </a:r>
            <a:r>
              <a:rPr lang="en-US" dirty="0" smtClean="0"/>
              <a:t>thread to run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</a:p>
          <a:p>
            <a:pPr lvl="1"/>
            <a:r>
              <a:rPr lang="en-US" dirty="0" smtClean="0"/>
              <a:t>if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dirty="0" smtClean="0"/>
              <a:t> accesses </a:t>
            </a:r>
            <a:r>
              <a:rPr lang="en-US" dirty="0"/>
              <a:t>shared variables or data structures, you need to take care of any synchronization needed (i.e. </a:t>
            </a:r>
            <a:r>
              <a:rPr lang="en-US" dirty="0" smtClean="0"/>
              <a:t>no thread safety </a:t>
            </a:r>
            <a:r>
              <a:rPr lang="en-US" dirty="0"/>
              <a:t>when accessing shared data)</a:t>
            </a:r>
            <a:endParaRPr lang="sv-SE" dirty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8648397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could go wrong?(2)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Possible race conditions:</a:t>
            </a:r>
          </a:p>
          <a:p>
            <a:r>
              <a:rPr lang="en-US" dirty="0" smtClean="0"/>
              <a:t>On the Non-Leaders: Multiple browsers operating on the same blackboard.</a:t>
            </a:r>
          </a:p>
          <a:p>
            <a:r>
              <a:rPr lang="en-US" dirty="0" smtClean="0"/>
              <a:t>On the leader: Messages from different blackboards will be handled by different threads.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Hint: Use a lock every time you read/write to a shared resource.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1613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Task 1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alibri"/>
              </a:rPr>
              <a:t>Leader 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sz="2800" dirty="0"/>
              <a:t>Explain your leader election algorithm</a:t>
            </a:r>
          </a:p>
          <a:p>
            <a:r>
              <a:rPr lang="en-US" sz="2800" dirty="0"/>
              <a:t>Use a field in the webpage to show who the leader is and what its random number is</a:t>
            </a:r>
          </a:p>
          <a:p>
            <a:r>
              <a:rPr lang="en-US" sz="2800" dirty="0"/>
              <a:t>Discuss the </a:t>
            </a:r>
            <a:r>
              <a:rPr lang="en-US" sz="2800" i="1" dirty="0"/>
              <a:t>solution cost</a:t>
            </a:r>
            <a:r>
              <a:rPr lang="en-US" sz="2800" dirty="0"/>
              <a:t> of the leader election algorithm that you </a:t>
            </a:r>
            <a:r>
              <a:rPr lang="en-US" sz="2800" dirty="0" smtClean="0"/>
              <a:t>use*</a:t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*= slide 21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5FAC3-38E9-D849-8DC1-E027FD74E99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7472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Task 2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alibri"/>
              </a:rPr>
              <a:t>Blackboard (centralized)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/>
              <a:t>Show that concurrent </a:t>
            </a:r>
            <a:r>
              <a:rPr lang="en-US" b="1" dirty="0"/>
              <a:t>submissions</a:t>
            </a:r>
            <a:r>
              <a:rPr lang="en-US" dirty="0"/>
              <a:t> do not lead to problems anymore </a:t>
            </a:r>
          </a:p>
          <a:p>
            <a:pPr lvl="1"/>
            <a:r>
              <a:rPr lang="en-US" dirty="0"/>
              <a:t>with multiple browsers submitting in the same vessel concurrently, and </a:t>
            </a:r>
          </a:p>
          <a:p>
            <a:pPr lvl="1"/>
            <a:r>
              <a:rPr lang="en-US" dirty="0"/>
              <a:t>with multiple vessels submitting concurrently </a:t>
            </a:r>
          </a:p>
          <a:p>
            <a:r>
              <a:rPr lang="en-US" dirty="0"/>
              <a:t>Explain where you use locks and why (in case you do use locks) </a:t>
            </a:r>
          </a:p>
          <a:p>
            <a:r>
              <a:rPr lang="en-US" dirty="0"/>
              <a:t>Demonstrate the cost of your solution (i.e. cost of a post delivered to all nodes) </a:t>
            </a:r>
          </a:p>
          <a:p>
            <a:r>
              <a:rPr lang="en-US" dirty="0"/>
              <a:t>Briefly discuss pros + cons of this design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8916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</a:t>
            </a:r>
            <a:r>
              <a:rPr lang="en-US" dirty="0" smtClean="0"/>
              <a:t>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Note: completely optional</a:t>
            </a:r>
          </a:p>
          <a:p>
            <a:pPr lvl="1"/>
            <a:r>
              <a:rPr lang="en-US" dirty="0" smtClean="0"/>
              <a:t>We still give you up to 10 points even without this extension</a:t>
            </a:r>
          </a:p>
          <a:p>
            <a:pPr lvl="1"/>
            <a:endParaRPr lang="en-US" dirty="0"/>
          </a:p>
          <a:p>
            <a:r>
              <a:rPr lang="en-US" dirty="0" smtClean="0"/>
              <a:t>Handle dynamic networks:</a:t>
            </a:r>
          </a:p>
          <a:p>
            <a:pPr lvl="1"/>
            <a:r>
              <a:rPr lang="en-US" dirty="0" smtClean="0"/>
              <a:t>What happens if the leader fails while the program is running?</a:t>
            </a:r>
          </a:p>
          <a:p>
            <a:pPr lvl="1"/>
            <a:r>
              <a:rPr lang="en-US" dirty="0" smtClean="0"/>
              <a:t>What happens if a node during the election cannot reach its next neighbor?</a:t>
            </a:r>
            <a:endParaRPr lang="sv-SE" dirty="0"/>
          </a:p>
          <a:p>
            <a:pPr marL="514350" indent="-457200"/>
            <a:r>
              <a:rPr lang="en-US" dirty="0" smtClean="0"/>
              <a:t>Concurrently delete/modify entries in the blackboard.</a:t>
            </a:r>
          </a:p>
        </p:txBody>
      </p:sp>
    </p:spTree>
    <p:extLst>
      <p:ext uri="{BB962C8B-B14F-4D97-AF65-F5344CB8AC3E}">
        <p14:creationId xmlns:p14="http://schemas.microsoft.com/office/powerpoint/2010/main" val="18037307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charset="2"/>
              <a:buChar char="ü"/>
            </a:pPr>
            <a:r>
              <a:rPr lang="en-US" dirty="0" smtClean="0"/>
              <a:t>Leader election protocol to decide a leader among the blackboards.</a:t>
            </a:r>
            <a:endParaRPr lang="en-US" dirty="0"/>
          </a:p>
          <a:p>
            <a:pPr>
              <a:buFont typeface="Wingdings" charset="2"/>
              <a:buChar char="ü"/>
            </a:pPr>
            <a:r>
              <a:rPr lang="en-US" dirty="0" smtClean="0"/>
              <a:t>Blackboard must now be consistent always.</a:t>
            </a:r>
          </a:p>
          <a:p>
            <a:pPr marL="0" indent="0">
              <a:buNone/>
            </a:pPr>
            <a:r>
              <a:rPr lang="en-US" dirty="0" smtClean="0"/>
              <a:t>Optional: 	</a:t>
            </a:r>
          </a:p>
          <a:p>
            <a:pPr lvl="1"/>
            <a:r>
              <a:rPr lang="en-US" dirty="0" smtClean="0"/>
              <a:t>Dynamic leader election.</a:t>
            </a:r>
          </a:p>
          <a:p>
            <a:pPr lvl="1"/>
            <a:r>
              <a:rPr lang="en-US" dirty="0" smtClean="0"/>
              <a:t>Delete/Modify.</a:t>
            </a:r>
          </a:p>
          <a:p>
            <a:pPr>
              <a:buFont typeface="Wingdings" charset="2"/>
              <a:buChar char="ü"/>
            </a:pPr>
            <a:r>
              <a:rPr lang="en-US" dirty="0" smtClean="0"/>
              <a:t>Deliverables: code + Video(or report).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Deadline: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November 24</a:t>
            </a:r>
          </a:p>
        </p:txBody>
      </p:sp>
    </p:spTree>
    <p:extLst>
      <p:ext uri="{BB962C8B-B14F-4D97-AF65-F5344CB8AC3E}">
        <p14:creationId xmlns:p14="http://schemas.microsoft.com/office/powerpoint/2010/main" val="36952698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A6A6A6"/>
                </a:solidFill>
              </a:rPr>
              <a:t>Lab 2 introduction</a:t>
            </a:r>
          </a:p>
          <a:p>
            <a:endParaRPr lang="en-US" dirty="0" smtClean="0"/>
          </a:p>
          <a:p>
            <a:r>
              <a:rPr lang="en-US" dirty="0" smtClean="0"/>
              <a:t>Solution costs for Lab 1</a:t>
            </a:r>
          </a:p>
          <a:p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Concurrency in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Repy</a:t>
            </a:r>
            <a:endParaRPr lang="sv-SE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53362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cost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sz="2300" dirty="0"/>
              <a:t>We can measure the cost of a solution (e.g. in Lab 1) in terms of </a:t>
            </a:r>
          </a:p>
          <a:p>
            <a:pPr lvl="1"/>
            <a:r>
              <a:rPr lang="en-US" sz="2300" b="1" dirty="0"/>
              <a:t>number of nodes </a:t>
            </a:r>
            <a:r>
              <a:rPr lang="en-US" sz="2300" dirty="0"/>
              <a:t>to which a new post is propagated</a:t>
            </a:r>
          </a:p>
          <a:p>
            <a:pPr lvl="1"/>
            <a:r>
              <a:rPr lang="en-US" sz="2300" b="1" dirty="0"/>
              <a:t>payload</a:t>
            </a:r>
            <a:r>
              <a:rPr lang="en-US" sz="2300" dirty="0"/>
              <a:t>: number of blackboard entries per message</a:t>
            </a:r>
            <a:br>
              <a:rPr lang="en-US" sz="2300" dirty="0"/>
            </a:br>
            <a:endParaRPr lang="en-US" sz="2300" dirty="0"/>
          </a:p>
          <a:p>
            <a:r>
              <a:rPr lang="en-US" sz="2300" dirty="0"/>
              <a:t>Overall cost per post = (</a:t>
            </a:r>
            <a:r>
              <a:rPr lang="en-US" sz="2300" dirty="0" err="1"/>
              <a:t>number_of_nodes</a:t>
            </a:r>
            <a:r>
              <a:rPr lang="en-US" sz="2300" dirty="0"/>
              <a:t> - 1)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  <a:r>
              <a:rPr lang="en-US" sz="2300" dirty="0"/>
              <a:t> (payload)</a:t>
            </a:r>
            <a:endParaRPr lang="el-GR" sz="2300" dirty="0"/>
          </a:p>
          <a:p>
            <a:pPr lvl="1"/>
            <a:endParaRPr lang="en-US" sz="2300" dirty="0"/>
          </a:p>
          <a:p>
            <a:r>
              <a:rPr lang="en-US" sz="2300" dirty="0"/>
              <a:t>For example, consider the case of three vessels A, B and C, and the following events:</a:t>
            </a:r>
          </a:p>
          <a:p>
            <a:pPr lvl="1"/>
            <a:r>
              <a:rPr lang="en-US" sz="2300" dirty="0"/>
              <a:t>Event 1: User posts “msg1” to vessel A.</a:t>
            </a:r>
          </a:p>
          <a:p>
            <a:pPr lvl="1"/>
            <a:r>
              <a:rPr lang="en-US" sz="2300" dirty="0"/>
              <a:t>Event 2: User posts “msg2” to vessel 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20D-E3E6-4C3B-96D7-4C51A388F4F5}" type="slidenum">
              <a:rPr lang="el-GR" smtClean="0"/>
              <a:t>18</a:t>
            </a:fld>
            <a:endParaRPr lang="el-GR"/>
          </a:p>
        </p:txBody>
      </p:sp>
      <p:sp>
        <p:nvSpPr>
          <p:cNvPr id="9" name="Oval 8"/>
          <p:cNvSpPr/>
          <p:nvPr/>
        </p:nvSpPr>
        <p:spPr>
          <a:xfrm>
            <a:off x="7596336" y="4941168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A</a:t>
            </a:r>
            <a:endParaRPr lang="el-GR" sz="2800" b="1" dirty="0"/>
          </a:p>
        </p:txBody>
      </p:sp>
      <p:sp>
        <p:nvSpPr>
          <p:cNvPr id="10" name="Oval 9"/>
          <p:cNvSpPr/>
          <p:nvPr/>
        </p:nvSpPr>
        <p:spPr>
          <a:xfrm>
            <a:off x="8388424" y="5832436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C</a:t>
            </a:r>
            <a:endParaRPr lang="el-GR" sz="2800" b="1" dirty="0"/>
          </a:p>
        </p:txBody>
      </p:sp>
      <p:sp>
        <p:nvSpPr>
          <p:cNvPr id="11" name="Oval 10"/>
          <p:cNvSpPr/>
          <p:nvPr/>
        </p:nvSpPr>
        <p:spPr>
          <a:xfrm>
            <a:off x="6804248" y="5832436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B</a:t>
            </a:r>
            <a:endParaRPr lang="el-GR" sz="2800" b="1" dirty="0"/>
          </a:p>
        </p:txBody>
      </p:sp>
    </p:spTree>
    <p:extLst>
      <p:ext uri="{BB962C8B-B14F-4D97-AF65-F5344CB8AC3E}">
        <p14:creationId xmlns:p14="http://schemas.microsoft.com/office/powerpoint/2010/main" val="16097122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a good scenario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/>
              <a:t>Upon Event 1, </a:t>
            </a:r>
            <a:br>
              <a:rPr lang="en-US" sz="2400" dirty="0" smtClean="0"/>
            </a:br>
            <a:r>
              <a:rPr lang="en-US" sz="2400" dirty="0" smtClean="0"/>
              <a:t>Vessel A sends “msg1” to vessels B and C </a:t>
            </a:r>
            <a:endParaRPr lang="en-US" sz="2400" dirty="0"/>
          </a:p>
          <a:p>
            <a:pPr lvl="1"/>
            <a:r>
              <a:rPr lang="en-US" sz="2400" dirty="0" smtClean="0"/>
              <a:t>Payload for each message = 1</a:t>
            </a:r>
          </a:p>
          <a:p>
            <a:pPr lvl="1"/>
            <a:r>
              <a:rPr lang="en-US" sz="2400" dirty="0" smtClean="0"/>
              <a:t>Overall cost = 2</a:t>
            </a:r>
          </a:p>
          <a:p>
            <a:pPr lvl="2"/>
            <a:endParaRPr lang="en-US" dirty="0"/>
          </a:p>
          <a:p>
            <a:r>
              <a:rPr lang="en-US" sz="2400" dirty="0"/>
              <a:t>Upon Event </a:t>
            </a:r>
            <a:r>
              <a:rPr lang="en-US" sz="2400" dirty="0" smtClean="0"/>
              <a:t>2,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Vessel A sends “</a:t>
            </a:r>
            <a:r>
              <a:rPr lang="en-US" sz="2400" dirty="0" smtClean="0"/>
              <a:t>msg2” </a:t>
            </a:r>
            <a:r>
              <a:rPr lang="en-US" sz="2400" dirty="0"/>
              <a:t>to vessels B and C </a:t>
            </a:r>
          </a:p>
          <a:p>
            <a:pPr lvl="1"/>
            <a:r>
              <a:rPr lang="en-US" sz="2400" dirty="0" smtClean="0"/>
              <a:t>Payload </a:t>
            </a:r>
            <a:r>
              <a:rPr lang="en-US" sz="2400" dirty="0"/>
              <a:t>for each message = </a:t>
            </a:r>
            <a:r>
              <a:rPr lang="en-US" sz="2400" dirty="0" smtClean="0"/>
              <a:t>1</a:t>
            </a:r>
          </a:p>
          <a:p>
            <a:pPr lvl="1"/>
            <a:r>
              <a:rPr lang="en-US" sz="2400" dirty="0" smtClean="0"/>
              <a:t>Overall cost = 2</a:t>
            </a:r>
          </a:p>
          <a:p>
            <a:pPr lvl="1"/>
            <a:endParaRPr lang="en-US" sz="2400" dirty="0"/>
          </a:p>
          <a:p>
            <a:r>
              <a:rPr lang="en-US" dirty="0" smtClean="0"/>
              <a:t>Overall: </a:t>
            </a:r>
            <a:r>
              <a:rPr lang="en-US" i="1" dirty="0" smtClean="0"/>
              <a:t>m(n-1)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20D-E3E6-4C3B-96D7-4C51A388F4F5}" type="slidenum">
              <a:rPr lang="el-GR" smtClean="0"/>
              <a:t>19</a:t>
            </a:fld>
            <a:endParaRPr lang="el-GR"/>
          </a:p>
        </p:txBody>
      </p:sp>
      <p:sp>
        <p:nvSpPr>
          <p:cNvPr id="5" name="Oval 4"/>
          <p:cNvSpPr/>
          <p:nvPr/>
        </p:nvSpPr>
        <p:spPr>
          <a:xfrm>
            <a:off x="7668344" y="1889660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A</a:t>
            </a:r>
            <a:endParaRPr lang="el-GR" sz="2800" b="1" dirty="0"/>
          </a:p>
        </p:txBody>
      </p:sp>
      <p:sp>
        <p:nvSpPr>
          <p:cNvPr id="6" name="Oval 5"/>
          <p:cNvSpPr/>
          <p:nvPr/>
        </p:nvSpPr>
        <p:spPr>
          <a:xfrm>
            <a:off x="8460432" y="2996952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C</a:t>
            </a:r>
            <a:endParaRPr lang="el-GR" sz="2800" b="1" dirty="0"/>
          </a:p>
        </p:txBody>
      </p:sp>
      <p:sp>
        <p:nvSpPr>
          <p:cNvPr id="7" name="Oval 6"/>
          <p:cNvSpPr/>
          <p:nvPr/>
        </p:nvSpPr>
        <p:spPr>
          <a:xfrm>
            <a:off x="6876256" y="2996952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B</a:t>
            </a:r>
            <a:endParaRPr lang="el-GR" sz="2800" b="1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7308304" y="2393716"/>
            <a:ext cx="432048" cy="6032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8172400" y="2393716"/>
            <a:ext cx="432048" cy="6032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911533" y="2393716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msg1</a:t>
            </a:r>
            <a:endParaRPr lang="el-GR" dirty="0"/>
          </a:p>
        </p:txBody>
      </p:sp>
      <p:sp>
        <p:nvSpPr>
          <p:cNvPr id="13" name="TextBox 12"/>
          <p:cNvSpPr txBox="1"/>
          <p:nvPr/>
        </p:nvSpPr>
        <p:spPr>
          <a:xfrm>
            <a:off x="8316416" y="2411596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msg1</a:t>
            </a:r>
            <a:endParaRPr lang="el-GR" dirty="0"/>
          </a:p>
        </p:txBody>
      </p:sp>
      <p:sp>
        <p:nvSpPr>
          <p:cNvPr id="14" name="Oval 13"/>
          <p:cNvSpPr/>
          <p:nvPr/>
        </p:nvSpPr>
        <p:spPr>
          <a:xfrm>
            <a:off x="7524328" y="4553956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A</a:t>
            </a:r>
            <a:endParaRPr lang="el-GR" sz="2800" b="1" dirty="0"/>
          </a:p>
        </p:txBody>
      </p:sp>
      <p:sp>
        <p:nvSpPr>
          <p:cNvPr id="15" name="Oval 14"/>
          <p:cNvSpPr/>
          <p:nvPr/>
        </p:nvSpPr>
        <p:spPr>
          <a:xfrm>
            <a:off x="8316416" y="5661248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C</a:t>
            </a:r>
            <a:endParaRPr lang="el-GR" sz="2800" b="1" dirty="0"/>
          </a:p>
        </p:txBody>
      </p:sp>
      <p:sp>
        <p:nvSpPr>
          <p:cNvPr id="16" name="Oval 15"/>
          <p:cNvSpPr/>
          <p:nvPr/>
        </p:nvSpPr>
        <p:spPr>
          <a:xfrm>
            <a:off x="6732240" y="5661248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B</a:t>
            </a:r>
            <a:endParaRPr lang="el-GR" sz="2800" b="1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7164288" y="5058012"/>
            <a:ext cx="432048" cy="6032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8028384" y="5058012"/>
            <a:ext cx="432048" cy="6032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172400" y="5075892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msg2</a:t>
            </a:r>
            <a:endParaRPr lang="el-GR" dirty="0"/>
          </a:p>
        </p:txBody>
      </p:sp>
      <p:sp>
        <p:nvSpPr>
          <p:cNvPr id="20" name="TextBox 19"/>
          <p:cNvSpPr txBox="1"/>
          <p:nvPr/>
        </p:nvSpPr>
        <p:spPr>
          <a:xfrm>
            <a:off x="6732240" y="5075892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msg2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424729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Lab 2 introduction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Solution costs for Lab 1</a:t>
            </a:r>
          </a:p>
          <a:p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Concurrency in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Repy</a:t>
            </a:r>
            <a:endParaRPr lang="sv-SE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51824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a costly scenario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200" dirty="0" smtClean="0"/>
              <a:t>Upon Event 1, Vessel A sends “msg1” </a:t>
            </a:r>
            <a:br>
              <a:rPr lang="en-US" sz="2200" dirty="0" smtClean="0"/>
            </a:br>
            <a:r>
              <a:rPr lang="en-US" sz="2200" dirty="0" smtClean="0"/>
              <a:t>to vessels B and C </a:t>
            </a:r>
            <a:endParaRPr lang="en-US" sz="2200" dirty="0"/>
          </a:p>
          <a:p>
            <a:pPr lvl="1"/>
            <a:r>
              <a:rPr lang="en-US" sz="2200" dirty="0" smtClean="0"/>
              <a:t>Payload for each message = 1</a:t>
            </a:r>
          </a:p>
          <a:p>
            <a:pPr lvl="1"/>
            <a:r>
              <a:rPr lang="en-US" sz="2200" dirty="0" smtClean="0"/>
              <a:t>Overall cost = 2</a:t>
            </a:r>
          </a:p>
          <a:p>
            <a:pPr lvl="2"/>
            <a:endParaRPr lang="en-US" sz="2200" dirty="0"/>
          </a:p>
          <a:p>
            <a:r>
              <a:rPr lang="en-US" sz="2200" dirty="0"/>
              <a:t>Upon Event </a:t>
            </a:r>
            <a:r>
              <a:rPr lang="en-US" sz="2200" dirty="0" smtClean="0"/>
              <a:t>2, Vessel </a:t>
            </a:r>
            <a:r>
              <a:rPr lang="en-US" sz="2200" dirty="0"/>
              <a:t>A sends “</a:t>
            </a:r>
            <a:r>
              <a:rPr lang="en-US" sz="2200" dirty="0" smtClean="0">
                <a:solidFill>
                  <a:srgbClr val="FF0000"/>
                </a:solidFill>
              </a:rPr>
              <a:t>msg1, msg2</a:t>
            </a:r>
            <a:r>
              <a:rPr lang="en-US" sz="2200" dirty="0" smtClean="0"/>
              <a:t>” </a:t>
            </a:r>
            <a:br>
              <a:rPr lang="en-US" sz="2200" dirty="0" smtClean="0"/>
            </a:br>
            <a:r>
              <a:rPr lang="en-US" sz="2200" dirty="0" smtClean="0"/>
              <a:t>to </a:t>
            </a:r>
            <a:r>
              <a:rPr lang="en-US" sz="2200" dirty="0"/>
              <a:t>vessels B and C </a:t>
            </a:r>
          </a:p>
          <a:p>
            <a:pPr lvl="1"/>
            <a:r>
              <a:rPr lang="en-US" sz="2200" dirty="0" smtClean="0"/>
              <a:t>Payload </a:t>
            </a:r>
            <a:r>
              <a:rPr lang="en-US" sz="2200" dirty="0"/>
              <a:t>for each message = </a:t>
            </a:r>
            <a:r>
              <a:rPr lang="en-US" sz="2200" dirty="0" smtClean="0">
                <a:solidFill>
                  <a:srgbClr val="FF0000"/>
                </a:solidFill>
              </a:rPr>
              <a:t>2</a:t>
            </a:r>
            <a:endParaRPr lang="en-US" sz="2200" dirty="0">
              <a:solidFill>
                <a:srgbClr val="FF0000"/>
              </a:solidFill>
            </a:endParaRPr>
          </a:p>
          <a:p>
            <a:pPr lvl="1"/>
            <a:r>
              <a:rPr lang="en-US" sz="2200" dirty="0" smtClean="0"/>
              <a:t>Overall cost = </a:t>
            </a:r>
            <a:r>
              <a:rPr lang="en-US" sz="2200" dirty="0" smtClean="0">
                <a:solidFill>
                  <a:srgbClr val="FF0000"/>
                </a:solidFill>
              </a:rPr>
              <a:t>4</a:t>
            </a:r>
          </a:p>
          <a:p>
            <a:pPr lvl="1"/>
            <a:endParaRPr lang="en-US" sz="2200" dirty="0">
              <a:solidFill>
                <a:srgbClr val="FF0000"/>
              </a:solidFill>
            </a:endParaRPr>
          </a:p>
          <a:p>
            <a:r>
              <a:rPr lang="en-US" sz="2600" dirty="0" smtClean="0"/>
              <a:t>Overall: </a:t>
            </a:r>
            <a:r>
              <a:rPr lang="en-US" sz="2600" i="1" dirty="0" err="1" smtClean="0"/>
              <a:t>bm</a:t>
            </a:r>
            <a:r>
              <a:rPr lang="en-US" sz="2600" i="1" dirty="0" smtClean="0"/>
              <a:t>(n-1)</a:t>
            </a:r>
            <a:br>
              <a:rPr lang="en-US" sz="2600" i="1" dirty="0" smtClean="0"/>
            </a:br>
            <a:r>
              <a:rPr lang="en-US" sz="2600" dirty="0" smtClean="0"/>
              <a:t>-    board size * </a:t>
            </a:r>
            <a:r>
              <a:rPr lang="en-US" sz="2600" dirty="0" err="1" smtClean="0"/>
              <a:t>msg</a:t>
            </a:r>
            <a:r>
              <a:rPr lang="en-US" sz="2600" dirty="0" smtClean="0"/>
              <a:t> * (#nodes-1)</a:t>
            </a:r>
            <a:endParaRPr lang="en-US" sz="2600" i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20D-E3E6-4C3B-96D7-4C51A388F4F5}" type="slidenum">
              <a:rPr lang="el-GR" smtClean="0"/>
              <a:t>20</a:t>
            </a:fld>
            <a:endParaRPr lang="el-GR"/>
          </a:p>
        </p:txBody>
      </p:sp>
      <p:sp>
        <p:nvSpPr>
          <p:cNvPr id="6" name="Oval 5"/>
          <p:cNvSpPr/>
          <p:nvPr/>
        </p:nvSpPr>
        <p:spPr>
          <a:xfrm>
            <a:off x="7380312" y="1601628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A</a:t>
            </a:r>
            <a:endParaRPr lang="el-GR" sz="2800" b="1" dirty="0"/>
          </a:p>
        </p:txBody>
      </p:sp>
      <p:sp>
        <p:nvSpPr>
          <p:cNvPr id="7" name="Oval 6"/>
          <p:cNvSpPr/>
          <p:nvPr/>
        </p:nvSpPr>
        <p:spPr>
          <a:xfrm>
            <a:off x="8172400" y="2708920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C</a:t>
            </a:r>
            <a:endParaRPr lang="el-GR" sz="2800" b="1" dirty="0"/>
          </a:p>
        </p:txBody>
      </p:sp>
      <p:sp>
        <p:nvSpPr>
          <p:cNvPr id="8" name="Oval 7"/>
          <p:cNvSpPr/>
          <p:nvPr/>
        </p:nvSpPr>
        <p:spPr>
          <a:xfrm>
            <a:off x="6588224" y="2708920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B</a:t>
            </a:r>
            <a:endParaRPr lang="el-GR" sz="2800" b="1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7020272" y="2105684"/>
            <a:ext cx="432048" cy="6032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7884368" y="2105684"/>
            <a:ext cx="432048" cy="6032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623501" y="2105684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msg1</a:t>
            </a:r>
            <a:endParaRPr lang="el-GR" dirty="0"/>
          </a:p>
        </p:txBody>
      </p:sp>
      <p:sp>
        <p:nvSpPr>
          <p:cNvPr id="12" name="TextBox 11"/>
          <p:cNvSpPr txBox="1"/>
          <p:nvPr/>
        </p:nvSpPr>
        <p:spPr>
          <a:xfrm>
            <a:off x="8028384" y="2123564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msg1</a:t>
            </a:r>
            <a:endParaRPr lang="el-GR" dirty="0"/>
          </a:p>
        </p:txBody>
      </p:sp>
      <p:sp>
        <p:nvSpPr>
          <p:cNvPr id="13" name="Oval 12"/>
          <p:cNvSpPr/>
          <p:nvPr/>
        </p:nvSpPr>
        <p:spPr>
          <a:xfrm>
            <a:off x="6948861" y="4437112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A</a:t>
            </a:r>
            <a:endParaRPr lang="el-GR" sz="2800" b="1" dirty="0"/>
          </a:p>
        </p:txBody>
      </p:sp>
      <p:sp>
        <p:nvSpPr>
          <p:cNvPr id="14" name="Oval 13"/>
          <p:cNvSpPr/>
          <p:nvPr/>
        </p:nvSpPr>
        <p:spPr>
          <a:xfrm>
            <a:off x="7740949" y="5544404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C</a:t>
            </a:r>
            <a:endParaRPr lang="el-GR" sz="2800" b="1" dirty="0"/>
          </a:p>
        </p:txBody>
      </p:sp>
      <p:sp>
        <p:nvSpPr>
          <p:cNvPr id="15" name="Oval 14"/>
          <p:cNvSpPr/>
          <p:nvPr/>
        </p:nvSpPr>
        <p:spPr>
          <a:xfrm>
            <a:off x="6156773" y="5544404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B</a:t>
            </a:r>
            <a:endParaRPr lang="el-GR" sz="2800" b="1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6588821" y="4941168"/>
            <a:ext cx="432048" cy="6032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452917" y="4941168"/>
            <a:ext cx="432048" cy="6032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508104" y="4873454"/>
            <a:ext cx="1295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</a:t>
            </a:r>
            <a:r>
              <a:rPr lang="en-US" dirty="0" smtClean="0">
                <a:solidFill>
                  <a:srgbClr val="FF0000"/>
                </a:solidFill>
              </a:rPr>
              <a:t>sg1, msg2</a:t>
            </a:r>
            <a:endParaRPr lang="el-GR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596933" y="4896332"/>
            <a:ext cx="1295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msg1, msg2</a:t>
            </a:r>
            <a:endParaRPr lang="el-G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2488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 of Lab2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want you do the same simple communication cost analysis for Lab2:</a:t>
            </a:r>
          </a:p>
          <a:p>
            <a:pPr lvl="1"/>
            <a:r>
              <a:rPr lang="en-US" dirty="0" smtClean="0"/>
              <a:t>First for the leader election part.</a:t>
            </a:r>
          </a:p>
          <a:p>
            <a:pPr lvl="1"/>
            <a:r>
              <a:rPr lang="en-US" dirty="0" smtClean="0"/>
              <a:t>Then for the blackboard.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1735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A6A6A6"/>
                </a:solidFill>
              </a:rPr>
              <a:t>Lab 2 introduction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Solution costs for Lab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1</a:t>
            </a:r>
          </a:p>
          <a:p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 smtClean="0"/>
              <a:t>Concurrency in </a:t>
            </a:r>
            <a:r>
              <a:rPr lang="en-US" dirty="0" err="1" smtClean="0"/>
              <a:t>Repy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7231026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Concurrency in </a:t>
            </a:r>
            <a:r>
              <a:rPr lang="en-US" dirty="0" err="1"/>
              <a:t>Repy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Locks</a:t>
            </a:r>
            <a:r>
              <a:rPr lang="sv-SE" dirty="0"/>
              <a:t> </a:t>
            </a:r>
            <a:endParaRPr lang="en-US" dirty="0" smtClean="0"/>
          </a:p>
          <a:p>
            <a:r>
              <a:rPr lang="en-US" dirty="0" smtClean="0"/>
              <a:t>Example 1</a:t>
            </a:r>
          </a:p>
          <a:p>
            <a:r>
              <a:rPr lang="en-US" dirty="0" smtClean="0"/>
              <a:t>Timers</a:t>
            </a:r>
          </a:p>
          <a:p>
            <a:r>
              <a:rPr lang="en-US" dirty="0" smtClean="0"/>
              <a:t>Example 2</a:t>
            </a:r>
          </a:p>
        </p:txBody>
      </p:sp>
    </p:spTree>
    <p:extLst>
      <p:ext uri="{BB962C8B-B14F-4D97-AF65-F5344CB8AC3E}">
        <p14:creationId xmlns:p14="http://schemas.microsoft.com/office/powerpoint/2010/main" val="16415519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Locks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err="1"/>
              <a:t>getlock</a:t>
            </a:r>
            <a:r>
              <a:rPr lang="en-US" b="1" dirty="0" smtClean="0"/>
              <a:t>()</a:t>
            </a:r>
            <a:br>
              <a:rPr lang="en-US" b="1" dirty="0" smtClean="0"/>
            </a:br>
            <a:r>
              <a:rPr lang="en-US" dirty="0" smtClean="0"/>
              <a:t>Returns </a:t>
            </a:r>
            <a:r>
              <a:rPr lang="en-US" dirty="0"/>
              <a:t>a lock object that can be used for mutual exclusion and critical section protection. </a:t>
            </a:r>
            <a:endParaRPr lang="en-US" dirty="0" smtClean="0"/>
          </a:p>
          <a:p>
            <a:r>
              <a:rPr lang="en-US" b="1" dirty="0" err="1"/>
              <a:t>lock.acquire</a:t>
            </a:r>
            <a:r>
              <a:rPr lang="en-US" b="1" dirty="0"/>
              <a:t>(blocking=1</a:t>
            </a:r>
            <a:r>
              <a:rPr lang="en-US" b="1" dirty="0" smtClean="0"/>
              <a:t>)</a:t>
            </a:r>
            <a:br>
              <a:rPr lang="en-US" b="1" dirty="0" smtClean="0"/>
            </a:br>
            <a:r>
              <a:rPr lang="en-US" dirty="0" smtClean="0"/>
              <a:t>Blocks </a:t>
            </a:r>
            <a:r>
              <a:rPr lang="en-US" dirty="0"/>
              <a:t>until the lock is available, then takes it (lock is an object obtained by calling </a:t>
            </a:r>
            <a:r>
              <a:rPr lang="en-US" dirty="0" err="1"/>
              <a:t>getlock</a:t>
            </a:r>
            <a:r>
              <a:rPr lang="en-US" dirty="0" smtClean="0"/>
              <a:t>()).</a:t>
            </a:r>
            <a:endParaRPr lang="en-US" dirty="0"/>
          </a:p>
          <a:p>
            <a:pPr lvl="1"/>
            <a:r>
              <a:rPr lang="en-US" dirty="0"/>
              <a:t>If the optional "blocking" argument is False, </a:t>
            </a:r>
            <a:r>
              <a:rPr lang="en-US" dirty="0" smtClean="0"/>
              <a:t>the </a:t>
            </a:r>
            <a:r>
              <a:rPr lang="en-US" dirty="0"/>
              <a:t>method returns False immediately instead of waiting to acquire the lock; if the lock is available it takes it and returns True, as if it were called with no argument</a:t>
            </a:r>
            <a:r>
              <a:rPr lang="en-US" dirty="0" smtClean="0"/>
              <a:t>.</a:t>
            </a:r>
          </a:p>
          <a:p>
            <a:r>
              <a:rPr lang="en-US" b="1" dirty="0" err="1"/>
              <a:t>lock.release</a:t>
            </a:r>
            <a:r>
              <a:rPr lang="en-US" b="1" dirty="0" smtClean="0"/>
              <a:t>()</a:t>
            </a:r>
            <a:br>
              <a:rPr lang="en-US" b="1" dirty="0" smtClean="0"/>
            </a:br>
            <a:r>
              <a:rPr lang="en-US" dirty="0" smtClean="0"/>
              <a:t>Releases </a:t>
            </a:r>
            <a:r>
              <a:rPr lang="en-US" dirty="0"/>
              <a:t>the lock. Do not call it if the lock is unlocked. </a:t>
            </a:r>
          </a:p>
          <a:p>
            <a:endParaRPr lang="en-US" dirty="0"/>
          </a:p>
          <a:p>
            <a:endParaRPr lang="en-US" dirty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8304485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Lock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+mj-lt"/>
                <a:cs typeface="Courier New"/>
              </a:rPr>
              <a:t>Write to a log file on each request, and make sure that the file is only handled by </a:t>
            </a:r>
            <a:r>
              <a:rPr lang="en-US" b="1" dirty="0" smtClean="0">
                <a:latin typeface="+mj-lt"/>
                <a:cs typeface="Courier New"/>
              </a:rPr>
              <a:t>one thread at a time.</a:t>
            </a:r>
          </a:p>
          <a:p>
            <a:pPr marL="0" indent="0">
              <a:buNone/>
            </a:pPr>
            <a:endParaRPr lang="en-US" dirty="0">
              <a:solidFill>
                <a:srgbClr val="C1651C"/>
              </a:solidFill>
              <a:latin typeface="+mj-lt"/>
              <a:cs typeface="Courier New"/>
            </a:endParaRPr>
          </a:p>
          <a:p>
            <a:pPr marL="0" indent="0">
              <a:buNone/>
            </a:pPr>
            <a:r>
              <a:rPr lang="it-IT" dirty="0" err="1" smtClean="0">
                <a:solidFill>
                  <a:srgbClr val="C1651C"/>
                </a:solidFill>
                <a:latin typeface="Menlo-Regular"/>
              </a:rPr>
              <a:t>def</a:t>
            </a:r>
            <a:r>
              <a:rPr lang="it-IT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it-IT" dirty="0" err="1">
                <a:solidFill>
                  <a:srgbClr val="2EAEBB"/>
                </a:solidFill>
                <a:latin typeface="Menlo-Regular"/>
              </a:rPr>
              <a:t>on_request</a:t>
            </a:r>
            <a:r>
              <a:rPr lang="it-IT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it-IT" dirty="0" err="1">
                <a:solidFill>
                  <a:srgbClr val="000000"/>
                </a:solidFill>
                <a:latin typeface="Menlo-Regular"/>
              </a:rPr>
              <a:t>ip</a:t>
            </a:r>
            <a:r>
              <a:rPr lang="it-IT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it-IT" dirty="0" err="1">
                <a:solidFill>
                  <a:srgbClr val="000000"/>
                </a:solidFill>
                <a:latin typeface="Menlo-Regular"/>
              </a:rPr>
              <a:t>port</a:t>
            </a:r>
            <a:r>
              <a:rPr lang="it-IT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it-IT" dirty="0" err="1">
                <a:solidFill>
                  <a:srgbClr val="000000"/>
                </a:solidFill>
                <a:latin typeface="Menlo-Regular"/>
              </a:rPr>
              <a:t>socket</a:t>
            </a:r>
            <a:r>
              <a:rPr lang="it-IT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it-IT" dirty="0" err="1">
                <a:solidFill>
                  <a:srgbClr val="000000"/>
                </a:solidFill>
                <a:latin typeface="Menlo-Regular"/>
              </a:rPr>
              <a:t>handle</a:t>
            </a:r>
            <a:r>
              <a:rPr lang="it-IT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it-IT" dirty="0" err="1">
                <a:solidFill>
                  <a:srgbClr val="000000"/>
                </a:solidFill>
                <a:latin typeface="Menlo-Regular"/>
              </a:rPr>
              <a:t>listener</a:t>
            </a:r>
            <a:r>
              <a:rPr lang="it-IT" dirty="0">
                <a:solidFill>
                  <a:srgbClr val="000000"/>
                </a:solidFill>
                <a:latin typeface="Menlo-Regular"/>
              </a:rPr>
              <a:t>):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-Regular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Menlo-Regular"/>
              </a:rPr>
              <a:t>mycontext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[</a:t>
            </a:r>
            <a:r>
              <a:rPr lang="en-US" dirty="0">
                <a:solidFill>
                  <a:srgbClr val="B42419"/>
                </a:solidFill>
                <a:latin typeface="Menlo-Regular"/>
              </a:rPr>
              <a:t>'lock'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].acquire()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dirty="0" smtClean="0">
                <a:solidFill>
                  <a:srgbClr val="400BD9"/>
                </a:solidFill>
                <a:latin typeface="Menlo-Regular"/>
              </a:rPr>
              <a:t># </a:t>
            </a:r>
            <a:r>
              <a:rPr lang="en-US" dirty="0">
                <a:solidFill>
                  <a:srgbClr val="400BD9"/>
                </a:solidFill>
                <a:latin typeface="Menlo-Regular"/>
              </a:rPr>
              <a:t>Here's the critical section:</a:t>
            </a:r>
            <a:endParaRPr lang="en-US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tr-TR" dirty="0">
                <a:solidFill>
                  <a:srgbClr val="000000"/>
                </a:solidFill>
                <a:latin typeface="Menlo-Regular"/>
              </a:rPr>
              <a:t>  </a:t>
            </a:r>
            <a:r>
              <a:rPr lang="tr-TR" dirty="0" err="1">
                <a:solidFill>
                  <a:srgbClr val="000000"/>
                </a:solidFill>
                <a:latin typeface="Menlo-Regular"/>
              </a:rPr>
              <a:t>log_file</a:t>
            </a:r>
            <a:r>
              <a:rPr lang="tr-TR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tr-TR" dirty="0" err="1">
                <a:solidFill>
                  <a:srgbClr val="2EAEBB"/>
                </a:solidFill>
                <a:latin typeface="Menlo-Regular"/>
              </a:rPr>
              <a:t>open</a:t>
            </a:r>
            <a:r>
              <a:rPr lang="tr-TR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tr-TR" dirty="0">
                <a:solidFill>
                  <a:srgbClr val="B42419"/>
                </a:solidFill>
                <a:latin typeface="Menlo-Regular"/>
              </a:rPr>
              <a:t>'</a:t>
            </a:r>
            <a:r>
              <a:rPr lang="tr-TR" dirty="0" err="1">
                <a:solidFill>
                  <a:srgbClr val="B42419"/>
                </a:solidFill>
                <a:latin typeface="Menlo-Regular"/>
              </a:rPr>
              <a:t>log.txt</a:t>
            </a:r>
            <a:r>
              <a:rPr lang="tr-TR" dirty="0">
                <a:solidFill>
                  <a:srgbClr val="B42419"/>
                </a:solidFill>
                <a:latin typeface="Menlo-Regular"/>
              </a:rPr>
              <a:t>'</a:t>
            </a:r>
            <a:r>
              <a:rPr lang="tr-TR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tr-TR" dirty="0">
                <a:solidFill>
                  <a:srgbClr val="B42419"/>
                </a:solidFill>
                <a:latin typeface="Menlo-Regular"/>
              </a:rPr>
              <a:t>'a'</a:t>
            </a:r>
            <a:r>
              <a:rPr lang="tr-TR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-Regular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Menlo-Regular"/>
              </a:rPr>
              <a:t>log_file.write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dirty="0">
                <a:solidFill>
                  <a:srgbClr val="B42419"/>
                </a:solidFill>
                <a:latin typeface="Menlo-Regular"/>
              </a:rPr>
              <a:t>'got a request from '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 + </a:t>
            </a:r>
            <a:r>
              <a:rPr lang="en-US" dirty="0" err="1">
                <a:solidFill>
                  <a:srgbClr val="000000"/>
                </a:solidFill>
                <a:latin typeface="Menlo-Regular"/>
              </a:rPr>
              <a:t>ip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 + </a:t>
            </a:r>
            <a:r>
              <a:rPr lang="en-US" dirty="0">
                <a:solidFill>
                  <a:srgbClr val="B42419"/>
                </a:solidFill>
                <a:latin typeface="Menlo-Regular"/>
              </a:rPr>
              <a:t>'</a:t>
            </a:r>
            <a:r>
              <a:rPr lang="en-US" dirty="0">
                <a:solidFill>
                  <a:srgbClr val="C814C9"/>
                </a:solidFill>
                <a:latin typeface="Menlo-Regular"/>
              </a:rPr>
              <a:t>\n</a:t>
            </a:r>
            <a:r>
              <a:rPr lang="en-US" dirty="0">
                <a:solidFill>
                  <a:srgbClr val="B42419"/>
                </a:solidFill>
                <a:latin typeface="Menlo-Regular"/>
              </a:rPr>
              <a:t>'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-Regular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Menlo-Regular"/>
              </a:rPr>
              <a:t>log_file.close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()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sv-SE" dirty="0">
                <a:solidFill>
                  <a:srgbClr val="000000"/>
                </a:solidFill>
                <a:latin typeface="Menlo-Regular"/>
              </a:rPr>
              <a:t>  </a:t>
            </a:r>
            <a:r>
              <a:rPr lang="sv-SE" dirty="0" err="1">
                <a:solidFill>
                  <a:srgbClr val="000000"/>
                </a:solidFill>
                <a:latin typeface="Menlo-Regular"/>
              </a:rPr>
              <a:t>mycontext</a:t>
            </a:r>
            <a:r>
              <a:rPr lang="sv-SE" dirty="0">
                <a:solidFill>
                  <a:srgbClr val="000000"/>
                </a:solidFill>
                <a:latin typeface="Menlo-Regular"/>
              </a:rPr>
              <a:t>[</a:t>
            </a:r>
            <a:r>
              <a:rPr lang="sv-SE" dirty="0">
                <a:solidFill>
                  <a:srgbClr val="B42419"/>
                </a:solidFill>
                <a:latin typeface="Menlo-Regular"/>
              </a:rPr>
              <a:t>'lock'</a:t>
            </a:r>
            <a:r>
              <a:rPr lang="sv-SE" dirty="0">
                <a:solidFill>
                  <a:srgbClr val="000000"/>
                </a:solidFill>
                <a:latin typeface="Menlo-Regular"/>
              </a:rPr>
              <a:t>].release()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dirty="0">
                <a:solidFill>
                  <a:srgbClr val="C1651C"/>
                </a:solidFill>
                <a:latin typeface="Menlo-Regular"/>
              </a:rPr>
              <a:t>if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-Regular"/>
              </a:rPr>
              <a:t>callfunc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 == </a:t>
            </a:r>
            <a:r>
              <a:rPr lang="en-US" dirty="0">
                <a:solidFill>
                  <a:srgbClr val="B42419"/>
                </a:solidFill>
                <a:latin typeface="Menlo-Regular"/>
              </a:rPr>
              <a:t>'initialize'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:</a:t>
            </a:r>
          </a:p>
          <a:p>
            <a:pPr marL="0" indent="0">
              <a:buNone/>
            </a:pPr>
            <a:r>
              <a:rPr lang="hu-HU" dirty="0">
                <a:solidFill>
                  <a:srgbClr val="000000"/>
                </a:solidFill>
                <a:latin typeface="Menlo-Regular"/>
              </a:rPr>
              <a:t>  mycontext[</a:t>
            </a:r>
            <a:r>
              <a:rPr lang="hu-HU" dirty="0">
                <a:solidFill>
                  <a:srgbClr val="B42419"/>
                </a:solidFill>
                <a:latin typeface="Menlo-Regular"/>
              </a:rPr>
              <a:t>'lock'</a:t>
            </a:r>
            <a:r>
              <a:rPr lang="hu-HU" dirty="0">
                <a:solidFill>
                  <a:srgbClr val="000000"/>
                </a:solidFill>
                <a:latin typeface="Menlo-Regular"/>
              </a:rPr>
              <a:t>] = getlock()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-Regular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Menlo-Regular"/>
              </a:rPr>
              <a:t>waitforconn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enlo-Regular"/>
              </a:rPr>
              <a:t>getmyip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(), </a:t>
            </a:r>
            <a:r>
              <a:rPr lang="en-US" dirty="0">
                <a:solidFill>
                  <a:srgbClr val="B42419"/>
                </a:solidFill>
                <a:latin typeface="Menlo-Regular"/>
              </a:rPr>
              <a:t>63153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Menlo-Regular"/>
              </a:rPr>
              <a:t>on_request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)</a:t>
            </a:r>
            <a:endParaRPr lang="en-US" dirty="0" smtClean="0">
              <a:latin typeface="+mj-lt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9843052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Lock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+mj-lt"/>
                <a:cs typeface="Courier New"/>
              </a:rPr>
              <a:t>Write to a log file on each request, and make sure that the file is only handled by </a:t>
            </a:r>
            <a:r>
              <a:rPr lang="en-US" b="1" dirty="0" smtClean="0">
                <a:latin typeface="+mj-lt"/>
                <a:cs typeface="Courier New"/>
              </a:rPr>
              <a:t>one thread at a time.</a:t>
            </a:r>
          </a:p>
          <a:p>
            <a:pPr marL="0" indent="0">
              <a:buNone/>
            </a:pPr>
            <a:endParaRPr lang="en-US" dirty="0">
              <a:solidFill>
                <a:srgbClr val="C1651C"/>
              </a:solidFill>
              <a:latin typeface="+mj-lt"/>
              <a:cs typeface="Courier New"/>
            </a:endParaRPr>
          </a:p>
          <a:p>
            <a:pPr marL="0" indent="0">
              <a:buNone/>
            </a:pPr>
            <a:r>
              <a:rPr lang="it-IT" dirty="0" err="1" smtClean="0">
                <a:solidFill>
                  <a:srgbClr val="C1651C"/>
                </a:solidFill>
                <a:latin typeface="Menlo-Regular"/>
              </a:rPr>
              <a:t>def</a:t>
            </a:r>
            <a:r>
              <a:rPr lang="it-IT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it-IT" dirty="0" err="1">
                <a:solidFill>
                  <a:srgbClr val="2EAEBB"/>
                </a:solidFill>
                <a:latin typeface="Menlo-Regular"/>
              </a:rPr>
              <a:t>on_request</a:t>
            </a:r>
            <a:r>
              <a:rPr lang="it-IT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it-IT" dirty="0" err="1">
                <a:solidFill>
                  <a:srgbClr val="000000"/>
                </a:solidFill>
                <a:latin typeface="Menlo-Regular"/>
              </a:rPr>
              <a:t>ip</a:t>
            </a:r>
            <a:r>
              <a:rPr lang="it-IT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it-IT" dirty="0" err="1">
                <a:solidFill>
                  <a:srgbClr val="000000"/>
                </a:solidFill>
                <a:latin typeface="Menlo-Regular"/>
              </a:rPr>
              <a:t>port</a:t>
            </a:r>
            <a:r>
              <a:rPr lang="it-IT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it-IT" dirty="0" err="1">
                <a:solidFill>
                  <a:srgbClr val="000000"/>
                </a:solidFill>
                <a:latin typeface="Menlo-Regular"/>
              </a:rPr>
              <a:t>socket</a:t>
            </a:r>
            <a:r>
              <a:rPr lang="it-IT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it-IT" dirty="0" err="1">
                <a:solidFill>
                  <a:srgbClr val="000000"/>
                </a:solidFill>
                <a:latin typeface="Menlo-Regular"/>
              </a:rPr>
              <a:t>handle</a:t>
            </a:r>
            <a:r>
              <a:rPr lang="it-IT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it-IT" dirty="0" err="1">
                <a:solidFill>
                  <a:srgbClr val="000000"/>
                </a:solidFill>
                <a:latin typeface="Menlo-Regular"/>
              </a:rPr>
              <a:t>listener</a:t>
            </a:r>
            <a:r>
              <a:rPr lang="it-IT" dirty="0">
                <a:solidFill>
                  <a:srgbClr val="000000"/>
                </a:solidFill>
                <a:latin typeface="Menlo-Regular"/>
              </a:rPr>
              <a:t>):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-Regular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Menlo-Regular"/>
              </a:rPr>
              <a:t>mycontext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[</a:t>
            </a:r>
            <a:r>
              <a:rPr lang="en-US" dirty="0">
                <a:solidFill>
                  <a:srgbClr val="B42419"/>
                </a:solidFill>
                <a:latin typeface="Menlo-Regular"/>
              </a:rPr>
              <a:t>'lock'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].acquire()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dirty="0" smtClean="0">
                <a:solidFill>
                  <a:srgbClr val="400BD9"/>
                </a:solidFill>
                <a:latin typeface="Menlo-Regular"/>
              </a:rPr>
              <a:t># </a:t>
            </a:r>
            <a:r>
              <a:rPr lang="en-US" dirty="0">
                <a:solidFill>
                  <a:srgbClr val="400BD9"/>
                </a:solidFill>
                <a:latin typeface="Menlo-Regular"/>
              </a:rPr>
              <a:t>Here's the critical section:</a:t>
            </a:r>
            <a:endParaRPr lang="en-US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tr-TR" dirty="0">
                <a:solidFill>
                  <a:srgbClr val="000000"/>
                </a:solidFill>
                <a:latin typeface="Menlo-Regular"/>
              </a:rPr>
              <a:t>  </a:t>
            </a:r>
            <a:r>
              <a:rPr lang="tr-TR" dirty="0" err="1">
                <a:solidFill>
                  <a:srgbClr val="000000"/>
                </a:solidFill>
                <a:latin typeface="Menlo-Regular"/>
              </a:rPr>
              <a:t>log_file</a:t>
            </a:r>
            <a:r>
              <a:rPr lang="tr-TR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tr-TR" dirty="0" err="1">
                <a:solidFill>
                  <a:srgbClr val="2EAEBB"/>
                </a:solidFill>
                <a:latin typeface="Menlo-Regular"/>
              </a:rPr>
              <a:t>open</a:t>
            </a:r>
            <a:r>
              <a:rPr lang="tr-TR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tr-TR" dirty="0">
                <a:solidFill>
                  <a:srgbClr val="B42419"/>
                </a:solidFill>
                <a:latin typeface="Menlo-Regular"/>
              </a:rPr>
              <a:t>'</a:t>
            </a:r>
            <a:r>
              <a:rPr lang="tr-TR" dirty="0" err="1">
                <a:solidFill>
                  <a:srgbClr val="B42419"/>
                </a:solidFill>
                <a:latin typeface="Menlo-Regular"/>
              </a:rPr>
              <a:t>log.txt</a:t>
            </a:r>
            <a:r>
              <a:rPr lang="tr-TR" dirty="0">
                <a:solidFill>
                  <a:srgbClr val="B42419"/>
                </a:solidFill>
                <a:latin typeface="Menlo-Regular"/>
              </a:rPr>
              <a:t>'</a:t>
            </a:r>
            <a:r>
              <a:rPr lang="tr-TR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tr-TR" dirty="0">
                <a:solidFill>
                  <a:srgbClr val="B42419"/>
                </a:solidFill>
                <a:latin typeface="Menlo-Regular"/>
              </a:rPr>
              <a:t>'a'</a:t>
            </a:r>
            <a:r>
              <a:rPr lang="tr-TR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-Regular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Menlo-Regular"/>
              </a:rPr>
              <a:t>log_file.write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dirty="0">
                <a:solidFill>
                  <a:srgbClr val="B42419"/>
                </a:solidFill>
                <a:latin typeface="Menlo-Regular"/>
              </a:rPr>
              <a:t>'got a request from '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 + </a:t>
            </a:r>
            <a:r>
              <a:rPr lang="en-US" dirty="0" err="1">
                <a:solidFill>
                  <a:srgbClr val="000000"/>
                </a:solidFill>
                <a:latin typeface="Menlo-Regular"/>
              </a:rPr>
              <a:t>ip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 + </a:t>
            </a:r>
            <a:r>
              <a:rPr lang="en-US" dirty="0">
                <a:solidFill>
                  <a:srgbClr val="B42419"/>
                </a:solidFill>
                <a:latin typeface="Menlo-Regular"/>
              </a:rPr>
              <a:t>'</a:t>
            </a:r>
            <a:r>
              <a:rPr lang="en-US" dirty="0">
                <a:solidFill>
                  <a:srgbClr val="C814C9"/>
                </a:solidFill>
                <a:latin typeface="Menlo-Regular"/>
              </a:rPr>
              <a:t>\n</a:t>
            </a:r>
            <a:r>
              <a:rPr lang="en-US" dirty="0">
                <a:solidFill>
                  <a:srgbClr val="B42419"/>
                </a:solidFill>
                <a:latin typeface="Menlo-Regular"/>
              </a:rPr>
              <a:t>'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-Regular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Menlo-Regular"/>
              </a:rPr>
              <a:t>log_file.close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()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sv-SE" dirty="0">
                <a:solidFill>
                  <a:srgbClr val="000000"/>
                </a:solidFill>
                <a:latin typeface="Menlo-Regular"/>
              </a:rPr>
              <a:t>  </a:t>
            </a:r>
            <a:r>
              <a:rPr lang="sv-SE" dirty="0" err="1">
                <a:solidFill>
                  <a:srgbClr val="000000"/>
                </a:solidFill>
                <a:latin typeface="Menlo-Regular"/>
              </a:rPr>
              <a:t>mycontext</a:t>
            </a:r>
            <a:r>
              <a:rPr lang="sv-SE" dirty="0">
                <a:solidFill>
                  <a:srgbClr val="000000"/>
                </a:solidFill>
                <a:latin typeface="Menlo-Regular"/>
              </a:rPr>
              <a:t>[</a:t>
            </a:r>
            <a:r>
              <a:rPr lang="sv-SE" dirty="0">
                <a:solidFill>
                  <a:srgbClr val="B42419"/>
                </a:solidFill>
                <a:latin typeface="Menlo-Regular"/>
              </a:rPr>
              <a:t>'lock'</a:t>
            </a:r>
            <a:r>
              <a:rPr lang="sv-SE" dirty="0">
                <a:solidFill>
                  <a:srgbClr val="000000"/>
                </a:solidFill>
                <a:latin typeface="Menlo-Regular"/>
              </a:rPr>
              <a:t>].release()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dirty="0">
                <a:solidFill>
                  <a:srgbClr val="C1651C"/>
                </a:solidFill>
                <a:latin typeface="Menlo-Regular"/>
              </a:rPr>
              <a:t>if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-Regular"/>
              </a:rPr>
              <a:t>callfunc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 == </a:t>
            </a:r>
            <a:r>
              <a:rPr lang="en-US" dirty="0">
                <a:solidFill>
                  <a:srgbClr val="B42419"/>
                </a:solidFill>
                <a:latin typeface="Menlo-Regular"/>
              </a:rPr>
              <a:t>'initialize'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:</a:t>
            </a:r>
          </a:p>
          <a:p>
            <a:pPr marL="0" indent="0">
              <a:buNone/>
            </a:pPr>
            <a:r>
              <a:rPr lang="hu-HU" dirty="0">
                <a:solidFill>
                  <a:srgbClr val="000000"/>
                </a:solidFill>
                <a:latin typeface="Menlo-Regular"/>
              </a:rPr>
              <a:t>  mycontext[</a:t>
            </a:r>
            <a:r>
              <a:rPr lang="hu-HU" dirty="0">
                <a:solidFill>
                  <a:srgbClr val="B42419"/>
                </a:solidFill>
                <a:latin typeface="Menlo-Regular"/>
              </a:rPr>
              <a:t>'lock'</a:t>
            </a:r>
            <a:r>
              <a:rPr lang="hu-HU" dirty="0">
                <a:solidFill>
                  <a:srgbClr val="000000"/>
                </a:solidFill>
                <a:latin typeface="Menlo-Regular"/>
              </a:rPr>
              <a:t>] = getlock()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-Regular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Menlo-Regular"/>
              </a:rPr>
              <a:t>waitforconn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enlo-Regular"/>
              </a:rPr>
              <a:t>getmyip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(), </a:t>
            </a:r>
            <a:r>
              <a:rPr lang="en-US" dirty="0">
                <a:solidFill>
                  <a:srgbClr val="B42419"/>
                </a:solidFill>
                <a:latin typeface="Menlo-Regular"/>
              </a:rPr>
              <a:t>63153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Menlo-Regular"/>
              </a:rPr>
              <a:t>on_request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)</a:t>
            </a:r>
            <a:endParaRPr lang="en-US" dirty="0" smtClean="0">
              <a:latin typeface="+mj-lt"/>
              <a:cs typeface="Courier New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539552" y="3140968"/>
            <a:ext cx="7128792" cy="1224136"/>
          </a:xfrm>
          <a:prstGeom prst="roundRect">
            <a:avLst/>
          </a:prstGeom>
          <a:solidFill>
            <a:srgbClr val="FF0000">
              <a:alpha val="16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7812360" y="3140968"/>
            <a:ext cx="1152128" cy="1224136"/>
          </a:xfrm>
          <a:prstGeom prst="roundRect">
            <a:avLst/>
          </a:prstGeom>
          <a:solidFill>
            <a:srgbClr val="FF0000">
              <a:alpha val="16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Critical Section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0672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Lock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+mj-lt"/>
                <a:cs typeface="Courier New"/>
              </a:rPr>
              <a:t>Write to a log file on each request, and make sure that the file is only handled by </a:t>
            </a:r>
            <a:r>
              <a:rPr lang="en-US" b="1" dirty="0" smtClean="0">
                <a:latin typeface="+mj-lt"/>
                <a:cs typeface="Courier New"/>
              </a:rPr>
              <a:t>one thread at a time.</a:t>
            </a:r>
          </a:p>
          <a:p>
            <a:pPr marL="0" indent="0">
              <a:buNone/>
            </a:pPr>
            <a:endParaRPr lang="en-US" dirty="0">
              <a:solidFill>
                <a:srgbClr val="C1651C"/>
              </a:solidFill>
              <a:latin typeface="+mj-lt"/>
              <a:cs typeface="Courier New"/>
            </a:endParaRPr>
          </a:p>
          <a:p>
            <a:pPr marL="0" indent="0">
              <a:buNone/>
            </a:pPr>
            <a:r>
              <a:rPr lang="it-IT" dirty="0" err="1" smtClean="0">
                <a:solidFill>
                  <a:srgbClr val="C1651C"/>
                </a:solidFill>
                <a:latin typeface="Menlo-Regular"/>
              </a:rPr>
              <a:t>def</a:t>
            </a:r>
            <a:r>
              <a:rPr lang="it-IT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it-IT" dirty="0" err="1">
                <a:solidFill>
                  <a:srgbClr val="2EAEBB"/>
                </a:solidFill>
                <a:latin typeface="Menlo-Regular"/>
              </a:rPr>
              <a:t>on_request</a:t>
            </a:r>
            <a:r>
              <a:rPr lang="it-IT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it-IT" dirty="0" err="1">
                <a:solidFill>
                  <a:srgbClr val="000000"/>
                </a:solidFill>
                <a:latin typeface="Menlo-Regular"/>
              </a:rPr>
              <a:t>ip</a:t>
            </a:r>
            <a:r>
              <a:rPr lang="it-IT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it-IT" dirty="0" err="1">
                <a:solidFill>
                  <a:srgbClr val="000000"/>
                </a:solidFill>
                <a:latin typeface="Menlo-Regular"/>
              </a:rPr>
              <a:t>port</a:t>
            </a:r>
            <a:r>
              <a:rPr lang="it-IT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it-IT" dirty="0" err="1">
                <a:solidFill>
                  <a:srgbClr val="000000"/>
                </a:solidFill>
                <a:latin typeface="Menlo-Regular"/>
              </a:rPr>
              <a:t>socket</a:t>
            </a:r>
            <a:r>
              <a:rPr lang="it-IT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it-IT" dirty="0" err="1">
                <a:solidFill>
                  <a:srgbClr val="000000"/>
                </a:solidFill>
                <a:latin typeface="Menlo-Regular"/>
              </a:rPr>
              <a:t>handle</a:t>
            </a:r>
            <a:r>
              <a:rPr lang="it-IT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it-IT" dirty="0" err="1">
                <a:solidFill>
                  <a:srgbClr val="000000"/>
                </a:solidFill>
                <a:latin typeface="Menlo-Regular"/>
              </a:rPr>
              <a:t>listener</a:t>
            </a:r>
            <a:r>
              <a:rPr lang="it-IT" dirty="0">
                <a:solidFill>
                  <a:srgbClr val="000000"/>
                </a:solidFill>
                <a:latin typeface="Menlo-Regular"/>
              </a:rPr>
              <a:t>):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-Regular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Menlo-Regular"/>
              </a:rPr>
              <a:t>mycontext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[</a:t>
            </a:r>
            <a:r>
              <a:rPr lang="en-US" dirty="0">
                <a:solidFill>
                  <a:srgbClr val="B42419"/>
                </a:solidFill>
                <a:latin typeface="Menlo-Regular"/>
              </a:rPr>
              <a:t>'lock'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].acquire()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dirty="0" smtClean="0">
                <a:solidFill>
                  <a:srgbClr val="400BD9"/>
                </a:solidFill>
                <a:latin typeface="Menlo-Regular"/>
              </a:rPr>
              <a:t># </a:t>
            </a:r>
            <a:r>
              <a:rPr lang="en-US" dirty="0">
                <a:solidFill>
                  <a:srgbClr val="400BD9"/>
                </a:solidFill>
                <a:latin typeface="Menlo-Regular"/>
              </a:rPr>
              <a:t>Here's the critical section:</a:t>
            </a:r>
            <a:endParaRPr lang="en-US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tr-TR" dirty="0">
                <a:solidFill>
                  <a:srgbClr val="000000"/>
                </a:solidFill>
                <a:latin typeface="Menlo-Regular"/>
              </a:rPr>
              <a:t>  </a:t>
            </a:r>
            <a:r>
              <a:rPr lang="tr-TR" dirty="0" err="1">
                <a:solidFill>
                  <a:srgbClr val="000000"/>
                </a:solidFill>
                <a:latin typeface="Menlo-Regular"/>
              </a:rPr>
              <a:t>log_file</a:t>
            </a:r>
            <a:r>
              <a:rPr lang="tr-TR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tr-TR" dirty="0" err="1">
                <a:solidFill>
                  <a:srgbClr val="2EAEBB"/>
                </a:solidFill>
                <a:latin typeface="Menlo-Regular"/>
              </a:rPr>
              <a:t>open</a:t>
            </a:r>
            <a:r>
              <a:rPr lang="tr-TR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tr-TR" dirty="0">
                <a:solidFill>
                  <a:srgbClr val="B42419"/>
                </a:solidFill>
                <a:latin typeface="Menlo-Regular"/>
              </a:rPr>
              <a:t>'</a:t>
            </a:r>
            <a:r>
              <a:rPr lang="tr-TR" dirty="0" err="1">
                <a:solidFill>
                  <a:srgbClr val="B42419"/>
                </a:solidFill>
                <a:latin typeface="Menlo-Regular"/>
              </a:rPr>
              <a:t>log.txt</a:t>
            </a:r>
            <a:r>
              <a:rPr lang="tr-TR" dirty="0">
                <a:solidFill>
                  <a:srgbClr val="B42419"/>
                </a:solidFill>
                <a:latin typeface="Menlo-Regular"/>
              </a:rPr>
              <a:t>'</a:t>
            </a:r>
            <a:r>
              <a:rPr lang="tr-TR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tr-TR" dirty="0">
                <a:solidFill>
                  <a:srgbClr val="B42419"/>
                </a:solidFill>
                <a:latin typeface="Menlo-Regular"/>
              </a:rPr>
              <a:t>'a'</a:t>
            </a:r>
            <a:r>
              <a:rPr lang="tr-TR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-Regular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Menlo-Regular"/>
              </a:rPr>
              <a:t>log_file.write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dirty="0">
                <a:solidFill>
                  <a:srgbClr val="B42419"/>
                </a:solidFill>
                <a:latin typeface="Menlo-Regular"/>
              </a:rPr>
              <a:t>'got a request from '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 + </a:t>
            </a:r>
            <a:r>
              <a:rPr lang="en-US" dirty="0" err="1">
                <a:solidFill>
                  <a:srgbClr val="000000"/>
                </a:solidFill>
                <a:latin typeface="Menlo-Regular"/>
              </a:rPr>
              <a:t>ip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 + </a:t>
            </a:r>
            <a:r>
              <a:rPr lang="en-US" dirty="0">
                <a:solidFill>
                  <a:srgbClr val="B42419"/>
                </a:solidFill>
                <a:latin typeface="Menlo-Regular"/>
              </a:rPr>
              <a:t>'</a:t>
            </a:r>
            <a:r>
              <a:rPr lang="en-US" dirty="0">
                <a:solidFill>
                  <a:srgbClr val="C814C9"/>
                </a:solidFill>
                <a:latin typeface="Menlo-Regular"/>
              </a:rPr>
              <a:t>\n</a:t>
            </a:r>
            <a:r>
              <a:rPr lang="en-US" dirty="0">
                <a:solidFill>
                  <a:srgbClr val="B42419"/>
                </a:solidFill>
                <a:latin typeface="Menlo-Regular"/>
              </a:rPr>
              <a:t>'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-Regular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Menlo-Regular"/>
              </a:rPr>
              <a:t>log_file.close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()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sv-SE" dirty="0">
                <a:solidFill>
                  <a:srgbClr val="000000"/>
                </a:solidFill>
                <a:latin typeface="Menlo-Regular"/>
              </a:rPr>
              <a:t>  </a:t>
            </a:r>
            <a:r>
              <a:rPr lang="sv-SE" dirty="0" err="1">
                <a:solidFill>
                  <a:srgbClr val="000000"/>
                </a:solidFill>
                <a:latin typeface="Menlo-Regular"/>
              </a:rPr>
              <a:t>mycontext</a:t>
            </a:r>
            <a:r>
              <a:rPr lang="sv-SE" dirty="0">
                <a:solidFill>
                  <a:srgbClr val="000000"/>
                </a:solidFill>
                <a:latin typeface="Menlo-Regular"/>
              </a:rPr>
              <a:t>[</a:t>
            </a:r>
            <a:r>
              <a:rPr lang="sv-SE" dirty="0">
                <a:solidFill>
                  <a:srgbClr val="B42419"/>
                </a:solidFill>
                <a:latin typeface="Menlo-Regular"/>
              </a:rPr>
              <a:t>'lock'</a:t>
            </a:r>
            <a:r>
              <a:rPr lang="sv-SE" dirty="0">
                <a:solidFill>
                  <a:srgbClr val="000000"/>
                </a:solidFill>
                <a:latin typeface="Menlo-Regular"/>
              </a:rPr>
              <a:t>].release()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dirty="0">
                <a:solidFill>
                  <a:srgbClr val="C1651C"/>
                </a:solidFill>
                <a:latin typeface="Menlo-Regular"/>
              </a:rPr>
              <a:t>if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-Regular"/>
              </a:rPr>
              <a:t>callfunc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 == </a:t>
            </a:r>
            <a:r>
              <a:rPr lang="en-US" dirty="0">
                <a:solidFill>
                  <a:srgbClr val="B42419"/>
                </a:solidFill>
                <a:latin typeface="Menlo-Regular"/>
              </a:rPr>
              <a:t>'initialize'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:</a:t>
            </a:r>
          </a:p>
          <a:p>
            <a:pPr marL="0" indent="0">
              <a:buNone/>
            </a:pPr>
            <a:r>
              <a:rPr lang="hu-HU" dirty="0">
                <a:solidFill>
                  <a:srgbClr val="000000"/>
                </a:solidFill>
                <a:latin typeface="Menlo-Regular"/>
              </a:rPr>
              <a:t>  mycontext[</a:t>
            </a:r>
            <a:r>
              <a:rPr lang="hu-HU" dirty="0">
                <a:solidFill>
                  <a:srgbClr val="B42419"/>
                </a:solidFill>
                <a:latin typeface="Menlo-Regular"/>
              </a:rPr>
              <a:t>'lock'</a:t>
            </a:r>
            <a:r>
              <a:rPr lang="hu-HU" dirty="0">
                <a:solidFill>
                  <a:srgbClr val="000000"/>
                </a:solidFill>
                <a:latin typeface="Menlo-Regular"/>
              </a:rPr>
              <a:t>] = getlock()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-Regular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Menlo-Regular"/>
              </a:rPr>
              <a:t>waitforconn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enlo-Regular"/>
              </a:rPr>
              <a:t>getmyip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(), </a:t>
            </a:r>
            <a:r>
              <a:rPr lang="en-US" dirty="0">
                <a:solidFill>
                  <a:srgbClr val="B42419"/>
                </a:solidFill>
                <a:latin typeface="Menlo-Regular"/>
              </a:rPr>
              <a:t>63153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Menlo-Regular"/>
              </a:rPr>
              <a:t>on_request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)</a:t>
            </a:r>
            <a:endParaRPr lang="en-US" dirty="0" smtClean="0">
              <a:latin typeface="+mj-lt"/>
              <a:cs typeface="Courier New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55576" y="5373216"/>
            <a:ext cx="4248472" cy="288032"/>
          </a:xfrm>
          <a:prstGeom prst="roundRect">
            <a:avLst/>
          </a:prstGeom>
          <a:solidFill>
            <a:schemeClr val="accent1">
              <a:alpha val="14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ular Callout 8"/>
          <p:cNvSpPr/>
          <p:nvPr/>
        </p:nvSpPr>
        <p:spPr>
          <a:xfrm>
            <a:off x="5148064" y="4581128"/>
            <a:ext cx="3456384" cy="720080"/>
          </a:xfrm>
          <a:prstGeom prst="wedgeRoundRectCallout">
            <a:avLst>
              <a:gd name="adj1" fmla="val -49862"/>
              <a:gd name="adj2" fmla="val 75565"/>
              <a:gd name="adj3" fmla="val 16667"/>
            </a:avLst>
          </a:prstGeom>
          <a:solidFill>
            <a:schemeClr val="accent1">
              <a:alpha val="26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Lock initialization.</a:t>
            </a:r>
          </a:p>
        </p:txBody>
      </p:sp>
    </p:spTree>
    <p:extLst>
      <p:ext uri="{BB962C8B-B14F-4D97-AF65-F5344CB8AC3E}">
        <p14:creationId xmlns:p14="http://schemas.microsoft.com/office/powerpoint/2010/main" val="1799334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Lock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+mj-lt"/>
                <a:cs typeface="Courier New"/>
              </a:rPr>
              <a:t>Write to a log file on each request, and make sure that the file is only handled by </a:t>
            </a:r>
            <a:r>
              <a:rPr lang="en-US" b="1" dirty="0" smtClean="0">
                <a:latin typeface="+mj-lt"/>
                <a:cs typeface="Courier New"/>
              </a:rPr>
              <a:t>one thread at a time.</a:t>
            </a:r>
          </a:p>
          <a:p>
            <a:pPr marL="0" indent="0">
              <a:buNone/>
            </a:pPr>
            <a:endParaRPr lang="en-US" dirty="0">
              <a:solidFill>
                <a:srgbClr val="C1651C"/>
              </a:solidFill>
              <a:latin typeface="+mj-lt"/>
              <a:cs typeface="Courier New"/>
            </a:endParaRPr>
          </a:p>
          <a:p>
            <a:pPr marL="0" indent="0">
              <a:buNone/>
            </a:pPr>
            <a:r>
              <a:rPr lang="it-IT" dirty="0" err="1" smtClean="0">
                <a:solidFill>
                  <a:srgbClr val="C1651C"/>
                </a:solidFill>
                <a:latin typeface="Menlo-Regular"/>
              </a:rPr>
              <a:t>def</a:t>
            </a:r>
            <a:r>
              <a:rPr lang="it-IT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it-IT" dirty="0" err="1">
                <a:solidFill>
                  <a:srgbClr val="2EAEBB"/>
                </a:solidFill>
                <a:latin typeface="Menlo-Regular"/>
              </a:rPr>
              <a:t>on_request</a:t>
            </a:r>
            <a:r>
              <a:rPr lang="it-IT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it-IT" dirty="0" err="1">
                <a:solidFill>
                  <a:srgbClr val="000000"/>
                </a:solidFill>
                <a:latin typeface="Menlo-Regular"/>
              </a:rPr>
              <a:t>ip</a:t>
            </a:r>
            <a:r>
              <a:rPr lang="it-IT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it-IT" dirty="0" err="1">
                <a:solidFill>
                  <a:srgbClr val="000000"/>
                </a:solidFill>
                <a:latin typeface="Menlo-Regular"/>
              </a:rPr>
              <a:t>port</a:t>
            </a:r>
            <a:r>
              <a:rPr lang="it-IT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it-IT" dirty="0" err="1">
                <a:solidFill>
                  <a:srgbClr val="000000"/>
                </a:solidFill>
                <a:latin typeface="Menlo-Regular"/>
              </a:rPr>
              <a:t>socket</a:t>
            </a:r>
            <a:r>
              <a:rPr lang="it-IT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it-IT" dirty="0" err="1">
                <a:solidFill>
                  <a:srgbClr val="000000"/>
                </a:solidFill>
                <a:latin typeface="Menlo-Regular"/>
              </a:rPr>
              <a:t>handle</a:t>
            </a:r>
            <a:r>
              <a:rPr lang="it-IT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it-IT" dirty="0" err="1">
                <a:solidFill>
                  <a:srgbClr val="000000"/>
                </a:solidFill>
                <a:latin typeface="Menlo-Regular"/>
              </a:rPr>
              <a:t>listener</a:t>
            </a:r>
            <a:r>
              <a:rPr lang="it-IT" dirty="0">
                <a:solidFill>
                  <a:srgbClr val="000000"/>
                </a:solidFill>
                <a:latin typeface="Menlo-Regular"/>
              </a:rPr>
              <a:t>):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-Regular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Menlo-Regular"/>
              </a:rPr>
              <a:t>mycontext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[</a:t>
            </a:r>
            <a:r>
              <a:rPr lang="en-US" dirty="0">
                <a:solidFill>
                  <a:srgbClr val="B42419"/>
                </a:solidFill>
                <a:latin typeface="Menlo-Regular"/>
              </a:rPr>
              <a:t>'lock'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].acquire()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dirty="0" smtClean="0">
                <a:solidFill>
                  <a:srgbClr val="400BD9"/>
                </a:solidFill>
                <a:latin typeface="Menlo-Regular"/>
              </a:rPr>
              <a:t># </a:t>
            </a:r>
            <a:r>
              <a:rPr lang="en-US" dirty="0">
                <a:solidFill>
                  <a:srgbClr val="400BD9"/>
                </a:solidFill>
                <a:latin typeface="Menlo-Regular"/>
              </a:rPr>
              <a:t>Here's the critical section:</a:t>
            </a:r>
            <a:endParaRPr lang="en-US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tr-TR" dirty="0">
                <a:solidFill>
                  <a:srgbClr val="000000"/>
                </a:solidFill>
                <a:latin typeface="Menlo-Regular"/>
              </a:rPr>
              <a:t>  </a:t>
            </a:r>
            <a:r>
              <a:rPr lang="tr-TR" dirty="0" err="1">
                <a:solidFill>
                  <a:srgbClr val="000000"/>
                </a:solidFill>
                <a:latin typeface="Menlo-Regular"/>
              </a:rPr>
              <a:t>log_file</a:t>
            </a:r>
            <a:r>
              <a:rPr lang="tr-TR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tr-TR" dirty="0" err="1">
                <a:solidFill>
                  <a:srgbClr val="2EAEBB"/>
                </a:solidFill>
                <a:latin typeface="Menlo-Regular"/>
              </a:rPr>
              <a:t>open</a:t>
            </a:r>
            <a:r>
              <a:rPr lang="tr-TR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tr-TR" dirty="0">
                <a:solidFill>
                  <a:srgbClr val="B42419"/>
                </a:solidFill>
                <a:latin typeface="Menlo-Regular"/>
              </a:rPr>
              <a:t>'</a:t>
            </a:r>
            <a:r>
              <a:rPr lang="tr-TR" dirty="0" err="1">
                <a:solidFill>
                  <a:srgbClr val="B42419"/>
                </a:solidFill>
                <a:latin typeface="Menlo-Regular"/>
              </a:rPr>
              <a:t>log.txt</a:t>
            </a:r>
            <a:r>
              <a:rPr lang="tr-TR" dirty="0">
                <a:solidFill>
                  <a:srgbClr val="B42419"/>
                </a:solidFill>
                <a:latin typeface="Menlo-Regular"/>
              </a:rPr>
              <a:t>'</a:t>
            </a:r>
            <a:r>
              <a:rPr lang="tr-TR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tr-TR" dirty="0">
                <a:solidFill>
                  <a:srgbClr val="B42419"/>
                </a:solidFill>
                <a:latin typeface="Menlo-Regular"/>
              </a:rPr>
              <a:t>'a'</a:t>
            </a:r>
            <a:r>
              <a:rPr lang="tr-TR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-Regular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Menlo-Regular"/>
              </a:rPr>
              <a:t>log_file.write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dirty="0">
                <a:solidFill>
                  <a:srgbClr val="B42419"/>
                </a:solidFill>
                <a:latin typeface="Menlo-Regular"/>
              </a:rPr>
              <a:t>'got a request from '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 + </a:t>
            </a:r>
            <a:r>
              <a:rPr lang="en-US" dirty="0" err="1">
                <a:solidFill>
                  <a:srgbClr val="000000"/>
                </a:solidFill>
                <a:latin typeface="Menlo-Regular"/>
              </a:rPr>
              <a:t>ip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 + </a:t>
            </a:r>
            <a:r>
              <a:rPr lang="en-US" dirty="0">
                <a:solidFill>
                  <a:srgbClr val="B42419"/>
                </a:solidFill>
                <a:latin typeface="Menlo-Regular"/>
              </a:rPr>
              <a:t>'</a:t>
            </a:r>
            <a:r>
              <a:rPr lang="en-US" dirty="0">
                <a:solidFill>
                  <a:srgbClr val="C814C9"/>
                </a:solidFill>
                <a:latin typeface="Menlo-Regular"/>
              </a:rPr>
              <a:t>\n</a:t>
            </a:r>
            <a:r>
              <a:rPr lang="en-US" dirty="0">
                <a:solidFill>
                  <a:srgbClr val="B42419"/>
                </a:solidFill>
                <a:latin typeface="Menlo-Regular"/>
              </a:rPr>
              <a:t>'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-Regular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Menlo-Regular"/>
              </a:rPr>
              <a:t>log_file.close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()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sv-SE" dirty="0">
                <a:solidFill>
                  <a:srgbClr val="000000"/>
                </a:solidFill>
                <a:latin typeface="Menlo-Regular"/>
              </a:rPr>
              <a:t>  </a:t>
            </a:r>
            <a:r>
              <a:rPr lang="sv-SE" dirty="0" err="1">
                <a:solidFill>
                  <a:srgbClr val="000000"/>
                </a:solidFill>
                <a:latin typeface="Menlo-Regular"/>
              </a:rPr>
              <a:t>mycontext</a:t>
            </a:r>
            <a:r>
              <a:rPr lang="sv-SE" dirty="0">
                <a:solidFill>
                  <a:srgbClr val="000000"/>
                </a:solidFill>
                <a:latin typeface="Menlo-Regular"/>
              </a:rPr>
              <a:t>[</a:t>
            </a:r>
            <a:r>
              <a:rPr lang="sv-SE" dirty="0">
                <a:solidFill>
                  <a:srgbClr val="B42419"/>
                </a:solidFill>
                <a:latin typeface="Menlo-Regular"/>
              </a:rPr>
              <a:t>'lock'</a:t>
            </a:r>
            <a:r>
              <a:rPr lang="sv-SE" dirty="0">
                <a:solidFill>
                  <a:srgbClr val="000000"/>
                </a:solidFill>
                <a:latin typeface="Menlo-Regular"/>
              </a:rPr>
              <a:t>].release()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dirty="0">
                <a:solidFill>
                  <a:srgbClr val="C1651C"/>
                </a:solidFill>
                <a:latin typeface="Menlo-Regular"/>
              </a:rPr>
              <a:t>if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-Regular"/>
              </a:rPr>
              <a:t>callfunc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 == </a:t>
            </a:r>
            <a:r>
              <a:rPr lang="en-US" dirty="0">
                <a:solidFill>
                  <a:srgbClr val="B42419"/>
                </a:solidFill>
                <a:latin typeface="Menlo-Regular"/>
              </a:rPr>
              <a:t>'initialize'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:</a:t>
            </a:r>
          </a:p>
          <a:p>
            <a:pPr marL="0" indent="0">
              <a:buNone/>
            </a:pPr>
            <a:r>
              <a:rPr lang="hu-HU" dirty="0">
                <a:solidFill>
                  <a:srgbClr val="000000"/>
                </a:solidFill>
                <a:latin typeface="Menlo-Regular"/>
              </a:rPr>
              <a:t>  mycontext[</a:t>
            </a:r>
            <a:r>
              <a:rPr lang="hu-HU" dirty="0">
                <a:solidFill>
                  <a:srgbClr val="B42419"/>
                </a:solidFill>
                <a:latin typeface="Menlo-Regular"/>
              </a:rPr>
              <a:t>'lock'</a:t>
            </a:r>
            <a:r>
              <a:rPr lang="hu-HU" dirty="0">
                <a:solidFill>
                  <a:srgbClr val="000000"/>
                </a:solidFill>
                <a:latin typeface="Menlo-Regular"/>
              </a:rPr>
              <a:t>] = getlock()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-Regular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Menlo-Regular"/>
              </a:rPr>
              <a:t>waitforconn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enlo-Regular"/>
              </a:rPr>
              <a:t>getmyip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(), </a:t>
            </a:r>
            <a:r>
              <a:rPr lang="en-US" dirty="0">
                <a:solidFill>
                  <a:srgbClr val="B42419"/>
                </a:solidFill>
                <a:latin typeface="Menlo-Regular"/>
              </a:rPr>
              <a:t>63153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Menlo-Regular"/>
              </a:rPr>
              <a:t>on_request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)</a:t>
            </a:r>
            <a:endParaRPr lang="en-US" dirty="0" smtClean="0">
              <a:latin typeface="+mj-lt"/>
              <a:cs typeface="Courier New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683568" y="5661248"/>
            <a:ext cx="5976664" cy="360040"/>
          </a:xfrm>
          <a:prstGeom prst="roundRect">
            <a:avLst/>
          </a:prstGeom>
          <a:solidFill>
            <a:schemeClr val="accent3">
              <a:lumMod val="75000"/>
              <a:alpha val="1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5831632" y="4149080"/>
            <a:ext cx="3312368" cy="1008112"/>
          </a:xfrm>
          <a:prstGeom prst="roundRect">
            <a:avLst/>
          </a:prstGeom>
          <a:solidFill>
            <a:schemeClr val="accent3">
              <a:lumMod val="75000"/>
              <a:alpha val="1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Will spawn a new thread on a new connection…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6804248" y="5229200"/>
            <a:ext cx="360040" cy="5040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5184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Lock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+mj-lt"/>
                <a:cs typeface="Courier New"/>
              </a:rPr>
              <a:t>Write to a log file on each request, and make sure that the file is only handled by </a:t>
            </a:r>
            <a:r>
              <a:rPr lang="en-US" b="1" dirty="0" smtClean="0">
                <a:latin typeface="+mj-lt"/>
                <a:cs typeface="Courier New"/>
              </a:rPr>
              <a:t>one thread at a time.</a:t>
            </a:r>
          </a:p>
          <a:p>
            <a:pPr marL="0" indent="0">
              <a:buNone/>
            </a:pPr>
            <a:endParaRPr lang="en-US" dirty="0">
              <a:solidFill>
                <a:srgbClr val="C1651C"/>
              </a:solidFill>
              <a:latin typeface="+mj-lt"/>
              <a:cs typeface="Courier New"/>
            </a:endParaRPr>
          </a:p>
          <a:p>
            <a:pPr marL="0" indent="0">
              <a:buNone/>
            </a:pPr>
            <a:r>
              <a:rPr lang="it-IT" dirty="0" err="1" smtClean="0">
                <a:solidFill>
                  <a:srgbClr val="C1651C"/>
                </a:solidFill>
                <a:latin typeface="Menlo-Regular"/>
              </a:rPr>
              <a:t>def</a:t>
            </a:r>
            <a:r>
              <a:rPr lang="it-IT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it-IT" dirty="0" err="1">
                <a:solidFill>
                  <a:srgbClr val="2EAEBB"/>
                </a:solidFill>
                <a:latin typeface="Menlo-Regular"/>
              </a:rPr>
              <a:t>on_request</a:t>
            </a:r>
            <a:r>
              <a:rPr lang="it-IT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it-IT" dirty="0" err="1">
                <a:solidFill>
                  <a:srgbClr val="000000"/>
                </a:solidFill>
                <a:latin typeface="Menlo-Regular"/>
              </a:rPr>
              <a:t>ip</a:t>
            </a:r>
            <a:r>
              <a:rPr lang="it-IT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it-IT" dirty="0" err="1">
                <a:solidFill>
                  <a:srgbClr val="000000"/>
                </a:solidFill>
                <a:latin typeface="Menlo-Regular"/>
              </a:rPr>
              <a:t>port</a:t>
            </a:r>
            <a:r>
              <a:rPr lang="it-IT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it-IT" dirty="0" err="1">
                <a:solidFill>
                  <a:srgbClr val="000000"/>
                </a:solidFill>
                <a:latin typeface="Menlo-Regular"/>
              </a:rPr>
              <a:t>socket</a:t>
            </a:r>
            <a:r>
              <a:rPr lang="it-IT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it-IT" dirty="0" err="1">
                <a:solidFill>
                  <a:srgbClr val="000000"/>
                </a:solidFill>
                <a:latin typeface="Menlo-Regular"/>
              </a:rPr>
              <a:t>handle</a:t>
            </a:r>
            <a:r>
              <a:rPr lang="it-IT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it-IT" dirty="0" err="1">
                <a:solidFill>
                  <a:srgbClr val="000000"/>
                </a:solidFill>
                <a:latin typeface="Menlo-Regular"/>
              </a:rPr>
              <a:t>listener</a:t>
            </a:r>
            <a:r>
              <a:rPr lang="it-IT" dirty="0">
                <a:solidFill>
                  <a:srgbClr val="000000"/>
                </a:solidFill>
                <a:latin typeface="Menlo-Regular"/>
              </a:rPr>
              <a:t>):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-Regular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Menlo-Regular"/>
              </a:rPr>
              <a:t>mycontext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[</a:t>
            </a:r>
            <a:r>
              <a:rPr lang="en-US" dirty="0">
                <a:solidFill>
                  <a:srgbClr val="B42419"/>
                </a:solidFill>
                <a:latin typeface="Menlo-Regular"/>
              </a:rPr>
              <a:t>'lock'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].acquire()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dirty="0" smtClean="0">
                <a:solidFill>
                  <a:srgbClr val="400BD9"/>
                </a:solidFill>
                <a:latin typeface="Menlo-Regular"/>
              </a:rPr>
              <a:t># </a:t>
            </a:r>
            <a:r>
              <a:rPr lang="en-US" dirty="0">
                <a:solidFill>
                  <a:srgbClr val="400BD9"/>
                </a:solidFill>
                <a:latin typeface="Menlo-Regular"/>
              </a:rPr>
              <a:t>Here's the critical section:</a:t>
            </a:r>
            <a:endParaRPr lang="en-US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tr-TR" dirty="0">
                <a:solidFill>
                  <a:srgbClr val="000000"/>
                </a:solidFill>
                <a:latin typeface="Menlo-Regular"/>
              </a:rPr>
              <a:t>  </a:t>
            </a:r>
            <a:r>
              <a:rPr lang="tr-TR" dirty="0" err="1">
                <a:solidFill>
                  <a:srgbClr val="000000"/>
                </a:solidFill>
                <a:latin typeface="Menlo-Regular"/>
              </a:rPr>
              <a:t>log_file</a:t>
            </a:r>
            <a:r>
              <a:rPr lang="tr-TR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tr-TR" dirty="0" err="1">
                <a:solidFill>
                  <a:srgbClr val="2EAEBB"/>
                </a:solidFill>
                <a:latin typeface="Menlo-Regular"/>
              </a:rPr>
              <a:t>open</a:t>
            </a:r>
            <a:r>
              <a:rPr lang="tr-TR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tr-TR" dirty="0">
                <a:solidFill>
                  <a:srgbClr val="B42419"/>
                </a:solidFill>
                <a:latin typeface="Menlo-Regular"/>
              </a:rPr>
              <a:t>'</a:t>
            </a:r>
            <a:r>
              <a:rPr lang="tr-TR" dirty="0" err="1">
                <a:solidFill>
                  <a:srgbClr val="B42419"/>
                </a:solidFill>
                <a:latin typeface="Menlo-Regular"/>
              </a:rPr>
              <a:t>log.txt</a:t>
            </a:r>
            <a:r>
              <a:rPr lang="tr-TR" dirty="0">
                <a:solidFill>
                  <a:srgbClr val="B42419"/>
                </a:solidFill>
                <a:latin typeface="Menlo-Regular"/>
              </a:rPr>
              <a:t>'</a:t>
            </a:r>
            <a:r>
              <a:rPr lang="tr-TR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tr-TR" dirty="0">
                <a:solidFill>
                  <a:srgbClr val="B42419"/>
                </a:solidFill>
                <a:latin typeface="Menlo-Regular"/>
              </a:rPr>
              <a:t>'a'</a:t>
            </a:r>
            <a:r>
              <a:rPr lang="tr-TR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-Regular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Menlo-Regular"/>
              </a:rPr>
              <a:t>log_file.write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dirty="0">
                <a:solidFill>
                  <a:srgbClr val="B42419"/>
                </a:solidFill>
                <a:latin typeface="Menlo-Regular"/>
              </a:rPr>
              <a:t>'got a request from '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 + </a:t>
            </a:r>
            <a:r>
              <a:rPr lang="en-US" dirty="0" err="1">
                <a:solidFill>
                  <a:srgbClr val="000000"/>
                </a:solidFill>
                <a:latin typeface="Menlo-Regular"/>
              </a:rPr>
              <a:t>ip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 + </a:t>
            </a:r>
            <a:r>
              <a:rPr lang="en-US" dirty="0">
                <a:solidFill>
                  <a:srgbClr val="B42419"/>
                </a:solidFill>
                <a:latin typeface="Menlo-Regular"/>
              </a:rPr>
              <a:t>'</a:t>
            </a:r>
            <a:r>
              <a:rPr lang="en-US" dirty="0">
                <a:solidFill>
                  <a:srgbClr val="C814C9"/>
                </a:solidFill>
                <a:latin typeface="Menlo-Regular"/>
              </a:rPr>
              <a:t>\n</a:t>
            </a:r>
            <a:r>
              <a:rPr lang="en-US" dirty="0">
                <a:solidFill>
                  <a:srgbClr val="B42419"/>
                </a:solidFill>
                <a:latin typeface="Menlo-Regular"/>
              </a:rPr>
              <a:t>'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-Regular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Menlo-Regular"/>
              </a:rPr>
              <a:t>log_file.close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()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sv-SE" dirty="0">
                <a:solidFill>
                  <a:srgbClr val="000000"/>
                </a:solidFill>
                <a:latin typeface="Menlo-Regular"/>
              </a:rPr>
              <a:t>  </a:t>
            </a:r>
            <a:r>
              <a:rPr lang="sv-SE" dirty="0" err="1">
                <a:solidFill>
                  <a:srgbClr val="000000"/>
                </a:solidFill>
                <a:latin typeface="Menlo-Regular"/>
              </a:rPr>
              <a:t>mycontext</a:t>
            </a:r>
            <a:r>
              <a:rPr lang="sv-SE" dirty="0">
                <a:solidFill>
                  <a:srgbClr val="000000"/>
                </a:solidFill>
                <a:latin typeface="Menlo-Regular"/>
              </a:rPr>
              <a:t>[</a:t>
            </a:r>
            <a:r>
              <a:rPr lang="sv-SE" dirty="0">
                <a:solidFill>
                  <a:srgbClr val="B42419"/>
                </a:solidFill>
                <a:latin typeface="Menlo-Regular"/>
              </a:rPr>
              <a:t>'lock'</a:t>
            </a:r>
            <a:r>
              <a:rPr lang="sv-SE" dirty="0">
                <a:solidFill>
                  <a:srgbClr val="000000"/>
                </a:solidFill>
                <a:latin typeface="Menlo-Regular"/>
              </a:rPr>
              <a:t>].release()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dirty="0">
                <a:solidFill>
                  <a:srgbClr val="C1651C"/>
                </a:solidFill>
                <a:latin typeface="Menlo-Regular"/>
              </a:rPr>
              <a:t>if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-Regular"/>
              </a:rPr>
              <a:t>callfunc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 == </a:t>
            </a:r>
            <a:r>
              <a:rPr lang="en-US" dirty="0">
                <a:solidFill>
                  <a:srgbClr val="B42419"/>
                </a:solidFill>
                <a:latin typeface="Menlo-Regular"/>
              </a:rPr>
              <a:t>'initialize'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:</a:t>
            </a:r>
          </a:p>
          <a:p>
            <a:pPr marL="0" indent="0">
              <a:buNone/>
            </a:pPr>
            <a:r>
              <a:rPr lang="hu-HU" dirty="0">
                <a:solidFill>
                  <a:srgbClr val="000000"/>
                </a:solidFill>
                <a:latin typeface="Menlo-Regular"/>
              </a:rPr>
              <a:t>  mycontext[</a:t>
            </a:r>
            <a:r>
              <a:rPr lang="hu-HU" dirty="0">
                <a:solidFill>
                  <a:srgbClr val="B42419"/>
                </a:solidFill>
                <a:latin typeface="Menlo-Regular"/>
              </a:rPr>
              <a:t>'lock'</a:t>
            </a:r>
            <a:r>
              <a:rPr lang="hu-HU" dirty="0">
                <a:solidFill>
                  <a:srgbClr val="000000"/>
                </a:solidFill>
                <a:latin typeface="Menlo-Regular"/>
              </a:rPr>
              <a:t>] = getlock()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-Regular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Menlo-Regular"/>
              </a:rPr>
              <a:t>waitforconn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enlo-Regular"/>
              </a:rPr>
              <a:t>getmyip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(), </a:t>
            </a:r>
            <a:r>
              <a:rPr lang="en-US" dirty="0">
                <a:solidFill>
                  <a:srgbClr val="B42419"/>
                </a:solidFill>
                <a:latin typeface="Menlo-Regular"/>
              </a:rPr>
              <a:t>63153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Menlo-Regular"/>
              </a:rPr>
              <a:t>on_request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)</a:t>
            </a:r>
            <a:endParaRPr lang="en-US" dirty="0" smtClean="0">
              <a:latin typeface="+mj-lt"/>
              <a:cs typeface="Courier New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683568" y="5661248"/>
            <a:ext cx="5976664" cy="360040"/>
          </a:xfrm>
          <a:prstGeom prst="roundRect">
            <a:avLst/>
          </a:prstGeom>
          <a:solidFill>
            <a:schemeClr val="accent3">
              <a:lumMod val="75000"/>
              <a:alpha val="1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5831632" y="4149080"/>
            <a:ext cx="3312368" cy="1008112"/>
          </a:xfrm>
          <a:prstGeom prst="roundRect">
            <a:avLst/>
          </a:prstGeom>
          <a:solidFill>
            <a:schemeClr val="accent3">
              <a:lumMod val="75000"/>
              <a:alpha val="1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Will spawn a new thread on a new connection…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6804248" y="5229200"/>
            <a:ext cx="360040" cy="5040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6804248" y="2852936"/>
            <a:ext cx="2339752" cy="792088"/>
          </a:xfrm>
          <a:prstGeom prst="roundRect">
            <a:avLst/>
          </a:prstGeom>
          <a:solidFill>
            <a:schemeClr val="accent3">
              <a:lumMod val="75000"/>
              <a:alpha val="1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..and every new thread will call this method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67544" y="2204864"/>
            <a:ext cx="7056784" cy="504056"/>
          </a:xfrm>
          <a:prstGeom prst="roundRect">
            <a:avLst/>
          </a:prstGeom>
          <a:solidFill>
            <a:schemeClr val="accent3">
              <a:lumMod val="75000"/>
              <a:alpha val="1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7884368" y="3717032"/>
            <a:ext cx="144016" cy="432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7668344" y="2420888"/>
            <a:ext cx="432048" cy="432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64996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Notes about the labs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Lab rooms:</a:t>
            </a:r>
          </a:p>
          <a:p>
            <a:pPr lvl="1"/>
            <a:r>
              <a:rPr lang="en-US" dirty="0" smtClean="0"/>
              <a:t>Prefer rooms 3354 and 3358</a:t>
            </a:r>
          </a:p>
          <a:p>
            <a:pPr lvl="1"/>
            <a:r>
              <a:rPr lang="en-US" dirty="0" smtClean="0"/>
              <a:t>That</a:t>
            </a:r>
            <a:r>
              <a:rPr lang="fr-FR" dirty="0" smtClean="0"/>
              <a:t>’</a:t>
            </a:r>
            <a:r>
              <a:rPr lang="en-US" dirty="0" smtClean="0"/>
              <a:t>s where TAs will be.</a:t>
            </a:r>
            <a:endParaRPr lang="en-US" dirty="0"/>
          </a:p>
          <a:p>
            <a:r>
              <a:rPr lang="en-US" dirty="0" smtClean="0"/>
              <a:t>Check ping pong, lab pages for news, FAQs etc.</a:t>
            </a:r>
            <a:endParaRPr lang="en-US" dirty="0"/>
          </a:p>
          <a:p>
            <a:pPr lvl="1"/>
            <a:r>
              <a:rPr lang="en-US" dirty="0" smtClean="0"/>
              <a:t>E.g. How to use curl</a:t>
            </a:r>
          </a:p>
          <a:p>
            <a:pPr marL="0" indent="0">
              <a:buNone/>
            </a:pPr>
            <a:r>
              <a:rPr lang="it-IT" sz="1200" dirty="0" smtClean="0">
                <a:solidFill>
                  <a:srgbClr val="3A3A3A"/>
                </a:solidFill>
                <a:latin typeface="Monaco"/>
              </a:rPr>
              <a:t>		for </a:t>
            </a:r>
            <a:r>
              <a:rPr lang="it-IT" sz="1200" dirty="0">
                <a:solidFill>
                  <a:srgbClr val="FB0007"/>
                </a:solidFill>
                <a:latin typeface="Monaco"/>
              </a:rPr>
              <a:t>i</a:t>
            </a:r>
            <a:r>
              <a:rPr lang="it-IT" sz="1200" dirty="0">
                <a:solidFill>
                  <a:srgbClr val="3A3A3A"/>
                </a:solidFill>
                <a:latin typeface="Monaco"/>
              </a:rPr>
              <a:t> in `</a:t>
            </a:r>
            <a:r>
              <a:rPr lang="it-IT" sz="1200" dirty="0" err="1">
                <a:solidFill>
                  <a:srgbClr val="FB0007"/>
                </a:solidFill>
                <a:latin typeface="Monaco"/>
              </a:rPr>
              <a:t>seq</a:t>
            </a:r>
            <a:r>
              <a:rPr lang="it-IT" sz="1200" dirty="0">
                <a:solidFill>
                  <a:srgbClr val="FB0007"/>
                </a:solidFill>
                <a:latin typeface="Monaco"/>
              </a:rPr>
              <a:t> 1 20</a:t>
            </a:r>
            <a:r>
              <a:rPr lang="it-IT" sz="1200" dirty="0">
                <a:solidFill>
                  <a:srgbClr val="3A3A3A"/>
                </a:solidFill>
                <a:latin typeface="Monaco"/>
              </a:rPr>
              <a:t>`; do</a:t>
            </a:r>
          </a:p>
          <a:p>
            <a:pPr marL="0" indent="0">
              <a:buNone/>
            </a:pPr>
            <a:r>
              <a:rPr lang="fr-FR" sz="1200" dirty="0" smtClean="0">
                <a:solidFill>
                  <a:srgbClr val="3A3A3A"/>
                </a:solidFill>
                <a:latin typeface="Monaco"/>
              </a:rPr>
              <a:t>		</a:t>
            </a:r>
            <a:r>
              <a:rPr lang="fr-FR" sz="1200" dirty="0" err="1" smtClean="0">
                <a:solidFill>
                  <a:srgbClr val="3A3A3A"/>
                </a:solidFill>
                <a:latin typeface="Monaco"/>
              </a:rPr>
              <a:t>curl</a:t>
            </a:r>
            <a:r>
              <a:rPr lang="fr-FR" sz="1200" dirty="0" smtClean="0">
                <a:solidFill>
                  <a:srgbClr val="3A3A3A"/>
                </a:solidFill>
                <a:latin typeface="Monaco"/>
              </a:rPr>
              <a:t> </a:t>
            </a:r>
            <a:r>
              <a:rPr lang="fr-FR" sz="1200" dirty="0">
                <a:solidFill>
                  <a:srgbClr val="3A3A3A"/>
                </a:solidFill>
                <a:latin typeface="Monaco"/>
              </a:rPr>
              <a:t>-d '</a:t>
            </a:r>
            <a:r>
              <a:rPr lang="fr-FR" sz="1200" dirty="0">
                <a:solidFill>
                  <a:srgbClr val="0F7001"/>
                </a:solidFill>
                <a:latin typeface="Monaco"/>
              </a:rPr>
              <a:t>entry=t</a:t>
            </a:r>
            <a:r>
              <a:rPr lang="fr-FR" sz="1200" dirty="0">
                <a:solidFill>
                  <a:srgbClr val="3A3A3A"/>
                </a:solidFill>
                <a:latin typeface="Monaco"/>
              </a:rPr>
              <a:t>'</a:t>
            </a:r>
            <a:r>
              <a:rPr lang="fr-FR" sz="1200" dirty="0">
                <a:solidFill>
                  <a:srgbClr val="FB0007"/>
                </a:solidFill>
                <a:latin typeface="Monaco"/>
              </a:rPr>
              <a:t>${i}</a:t>
            </a:r>
            <a:r>
              <a:rPr lang="fr-FR" sz="1200" dirty="0">
                <a:solidFill>
                  <a:srgbClr val="3A3A3A"/>
                </a:solidFill>
                <a:latin typeface="Monaco"/>
              </a:rPr>
              <a:t> -X '</a:t>
            </a:r>
            <a:r>
              <a:rPr lang="fr-FR" sz="1200" dirty="0">
                <a:solidFill>
                  <a:srgbClr val="6B006D"/>
                </a:solidFill>
                <a:latin typeface="Monaco"/>
              </a:rPr>
              <a:t>POST</a:t>
            </a:r>
            <a:r>
              <a:rPr lang="fr-FR" sz="1200" dirty="0">
                <a:solidFill>
                  <a:srgbClr val="3A3A3A"/>
                </a:solidFill>
                <a:latin typeface="Monaco"/>
              </a:rPr>
              <a:t>' '</a:t>
            </a:r>
            <a:r>
              <a:rPr lang="fr-FR" sz="1200" dirty="0">
                <a:solidFill>
                  <a:srgbClr val="0000FF"/>
                </a:solidFill>
                <a:latin typeface="Monaco"/>
              </a:rPr>
              <a:t>http://</a:t>
            </a:r>
            <a:r>
              <a:rPr lang="fr-FR" sz="1200" dirty="0" err="1">
                <a:solidFill>
                  <a:srgbClr val="0000FF"/>
                </a:solidFill>
                <a:latin typeface="Monaco"/>
              </a:rPr>
              <a:t>ip:port</a:t>
            </a:r>
            <a:r>
              <a:rPr lang="fr-FR" sz="1200" dirty="0">
                <a:solidFill>
                  <a:srgbClr val="0000FF"/>
                </a:solidFill>
                <a:latin typeface="Monaco"/>
              </a:rPr>
              <a:t>/entries</a:t>
            </a:r>
            <a:r>
              <a:rPr lang="fr-FR" sz="1200" dirty="0">
                <a:solidFill>
                  <a:srgbClr val="3A3A3A"/>
                </a:solidFill>
                <a:latin typeface="Monaco"/>
              </a:rPr>
              <a:t>'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3A3A3A"/>
                </a:solidFill>
                <a:latin typeface="Monaco"/>
              </a:rPr>
              <a:t>		done</a:t>
            </a:r>
            <a:endParaRPr lang="en-US" sz="1200" dirty="0">
              <a:solidFill>
                <a:srgbClr val="3A3A3A"/>
              </a:solidFill>
              <a:latin typeface="ArialMT"/>
            </a:endParaRPr>
          </a:p>
          <a:p>
            <a:pPr marL="0" indent="0">
              <a:buNone/>
            </a:pPr>
            <a:r>
              <a:rPr lang="en-US" sz="1200" dirty="0" smtClean="0">
                <a:solidFill>
                  <a:srgbClr val="3A3A3A"/>
                </a:solidFill>
                <a:latin typeface="ArialMT"/>
              </a:rPr>
              <a:t>		This </a:t>
            </a:r>
            <a:r>
              <a:rPr lang="en-US" sz="1200" dirty="0">
                <a:solidFill>
                  <a:srgbClr val="3A3A3A"/>
                </a:solidFill>
                <a:latin typeface="ArialMT"/>
              </a:rPr>
              <a:t>will </a:t>
            </a:r>
            <a:r>
              <a:rPr lang="en-US" sz="1200" dirty="0">
                <a:solidFill>
                  <a:srgbClr val="6B006D"/>
                </a:solidFill>
                <a:latin typeface="ArialMT"/>
              </a:rPr>
              <a:t>post</a:t>
            </a:r>
            <a:r>
              <a:rPr lang="en-US" sz="1200" dirty="0">
                <a:solidFill>
                  <a:srgbClr val="3A3A3A"/>
                </a:solidFill>
                <a:latin typeface="ArialMT"/>
              </a:rPr>
              <a:t> </a:t>
            </a:r>
            <a:r>
              <a:rPr lang="en-US" sz="1200" dirty="0">
                <a:solidFill>
                  <a:srgbClr val="0F7001"/>
                </a:solidFill>
                <a:latin typeface="ArialMT"/>
              </a:rPr>
              <a:t>entry=t1</a:t>
            </a:r>
            <a:r>
              <a:rPr lang="en-US" sz="1200" dirty="0">
                <a:solidFill>
                  <a:srgbClr val="3A3A3A"/>
                </a:solidFill>
                <a:latin typeface="ArialMT"/>
              </a:rPr>
              <a:t>, </a:t>
            </a:r>
            <a:r>
              <a:rPr lang="en-US" sz="1200" dirty="0">
                <a:solidFill>
                  <a:srgbClr val="0F7001"/>
                </a:solidFill>
                <a:latin typeface="ArialMT"/>
              </a:rPr>
              <a:t>entry=t2</a:t>
            </a:r>
            <a:r>
              <a:rPr lang="en-US" sz="1200" dirty="0">
                <a:solidFill>
                  <a:srgbClr val="3A3A3A"/>
                </a:solidFill>
                <a:latin typeface="ArialMT"/>
              </a:rPr>
              <a:t>, ..., </a:t>
            </a:r>
            <a:r>
              <a:rPr lang="en-US" sz="1200" dirty="0">
                <a:solidFill>
                  <a:srgbClr val="0F7001"/>
                </a:solidFill>
                <a:latin typeface="ArialMT"/>
              </a:rPr>
              <a:t>entry=t20</a:t>
            </a:r>
            <a:r>
              <a:rPr lang="en-US" sz="1200" dirty="0">
                <a:solidFill>
                  <a:srgbClr val="3A3A3A"/>
                </a:solidFill>
                <a:latin typeface="ArialMT"/>
              </a:rPr>
              <a:t> to </a:t>
            </a:r>
            <a:r>
              <a:rPr lang="en-US" sz="1200" dirty="0">
                <a:solidFill>
                  <a:srgbClr val="0000FF"/>
                </a:solidFill>
                <a:latin typeface="ArialMT"/>
              </a:rPr>
              <a:t>http://</a:t>
            </a:r>
            <a:r>
              <a:rPr lang="en-US" sz="1200" dirty="0" err="1">
                <a:solidFill>
                  <a:srgbClr val="0000FF"/>
                </a:solidFill>
                <a:latin typeface="ArialMT"/>
              </a:rPr>
              <a:t>ip:port</a:t>
            </a:r>
            <a:r>
              <a:rPr lang="en-US" sz="1200" dirty="0">
                <a:solidFill>
                  <a:srgbClr val="0000FF"/>
                </a:solidFill>
                <a:latin typeface="ArialMT"/>
              </a:rPr>
              <a:t>/entries</a:t>
            </a:r>
            <a:endParaRPr lang="en-US" sz="1200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2195736" y="4725144"/>
            <a:ext cx="5544616" cy="1008112"/>
          </a:xfrm>
          <a:prstGeom prst="roundRect">
            <a:avLst/>
          </a:prstGeom>
          <a:solidFill>
            <a:schemeClr val="tx2">
              <a:alpha val="1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4140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Lock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+mj-lt"/>
                <a:cs typeface="Courier New"/>
              </a:rPr>
              <a:t>Write to a log file on each request, and make sure that the file is only handled by </a:t>
            </a:r>
            <a:r>
              <a:rPr lang="en-US" b="1" dirty="0" smtClean="0">
                <a:latin typeface="+mj-lt"/>
                <a:cs typeface="Courier New"/>
              </a:rPr>
              <a:t>one thread at a time.</a:t>
            </a:r>
          </a:p>
          <a:p>
            <a:pPr marL="0" indent="0">
              <a:buNone/>
            </a:pPr>
            <a:endParaRPr lang="en-US" dirty="0">
              <a:solidFill>
                <a:srgbClr val="C1651C"/>
              </a:solidFill>
              <a:latin typeface="+mj-lt"/>
              <a:cs typeface="Courier New"/>
            </a:endParaRPr>
          </a:p>
          <a:p>
            <a:pPr marL="0" indent="0">
              <a:buNone/>
            </a:pPr>
            <a:r>
              <a:rPr lang="it-IT" dirty="0" err="1" smtClean="0">
                <a:solidFill>
                  <a:srgbClr val="C1651C"/>
                </a:solidFill>
                <a:latin typeface="Menlo-Regular"/>
              </a:rPr>
              <a:t>def</a:t>
            </a:r>
            <a:r>
              <a:rPr lang="it-IT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it-IT" dirty="0" err="1">
                <a:solidFill>
                  <a:srgbClr val="2EAEBB"/>
                </a:solidFill>
                <a:latin typeface="Menlo-Regular"/>
              </a:rPr>
              <a:t>on_request</a:t>
            </a:r>
            <a:r>
              <a:rPr lang="it-IT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it-IT" dirty="0" err="1">
                <a:solidFill>
                  <a:srgbClr val="000000"/>
                </a:solidFill>
                <a:latin typeface="Menlo-Regular"/>
              </a:rPr>
              <a:t>ip</a:t>
            </a:r>
            <a:r>
              <a:rPr lang="it-IT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it-IT" dirty="0" err="1">
                <a:solidFill>
                  <a:srgbClr val="000000"/>
                </a:solidFill>
                <a:latin typeface="Menlo-Regular"/>
              </a:rPr>
              <a:t>port</a:t>
            </a:r>
            <a:r>
              <a:rPr lang="it-IT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it-IT" dirty="0" err="1">
                <a:solidFill>
                  <a:srgbClr val="000000"/>
                </a:solidFill>
                <a:latin typeface="Menlo-Regular"/>
              </a:rPr>
              <a:t>socket</a:t>
            </a:r>
            <a:r>
              <a:rPr lang="it-IT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it-IT" dirty="0" err="1">
                <a:solidFill>
                  <a:srgbClr val="000000"/>
                </a:solidFill>
                <a:latin typeface="Menlo-Regular"/>
              </a:rPr>
              <a:t>handle</a:t>
            </a:r>
            <a:r>
              <a:rPr lang="it-IT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it-IT" dirty="0" err="1">
                <a:solidFill>
                  <a:srgbClr val="000000"/>
                </a:solidFill>
                <a:latin typeface="Menlo-Regular"/>
              </a:rPr>
              <a:t>listener</a:t>
            </a:r>
            <a:r>
              <a:rPr lang="it-IT" dirty="0">
                <a:solidFill>
                  <a:srgbClr val="000000"/>
                </a:solidFill>
                <a:latin typeface="Menlo-Regular"/>
              </a:rPr>
              <a:t>):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-Regular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Menlo-Regular"/>
              </a:rPr>
              <a:t>mycontext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[</a:t>
            </a:r>
            <a:r>
              <a:rPr lang="en-US" dirty="0">
                <a:solidFill>
                  <a:srgbClr val="B42419"/>
                </a:solidFill>
                <a:latin typeface="Menlo-Regular"/>
              </a:rPr>
              <a:t>'lock'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].acquire()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dirty="0" smtClean="0">
                <a:solidFill>
                  <a:srgbClr val="400BD9"/>
                </a:solidFill>
                <a:latin typeface="Menlo-Regular"/>
              </a:rPr>
              <a:t># </a:t>
            </a:r>
            <a:r>
              <a:rPr lang="en-US" dirty="0">
                <a:solidFill>
                  <a:srgbClr val="400BD9"/>
                </a:solidFill>
                <a:latin typeface="Menlo-Regular"/>
              </a:rPr>
              <a:t>Here's the critical section:</a:t>
            </a:r>
            <a:endParaRPr lang="en-US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tr-TR" dirty="0">
                <a:solidFill>
                  <a:srgbClr val="000000"/>
                </a:solidFill>
                <a:latin typeface="Menlo-Regular"/>
              </a:rPr>
              <a:t>  </a:t>
            </a:r>
            <a:r>
              <a:rPr lang="tr-TR" dirty="0" err="1">
                <a:solidFill>
                  <a:srgbClr val="000000"/>
                </a:solidFill>
                <a:latin typeface="Menlo-Regular"/>
              </a:rPr>
              <a:t>log_file</a:t>
            </a:r>
            <a:r>
              <a:rPr lang="tr-TR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tr-TR" dirty="0" err="1">
                <a:solidFill>
                  <a:srgbClr val="2EAEBB"/>
                </a:solidFill>
                <a:latin typeface="Menlo-Regular"/>
              </a:rPr>
              <a:t>open</a:t>
            </a:r>
            <a:r>
              <a:rPr lang="tr-TR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tr-TR" dirty="0">
                <a:solidFill>
                  <a:srgbClr val="B42419"/>
                </a:solidFill>
                <a:latin typeface="Menlo-Regular"/>
              </a:rPr>
              <a:t>'</a:t>
            </a:r>
            <a:r>
              <a:rPr lang="tr-TR" dirty="0" err="1">
                <a:solidFill>
                  <a:srgbClr val="B42419"/>
                </a:solidFill>
                <a:latin typeface="Menlo-Regular"/>
              </a:rPr>
              <a:t>log.txt</a:t>
            </a:r>
            <a:r>
              <a:rPr lang="tr-TR" dirty="0">
                <a:solidFill>
                  <a:srgbClr val="B42419"/>
                </a:solidFill>
                <a:latin typeface="Menlo-Regular"/>
              </a:rPr>
              <a:t>'</a:t>
            </a:r>
            <a:r>
              <a:rPr lang="tr-TR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tr-TR" dirty="0">
                <a:solidFill>
                  <a:srgbClr val="B42419"/>
                </a:solidFill>
                <a:latin typeface="Menlo-Regular"/>
              </a:rPr>
              <a:t>'a'</a:t>
            </a:r>
            <a:r>
              <a:rPr lang="tr-TR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-Regular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Menlo-Regular"/>
              </a:rPr>
              <a:t>log_file.write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dirty="0">
                <a:solidFill>
                  <a:srgbClr val="B42419"/>
                </a:solidFill>
                <a:latin typeface="Menlo-Regular"/>
              </a:rPr>
              <a:t>'got a request from '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 + </a:t>
            </a:r>
            <a:r>
              <a:rPr lang="en-US" dirty="0" err="1">
                <a:solidFill>
                  <a:srgbClr val="000000"/>
                </a:solidFill>
                <a:latin typeface="Menlo-Regular"/>
              </a:rPr>
              <a:t>ip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 + </a:t>
            </a:r>
            <a:r>
              <a:rPr lang="en-US" dirty="0">
                <a:solidFill>
                  <a:srgbClr val="B42419"/>
                </a:solidFill>
                <a:latin typeface="Menlo-Regular"/>
              </a:rPr>
              <a:t>'</a:t>
            </a:r>
            <a:r>
              <a:rPr lang="en-US" dirty="0">
                <a:solidFill>
                  <a:srgbClr val="C814C9"/>
                </a:solidFill>
                <a:latin typeface="Menlo-Regular"/>
              </a:rPr>
              <a:t>\n</a:t>
            </a:r>
            <a:r>
              <a:rPr lang="en-US" dirty="0">
                <a:solidFill>
                  <a:srgbClr val="B42419"/>
                </a:solidFill>
                <a:latin typeface="Menlo-Regular"/>
              </a:rPr>
              <a:t>'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-Regular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Menlo-Regular"/>
              </a:rPr>
              <a:t>log_file.close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()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sv-SE" dirty="0">
                <a:solidFill>
                  <a:srgbClr val="000000"/>
                </a:solidFill>
                <a:latin typeface="Menlo-Regular"/>
              </a:rPr>
              <a:t>  </a:t>
            </a:r>
            <a:r>
              <a:rPr lang="sv-SE" dirty="0" err="1">
                <a:solidFill>
                  <a:srgbClr val="000000"/>
                </a:solidFill>
                <a:latin typeface="Menlo-Regular"/>
              </a:rPr>
              <a:t>mycontext</a:t>
            </a:r>
            <a:r>
              <a:rPr lang="sv-SE" dirty="0">
                <a:solidFill>
                  <a:srgbClr val="000000"/>
                </a:solidFill>
                <a:latin typeface="Menlo-Regular"/>
              </a:rPr>
              <a:t>[</a:t>
            </a:r>
            <a:r>
              <a:rPr lang="sv-SE" dirty="0">
                <a:solidFill>
                  <a:srgbClr val="B42419"/>
                </a:solidFill>
                <a:latin typeface="Menlo-Regular"/>
              </a:rPr>
              <a:t>'lock'</a:t>
            </a:r>
            <a:r>
              <a:rPr lang="sv-SE" dirty="0">
                <a:solidFill>
                  <a:srgbClr val="000000"/>
                </a:solidFill>
                <a:latin typeface="Menlo-Regular"/>
              </a:rPr>
              <a:t>].release()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dirty="0">
                <a:solidFill>
                  <a:srgbClr val="C1651C"/>
                </a:solidFill>
                <a:latin typeface="Menlo-Regular"/>
              </a:rPr>
              <a:t>if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-Regular"/>
              </a:rPr>
              <a:t>callfunc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 == </a:t>
            </a:r>
            <a:r>
              <a:rPr lang="en-US" dirty="0">
                <a:solidFill>
                  <a:srgbClr val="B42419"/>
                </a:solidFill>
                <a:latin typeface="Menlo-Regular"/>
              </a:rPr>
              <a:t>'initialize'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:</a:t>
            </a:r>
          </a:p>
          <a:p>
            <a:pPr marL="0" indent="0">
              <a:buNone/>
            </a:pPr>
            <a:r>
              <a:rPr lang="hu-HU" dirty="0">
                <a:solidFill>
                  <a:srgbClr val="000000"/>
                </a:solidFill>
                <a:latin typeface="Menlo-Regular"/>
              </a:rPr>
              <a:t>  mycontext[</a:t>
            </a:r>
            <a:r>
              <a:rPr lang="hu-HU" dirty="0">
                <a:solidFill>
                  <a:srgbClr val="B42419"/>
                </a:solidFill>
                <a:latin typeface="Menlo-Regular"/>
              </a:rPr>
              <a:t>'lock'</a:t>
            </a:r>
            <a:r>
              <a:rPr lang="hu-HU" dirty="0">
                <a:solidFill>
                  <a:srgbClr val="000000"/>
                </a:solidFill>
                <a:latin typeface="Menlo-Regular"/>
              </a:rPr>
              <a:t>] = getlock()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-Regular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Menlo-Regular"/>
              </a:rPr>
              <a:t>waitforconn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enlo-Regular"/>
              </a:rPr>
              <a:t>getmyip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(), </a:t>
            </a:r>
            <a:r>
              <a:rPr lang="en-US" dirty="0">
                <a:solidFill>
                  <a:srgbClr val="B42419"/>
                </a:solidFill>
                <a:latin typeface="Menlo-Regular"/>
              </a:rPr>
              <a:t>63153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Menlo-Regular"/>
              </a:rPr>
              <a:t>on_request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)</a:t>
            </a:r>
            <a:endParaRPr lang="en-US" dirty="0" smtClean="0">
              <a:latin typeface="+mj-lt"/>
              <a:cs typeface="Courier New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11560" y="2636912"/>
            <a:ext cx="4392488" cy="360040"/>
          </a:xfrm>
          <a:prstGeom prst="roundRect">
            <a:avLst/>
          </a:prstGeom>
          <a:solidFill>
            <a:schemeClr val="accent5">
              <a:lumMod val="60000"/>
              <a:lumOff val="40000"/>
              <a:alpha val="26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611560" y="4509120"/>
            <a:ext cx="4392488" cy="360040"/>
          </a:xfrm>
          <a:prstGeom prst="roundRect">
            <a:avLst/>
          </a:prstGeom>
          <a:solidFill>
            <a:schemeClr val="accent5">
              <a:lumMod val="60000"/>
              <a:lumOff val="40000"/>
              <a:alpha val="26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7236296" y="2708920"/>
            <a:ext cx="1728192" cy="1224136"/>
          </a:xfrm>
          <a:prstGeom prst="roundRect">
            <a:avLst/>
          </a:prstGeom>
          <a:solidFill>
            <a:schemeClr val="accent5">
              <a:lumMod val="60000"/>
              <a:lumOff val="40000"/>
              <a:alpha val="26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Acquire and release the lock to protect access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5148064" y="2780928"/>
            <a:ext cx="1872208" cy="2880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5220072" y="3573016"/>
            <a:ext cx="1872208" cy="10801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9912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Timers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settimer</a:t>
            </a:r>
            <a:r>
              <a:rPr lang="en-US" b="1" dirty="0"/>
              <a:t>(</a:t>
            </a:r>
            <a:r>
              <a:rPr lang="en-US" b="1" dirty="0" err="1"/>
              <a:t>waittime</a:t>
            </a:r>
            <a:r>
              <a:rPr lang="en-US" b="1" dirty="0"/>
              <a:t>, function, </a:t>
            </a:r>
            <a:r>
              <a:rPr lang="en-US" b="1" dirty="0" err="1"/>
              <a:t>args</a:t>
            </a:r>
            <a:r>
              <a:rPr lang="en-US" b="1" dirty="0" smtClean="0"/>
              <a:t>)</a:t>
            </a:r>
            <a:br>
              <a:rPr lang="en-US" b="1" dirty="0" smtClean="0"/>
            </a:br>
            <a:r>
              <a:rPr lang="en-US" dirty="0" smtClean="0"/>
              <a:t>Sets </a:t>
            </a:r>
            <a:r>
              <a:rPr lang="en-US" dirty="0"/>
              <a:t>a timer that when it expires will start a </a:t>
            </a:r>
            <a:r>
              <a:rPr lang="en-US" u="sng" dirty="0"/>
              <a:t>new thread </a:t>
            </a:r>
            <a:r>
              <a:rPr lang="en-US" dirty="0"/>
              <a:t>to call a function with a set of arguments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b="1" dirty="0" err="1"/>
              <a:t>canceltimer</a:t>
            </a:r>
            <a:r>
              <a:rPr lang="en-US" b="1" dirty="0"/>
              <a:t>(</a:t>
            </a:r>
            <a:r>
              <a:rPr lang="en-US" b="1" dirty="0" err="1"/>
              <a:t>timerhandle</a:t>
            </a:r>
            <a:r>
              <a:rPr lang="en-US" b="1" dirty="0" smtClean="0"/>
              <a:t>)</a:t>
            </a:r>
            <a:br>
              <a:rPr lang="en-US" b="1" dirty="0" smtClean="0"/>
            </a:br>
            <a:r>
              <a:rPr lang="en-US" dirty="0" smtClean="0"/>
              <a:t>Tries </a:t>
            </a:r>
            <a:r>
              <a:rPr lang="en-US" dirty="0"/>
              <a:t>to </a:t>
            </a:r>
            <a:r>
              <a:rPr lang="en-US" dirty="0" smtClean="0"/>
              <a:t>cancel </a:t>
            </a:r>
            <a:r>
              <a:rPr lang="en-US" dirty="0"/>
              <a:t>a timer handle that has not started a thread. 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8613011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Timer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sz="4000" dirty="0" smtClean="0">
                <a:latin typeface="+mj-lt"/>
                <a:cs typeface="Courier New"/>
              </a:rPr>
              <a:t>Count the number of requests received, and print the result when no requests have been received for 10 seconds.</a:t>
            </a:r>
          </a:p>
          <a:p>
            <a:pPr marL="0" indent="0">
              <a:buNone/>
            </a:pPr>
            <a:endParaRPr lang="en-US" sz="4000" dirty="0" smtClean="0">
              <a:latin typeface="+mj-lt"/>
              <a:cs typeface="Courier New"/>
            </a:endParaRPr>
          </a:p>
          <a:p>
            <a:pPr marL="0" indent="0">
              <a:buNone/>
            </a:pPr>
            <a:r>
              <a:rPr lang="it-IT" sz="3800" dirty="0" err="1">
                <a:solidFill>
                  <a:srgbClr val="C1651C"/>
                </a:solidFill>
                <a:latin typeface="Menlo-Regular"/>
              </a:rPr>
              <a:t>def</a:t>
            </a:r>
            <a:r>
              <a:rPr lang="it-IT" sz="3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it-IT" sz="3800" dirty="0" err="1">
                <a:solidFill>
                  <a:srgbClr val="2EAEBB"/>
                </a:solidFill>
                <a:latin typeface="Menlo-Regular"/>
              </a:rPr>
              <a:t>on_request</a:t>
            </a:r>
            <a:r>
              <a:rPr lang="it-IT" sz="3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it-IT" sz="3800" dirty="0" err="1">
                <a:solidFill>
                  <a:srgbClr val="000000"/>
                </a:solidFill>
                <a:latin typeface="Menlo-Regular"/>
              </a:rPr>
              <a:t>ip</a:t>
            </a:r>
            <a:r>
              <a:rPr lang="it-IT" sz="38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it-IT" sz="3800" dirty="0" err="1">
                <a:solidFill>
                  <a:srgbClr val="000000"/>
                </a:solidFill>
                <a:latin typeface="Menlo-Regular"/>
              </a:rPr>
              <a:t>port</a:t>
            </a:r>
            <a:r>
              <a:rPr lang="it-IT" sz="38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it-IT" sz="3800" dirty="0" err="1">
                <a:solidFill>
                  <a:srgbClr val="000000"/>
                </a:solidFill>
                <a:latin typeface="Menlo-Regular"/>
              </a:rPr>
              <a:t>socket</a:t>
            </a:r>
            <a:r>
              <a:rPr lang="it-IT" sz="38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it-IT" sz="3800" dirty="0" err="1">
                <a:solidFill>
                  <a:srgbClr val="000000"/>
                </a:solidFill>
                <a:latin typeface="Menlo-Regular"/>
              </a:rPr>
              <a:t>handle</a:t>
            </a:r>
            <a:r>
              <a:rPr lang="it-IT" sz="38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it-IT" sz="3800" dirty="0" err="1">
                <a:solidFill>
                  <a:srgbClr val="000000"/>
                </a:solidFill>
                <a:latin typeface="Menlo-Regular"/>
              </a:rPr>
              <a:t>listener</a:t>
            </a:r>
            <a:r>
              <a:rPr lang="it-IT" sz="3800" dirty="0">
                <a:solidFill>
                  <a:srgbClr val="000000"/>
                </a:solidFill>
                <a:latin typeface="Menlo-Regular"/>
              </a:rPr>
              <a:t>):</a:t>
            </a:r>
          </a:p>
          <a:p>
            <a:pPr marL="0" indent="0">
              <a:buNone/>
            </a:pPr>
            <a:r>
              <a:rPr lang="en-US" sz="3800" dirty="0">
                <a:solidFill>
                  <a:srgbClr val="000000"/>
                </a:solidFill>
                <a:latin typeface="Menlo-Regular"/>
              </a:rPr>
              <a:t>  </a:t>
            </a:r>
            <a:r>
              <a:rPr lang="en-US" sz="3800" dirty="0" err="1">
                <a:solidFill>
                  <a:srgbClr val="000000"/>
                </a:solidFill>
                <a:latin typeface="Menlo-Regular"/>
              </a:rPr>
              <a:t>mycontext</a:t>
            </a:r>
            <a:r>
              <a:rPr lang="en-US" sz="3800" dirty="0">
                <a:solidFill>
                  <a:srgbClr val="000000"/>
                </a:solidFill>
                <a:latin typeface="Menlo-Regular"/>
              </a:rPr>
              <a:t>[</a:t>
            </a:r>
            <a:r>
              <a:rPr lang="en-US" sz="3800" dirty="0">
                <a:solidFill>
                  <a:srgbClr val="B42419"/>
                </a:solidFill>
                <a:latin typeface="Menlo-Regular"/>
              </a:rPr>
              <a:t>'counter'</a:t>
            </a:r>
            <a:r>
              <a:rPr lang="en-US" sz="3800" dirty="0">
                <a:solidFill>
                  <a:srgbClr val="000000"/>
                </a:solidFill>
                <a:latin typeface="Menlo-Regular"/>
              </a:rPr>
              <a:t>] += </a:t>
            </a:r>
            <a:r>
              <a:rPr lang="en-US" sz="3800" dirty="0">
                <a:solidFill>
                  <a:srgbClr val="B42419"/>
                </a:solidFill>
                <a:latin typeface="Menlo-Regular"/>
              </a:rPr>
              <a:t>1</a:t>
            </a:r>
            <a:endParaRPr lang="en-US" sz="38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sz="3800" dirty="0">
                <a:solidFill>
                  <a:srgbClr val="000000"/>
                </a:solidFill>
                <a:latin typeface="Menlo-Regular"/>
              </a:rPr>
              <a:t>  </a:t>
            </a:r>
            <a:r>
              <a:rPr lang="en-US" sz="3800" dirty="0" err="1">
                <a:solidFill>
                  <a:srgbClr val="000000"/>
                </a:solidFill>
                <a:latin typeface="Menlo-Regular"/>
              </a:rPr>
              <a:t>canceltimer</a:t>
            </a:r>
            <a:r>
              <a:rPr lang="en-US" sz="3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3800" dirty="0" err="1">
                <a:solidFill>
                  <a:srgbClr val="000000"/>
                </a:solidFill>
                <a:latin typeface="Menlo-Regular"/>
              </a:rPr>
              <a:t>mycontext</a:t>
            </a:r>
            <a:r>
              <a:rPr lang="en-US" sz="3800" dirty="0">
                <a:solidFill>
                  <a:srgbClr val="000000"/>
                </a:solidFill>
                <a:latin typeface="Menlo-Regular"/>
              </a:rPr>
              <a:t>[</a:t>
            </a:r>
            <a:r>
              <a:rPr lang="en-US" sz="3800" dirty="0">
                <a:solidFill>
                  <a:srgbClr val="B42419"/>
                </a:solidFill>
                <a:latin typeface="Menlo-Regular"/>
              </a:rPr>
              <a:t>'timer'</a:t>
            </a:r>
            <a:r>
              <a:rPr lang="en-US" sz="3800" dirty="0">
                <a:solidFill>
                  <a:srgbClr val="000000"/>
                </a:solidFill>
                <a:latin typeface="Menlo-Regular"/>
              </a:rPr>
              <a:t>])</a:t>
            </a:r>
          </a:p>
          <a:p>
            <a:pPr marL="0" indent="0">
              <a:buNone/>
            </a:pPr>
            <a:r>
              <a:rPr lang="sv-SE" sz="3800" dirty="0">
                <a:solidFill>
                  <a:srgbClr val="000000"/>
                </a:solidFill>
                <a:latin typeface="Menlo-Regular"/>
              </a:rPr>
              <a:t>  </a:t>
            </a:r>
            <a:r>
              <a:rPr lang="sv-SE" sz="3800" dirty="0" err="1">
                <a:solidFill>
                  <a:srgbClr val="000000"/>
                </a:solidFill>
                <a:latin typeface="Menlo-Regular"/>
              </a:rPr>
              <a:t>mycontext</a:t>
            </a:r>
            <a:r>
              <a:rPr lang="sv-SE" sz="3800" dirty="0">
                <a:solidFill>
                  <a:srgbClr val="000000"/>
                </a:solidFill>
                <a:latin typeface="Menlo-Regular"/>
              </a:rPr>
              <a:t>[</a:t>
            </a:r>
            <a:r>
              <a:rPr lang="sv-SE" sz="3800" dirty="0">
                <a:solidFill>
                  <a:srgbClr val="B42419"/>
                </a:solidFill>
                <a:latin typeface="Menlo-Regular"/>
              </a:rPr>
              <a:t>'timer'</a:t>
            </a:r>
            <a:r>
              <a:rPr lang="sv-SE" sz="3800" dirty="0">
                <a:solidFill>
                  <a:srgbClr val="000000"/>
                </a:solidFill>
                <a:latin typeface="Menlo-Regular"/>
              </a:rPr>
              <a:t>] = </a:t>
            </a:r>
            <a:r>
              <a:rPr lang="sv-SE" sz="3800" dirty="0" err="1">
                <a:solidFill>
                  <a:srgbClr val="000000"/>
                </a:solidFill>
                <a:latin typeface="Menlo-Regular"/>
              </a:rPr>
              <a:t>settimer</a:t>
            </a:r>
            <a:r>
              <a:rPr lang="sv-SE" sz="3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sv-SE" sz="3800" dirty="0">
                <a:solidFill>
                  <a:srgbClr val="B42419"/>
                </a:solidFill>
                <a:latin typeface="Menlo-Regular"/>
              </a:rPr>
              <a:t>10</a:t>
            </a:r>
            <a:r>
              <a:rPr lang="sv-SE" sz="3800" dirty="0">
                <a:solidFill>
                  <a:srgbClr val="000000"/>
                </a:solidFill>
                <a:latin typeface="Menlo-Regular"/>
              </a:rPr>
              <a:t>, stop, [</a:t>
            </a:r>
            <a:r>
              <a:rPr lang="sv-SE" sz="3800" dirty="0" err="1">
                <a:solidFill>
                  <a:srgbClr val="000000"/>
                </a:solidFill>
                <a:latin typeface="Menlo-Regular"/>
              </a:rPr>
              <a:t>listener</a:t>
            </a:r>
            <a:r>
              <a:rPr lang="sv-SE" sz="3800" dirty="0">
                <a:solidFill>
                  <a:srgbClr val="000000"/>
                </a:solidFill>
                <a:latin typeface="Menlo-Regular"/>
              </a:rPr>
              <a:t>])</a:t>
            </a:r>
          </a:p>
          <a:p>
            <a:pPr marL="0" indent="0">
              <a:buNone/>
            </a:pPr>
            <a:endParaRPr lang="en-US" sz="38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sz="3800" dirty="0">
                <a:solidFill>
                  <a:srgbClr val="400BD9"/>
                </a:solidFill>
                <a:latin typeface="Menlo-Regular"/>
              </a:rPr>
              <a:t># This is the function that will run in a separate thread:</a:t>
            </a:r>
            <a:endParaRPr lang="en-US" sz="38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da-DK" sz="3800" dirty="0" err="1">
                <a:solidFill>
                  <a:srgbClr val="C1651C"/>
                </a:solidFill>
                <a:latin typeface="Menlo-Regular"/>
              </a:rPr>
              <a:t>def</a:t>
            </a:r>
            <a:r>
              <a:rPr lang="da-DK" sz="3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da-DK" sz="3800" dirty="0">
                <a:solidFill>
                  <a:srgbClr val="2EAEBB"/>
                </a:solidFill>
                <a:latin typeface="Menlo-Regular"/>
              </a:rPr>
              <a:t>stop</a:t>
            </a:r>
            <a:r>
              <a:rPr lang="da-DK" sz="3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da-DK" sz="3800" dirty="0" err="1">
                <a:solidFill>
                  <a:srgbClr val="000000"/>
                </a:solidFill>
                <a:latin typeface="Menlo-Regular"/>
              </a:rPr>
              <a:t>listener</a:t>
            </a:r>
            <a:r>
              <a:rPr lang="da-DK" sz="3800" dirty="0">
                <a:solidFill>
                  <a:srgbClr val="000000"/>
                </a:solidFill>
                <a:latin typeface="Menlo-Regular"/>
              </a:rPr>
              <a:t>):</a:t>
            </a:r>
          </a:p>
          <a:p>
            <a:pPr marL="0" indent="0">
              <a:buNone/>
            </a:pPr>
            <a:r>
              <a:rPr lang="en-US" sz="3800" dirty="0">
                <a:solidFill>
                  <a:srgbClr val="000000"/>
                </a:solidFill>
                <a:latin typeface="Menlo-Regular"/>
              </a:rPr>
              <a:t>  </a:t>
            </a:r>
            <a:r>
              <a:rPr lang="en-US" sz="3800" dirty="0">
                <a:solidFill>
                  <a:srgbClr val="2EAEBB"/>
                </a:solidFill>
                <a:latin typeface="Menlo-Regular"/>
              </a:rPr>
              <a:t>print</a:t>
            </a:r>
            <a:r>
              <a:rPr lang="en-US" sz="3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3800" dirty="0">
                <a:solidFill>
                  <a:srgbClr val="B42419"/>
                </a:solidFill>
                <a:latin typeface="Menlo-Regular"/>
              </a:rPr>
              <a:t>'got '</a:t>
            </a:r>
            <a:r>
              <a:rPr lang="en-US" sz="3800" dirty="0">
                <a:solidFill>
                  <a:srgbClr val="000000"/>
                </a:solidFill>
                <a:latin typeface="Menlo-Regular"/>
              </a:rPr>
              <a:t> + </a:t>
            </a:r>
            <a:r>
              <a:rPr lang="en-US" sz="3800" dirty="0" err="1">
                <a:solidFill>
                  <a:srgbClr val="2EAEBB"/>
                </a:solidFill>
                <a:latin typeface="Menlo-Regular"/>
              </a:rPr>
              <a:t>str</a:t>
            </a:r>
            <a:r>
              <a:rPr lang="en-US" sz="3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3800" dirty="0" err="1">
                <a:solidFill>
                  <a:srgbClr val="000000"/>
                </a:solidFill>
                <a:latin typeface="Menlo-Regular"/>
              </a:rPr>
              <a:t>mycontext</a:t>
            </a:r>
            <a:r>
              <a:rPr lang="en-US" sz="3800" dirty="0">
                <a:solidFill>
                  <a:srgbClr val="000000"/>
                </a:solidFill>
                <a:latin typeface="Menlo-Regular"/>
              </a:rPr>
              <a:t>[</a:t>
            </a:r>
            <a:r>
              <a:rPr lang="en-US" sz="3800" dirty="0">
                <a:solidFill>
                  <a:srgbClr val="B42419"/>
                </a:solidFill>
                <a:latin typeface="Menlo-Regular"/>
              </a:rPr>
              <a:t>'counter'</a:t>
            </a:r>
            <a:r>
              <a:rPr lang="en-US" sz="3800" dirty="0">
                <a:solidFill>
                  <a:srgbClr val="000000"/>
                </a:solidFill>
                <a:latin typeface="Menlo-Regular"/>
              </a:rPr>
              <a:t>]) + </a:t>
            </a:r>
            <a:r>
              <a:rPr lang="en-US" sz="3800" dirty="0">
                <a:solidFill>
                  <a:srgbClr val="B42419"/>
                </a:solidFill>
                <a:latin typeface="Menlo-Regular"/>
              </a:rPr>
              <a:t>' requests'</a:t>
            </a:r>
            <a:endParaRPr lang="en-US" sz="38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it-IT" sz="3800" dirty="0">
                <a:solidFill>
                  <a:srgbClr val="000000"/>
                </a:solidFill>
                <a:latin typeface="Menlo-Regular"/>
              </a:rPr>
              <a:t>  </a:t>
            </a:r>
            <a:r>
              <a:rPr lang="it-IT" sz="3800" dirty="0" err="1">
                <a:solidFill>
                  <a:srgbClr val="000000"/>
                </a:solidFill>
                <a:latin typeface="Menlo-Regular"/>
              </a:rPr>
              <a:t>stopcomm</a:t>
            </a:r>
            <a:r>
              <a:rPr lang="it-IT" sz="3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it-IT" sz="3800" dirty="0" err="1">
                <a:solidFill>
                  <a:srgbClr val="000000"/>
                </a:solidFill>
                <a:latin typeface="Menlo-Regular"/>
              </a:rPr>
              <a:t>listener</a:t>
            </a:r>
            <a:r>
              <a:rPr lang="it-IT" sz="38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pPr marL="0" indent="0">
              <a:buNone/>
            </a:pPr>
            <a:endParaRPr lang="en-US" sz="38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sz="3800" dirty="0">
                <a:solidFill>
                  <a:srgbClr val="C1651C"/>
                </a:solidFill>
                <a:latin typeface="Menlo-Regular"/>
              </a:rPr>
              <a:t>if</a:t>
            </a:r>
            <a:r>
              <a:rPr lang="en-US" sz="3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3800" dirty="0" err="1">
                <a:solidFill>
                  <a:srgbClr val="000000"/>
                </a:solidFill>
                <a:latin typeface="Menlo-Regular"/>
              </a:rPr>
              <a:t>callfunc</a:t>
            </a:r>
            <a:r>
              <a:rPr lang="en-US" sz="3800" dirty="0">
                <a:solidFill>
                  <a:srgbClr val="000000"/>
                </a:solidFill>
                <a:latin typeface="Menlo-Regular"/>
              </a:rPr>
              <a:t> == </a:t>
            </a:r>
            <a:r>
              <a:rPr lang="en-US" sz="3800" dirty="0">
                <a:solidFill>
                  <a:srgbClr val="B42419"/>
                </a:solidFill>
                <a:latin typeface="Menlo-Regular"/>
              </a:rPr>
              <a:t>'initialize'</a:t>
            </a:r>
            <a:r>
              <a:rPr lang="en-US" sz="3800" dirty="0">
                <a:solidFill>
                  <a:srgbClr val="000000"/>
                </a:solidFill>
                <a:latin typeface="Menlo-Regular"/>
              </a:rPr>
              <a:t>:</a:t>
            </a:r>
          </a:p>
          <a:p>
            <a:pPr marL="0" indent="0">
              <a:buNone/>
            </a:pPr>
            <a:r>
              <a:rPr lang="en-US" sz="3800" dirty="0">
                <a:solidFill>
                  <a:srgbClr val="000000"/>
                </a:solidFill>
                <a:latin typeface="Menlo-Regular"/>
              </a:rPr>
              <a:t>  </a:t>
            </a:r>
            <a:r>
              <a:rPr lang="en-US" sz="3800" dirty="0" err="1">
                <a:solidFill>
                  <a:srgbClr val="000000"/>
                </a:solidFill>
                <a:latin typeface="Menlo-Regular"/>
              </a:rPr>
              <a:t>mycontext</a:t>
            </a:r>
            <a:r>
              <a:rPr lang="en-US" sz="3800" dirty="0">
                <a:solidFill>
                  <a:srgbClr val="000000"/>
                </a:solidFill>
                <a:latin typeface="Menlo-Regular"/>
              </a:rPr>
              <a:t>[</a:t>
            </a:r>
            <a:r>
              <a:rPr lang="en-US" sz="3800" dirty="0">
                <a:solidFill>
                  <a:srgbClr val="B42419"/>
                </a:solidFill>
                <a:latin typeface="Menlo-Regular"/>
              </a:rPr>
              <a:t>'counter'</a:t>
            </a:r>
            <a:r>
              <a:rPr lang="en-US" sz="3800" dirty="0">
                <a:solidFill>
                  <a:srgbClr val="000000"/>
                </a:solidFill>
                <a:latin typeface="Menlo-Regular"/>
              </a:rPr>
              <a:t>] = </a:t>
            </a:r>
            <a:r>
              <a:rPr lang="en-US" sz="3800" dirty="0">
                <a:solidFill>
                  <a:srgbClr val="B42419"/>
                </a:solidFill>
                <a:latin typeface="Menlo-Regular"/>
              </a:rPr>
              <a:t>0</a:t>
            </a:r>
            <a:endParaRPr lang="en-US" sz="38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sz="3800" dirty="0">
                <a:solidFill>
                  <a:srgbClr val="000000"/>
                </a:solidFill>
                <a:latin typeface="Menlo-Regular"/>
              </a:rPr>
              <a:t>  listener = </a:t>
            </a:r>
            <a:r>
              <a:rPr lang="en-US" sz="3800" dirty="0" err="1">
                <a:solidFill>
                  <a:srgbClr val="000000"/>
                </a:solidFill>
                <a:latin typeface="Menlo-Regular"/>
              </a:rPr>
              <a:t>waitforconn</a:t>
            </a:r>
            <a:r>
              <a:rPr lang="en-US" sz="3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3800" dirty="0" err="1">
                <a:solidFill>
                  <a:srgbClr val="000000"/>
                </a:solidFill>
                <a:latin typeface="Menlo-Regular"/>
              </a:rPr>
              <a:t>getmyip</a:t>
            </a:r>
            <a:r>
              <a:rPr lang="en-US" sz="3800" dirty="0">
                <a:solidFill>
                  <a:srgbClr val="000000"/>
                </a:solidFill>
                <a:latin typeface="Menlo-Regular"/>
              </a:rPr>
              <a:t>(), </a:t>
            </a:r>
            <a:r>
              <a:rPr lang="en-US" sz="3800" dirty="0">
                <a:solidFill>
                  <a:srgbClr val="B42419"/>
                </a:solidFill>
                <a:latin typeface="Menlo-Regular"/>
              </a:rPr>
              <a:t>63153</a:t>
            </a:r>
            <a:r>
              <a:rPr lang="en-US" sz="38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3800" dirty="0" err="1">
                <a:solidFill>
                  <a:srgbClr val="000000"/>
                </a:solidFill>
                <a:latin typeface="Menlo-Regular"/>
              </a:rPr>
              <a:t>on_request</a:t>
            </a:r>
            <a:r>
              <a:rPr lang="en-US" sz="38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pPr marL="0" indent="0">
              <a:buNone/>
            </a:pPr>
            <a:r>
              <a:rPr lang="sv-SE" sz="3800" dirty="0">
                <a:solidFill>
                  <a:srgbClr val="000000"/>
                </a:solidFill>
                <a:latin typeface="Menlo-Regular"/>
              </a:rPr>
              <a:t>  </a:t>
            </a:r>
            <a:r>
              <a:rPr lang="sv-SE" sz="3800" dirty="0" err="1">
                <a:solidFill>
                  <a:srgbClr val="000000"/>
                </a:solidFill>
                <a:latin typeface="Menlo-Regular"/>
              </a:rPr>
              <a:t>mycontext</a:t>
            </a:r>
            <a:r>
              <a:rPr lang="sv-SE" sz="3800" dirty="0">
                <a:solidFill>
                  <a:srgbClr val="000000"/>
                </a:solidFill>
                <a:latin typeface="Menlo-Regular"/>
              </a:rPr>
              <a:t>[</a:t>
            </a:r>
            <a:r>
              <a:rPr lang="sv-SE" sz="3800" dirty="0">
                <a:solidFill>
                  <a:srgbClr val="B42419"/>
                </a:solidFill>
                <a:latin typeface="Menlo-Regular"/>
              </a:rPr>
              <a:t>'timer'</a:t>
            </a:r>
            <a:r>
              <a:rPr lang="sv-SE" sz="3800" dirty="0">
                <a:solidFill>
                  <a:srgbClr val="000000"/>
                </a:solidFill>
                <a:latin typeface="Menlo-Regular"/>
              </a:rPr>
              <a:t>] = </a:t>
            </a:r>
            <a:r>
              <a:rPr lang="sv-SE" sz="3800" dirty="0" err="1">
                <a:solidFill>
                  <a:srgbClr val="000000"/>
                </a:solidFill>
                <a:latin typeface="Menlo-Regular"/>
              </a:rPr>
              <a:t>settimer</a:t>
            </a:r>
            <a:r>
              <a:rPr lang="sv-SE" sz="3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sv-SE" sz="3800" dirty="0">
                <a:solidFill>
                  <a:srgbClr val="B42419"/>
                </a:solidFill>
                <a:latin typeface="Menlo-Regular"/>
              </a:rPr>
              <a:t>10</a:t>
            </a:r>
            <a:r>
              <a:rPr lang="sv-SE" sz="3800" dirty="0">
                <a:solidFill>
                  <a:srgbClr val="000000"/>
                </a:solidFill>
                <a:latin typeface="Menlo-Regular"/>
              </a:rPr>
              <a:t>, stop, [</a:t>
            </a:r>
            <a:r>
              <a:rPr lang="sv-SE" sz="3800" dirty="0" err="1">
                <a:solidFill>
                  <a:srgbClr val="000000"/>
                </a:solidFill>
                <a:latin typeface="Menlo-Regular"/>
              </a:rPr>
              <a:t>listener</a:t>
            </a:r>
            <a:r>
              <a:rPr lang="sv-SE" sz="3800" dirty="0">
                <a:solidFill>
                  <a:srgbClr val="000000"/>
                </a:solidFill>
                <a:latin typeface="Menlo-Regular"/>
              </a:rPr>
              <a:t>]</a:t>
            </a:r>
            <a:r>
              <a:rPr lang="sv-SE" dirty="0">
                <a:solidFill>
                  <a:srgbClr val="000000"/>
                </a:solidFill>
                <a:latin typeface="Menlo-Regular"/>
              </a:rPr>
              <a:t>)</a:t>
            </a:r>
            <a:endParaRPr lang="en-US" dirty="0">
              <a:latin typeface="+mj-lt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1431500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Timer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sz="4000" dirty="0" smtClean="0">
                <a:latin typeface="+mj-lt"/>
                <a:cs typeface="Courier New"/>
              </a:rPr>
              <a:t>Count the number of requests received, and print the result when no requests have been received for 10 seconds.</a:t>
            </a:r>
          </a:p>
          <a:p>
            <a:pPr marL="0" indent="0">
              <a:buNone/>
            </a:pPr>
            <a:endParaRPr lang="en-US" sz="4000" dirty="0" smtClean="0">
              <a:latin typeface="+mj-lt"/>
              <a:cs typeface="Courier New"/>
            </a:endParaRPr>
          </a:p>
          <a:p>
            <a:pPr marL="0" indent="0">
              <a:buNone/>
            </a:pPr>
            <a:r>
              <a:rPr lang="it-IT" sz="3800" dirty="0" err="1">
                <a:solidFill>
                  <a:srgbClr val="C1651C"/>
                </a:solidFill>
                <a:latin typeface="Menlo-Regular"/>
              </a:rPr>
              <a:t>def</a:t>
            </a:r>
            <a:r>
              <a:rPr lang="it-IT" sz="3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it-IT" sz="3800" dirty="0" err="1">
                <a:solidFill>
                  <a:srgbClr val="2EAEBB"/>
                </a:solidFill>
                <a:latin typeface="Menlo-Regular"/>
              </a:rPr>
              <a:t>on_request</a:t>
            </a:r>
            <a:r>
              <a:rPr lang="it-IT" sz="3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it-IT" sz="3800" dirty="0" err="1">
                <a:solidFill>
                  <a:srgbClr val="000000"/>
                </a:solidFill>
                <a:latin typeface="Menlo-Regular"/>
              </a:rPr>
              <a:t>ip</a:t>
            </a:r>
            <a:r>
              <a:rPr lang="it-IT" sz="38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it-IT" sz="3800" dirty="0" err="1">
                <a:solidFill>
                  <a:srgbClr val="000000"/>
                </a:solidFill>
                <a:latin typeface="Menlo-Regular"/>
              </a:rPr>
              <a:t>port</a:t>
            </a:r>
            <a:r>
              <a:rPr lang="it-IT" sz="38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it-IT" sz="3800" dirty="0" err="1">
                <a:solidFill>
                  <a:srgbClr val="000000"/>
                </a:solidFill>
                <a:latin typeface="Menlo-Regular"/>
              </a:rPr>
              <a:t>socket</a:t>
            </a:r>
            <a:r>
              <a:rPr lang="it-IT" sz="38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it-IT" sz="3800" dirty="0" err="1">
                <a:solidFill>
                  <a:srgbClr val="000000"/>
                </a:solidFill>
                <a:latin typeface="Menlo-Regular"/>
              </a:rPr>
              <a:t>handle</a:t>
            </a:r>
            <a:r>
              <a:rPr lang="it-IT" sz="38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it-IT" sz="3800" dirty="0" err="1">
                <a:solidFill>
                  <a:srgbClr val="000000"/>
                </a:solidFill>
                <a:latin typeface="Menlo-Regular"/>
              </a:rPr>
              <a:t>listener</a:t>
            </a:r>
            <a:r>
              <a:rPr lang="it-IT" sz="3800" dirty="0">
                <a:solidFill>
                  <a:srgbClr val="000000"/>
                </a:solidFill>
                <a:latin typeface="Menlo-Regular"/>
              </a:rPr>
              <a:t>):</a:t>
            </a:r>
          </a:p>
          <a:p>
            <a:pPr marL="0" indent="0">
              <a:buNone/>
            </a:pPr>
            <a:r>
              <a:rPr lang="en-US" sz="3800" dirty="0">
                <a:solidFill>
                  <a:srgbClr val="000000"/>
                </a:solidFill>
                <a:latin typeface="Menlo-Regular"/>
              </a:rPr>
              <a:t>  </a:t>
            </a:r>
            <a:r>
              <a:rPr lang="en-US" sz="3800" dirty="0" err="1">
                <a:solidFill>
                  <a:srgbClr val="000000"/>
                </a:solidFill>
                <a:latin typeface="Menlo-Regular"/>
              </a:rPr>
              <a:t>mycontext</a:t>
            </a:r>
            <a:r>
              <a:rPr lang="en-US" sz="3800" dirty="0">
                <a:solidFill>
                  <a:srgbClr val="000000"/>
                </a:solidFill>
                <a:latin typeface="Menlo-Regular"/>
              </a:rPr>
              <a:t>[</a:t>
            </a:r>
            <a:r>
              <a:rPr lang="en-US" sz="3800" dirty="0">
                <a:solidFill>
                  <a:srgbClr val="B42419"/>
                </a:solidFill>
                <a:latin typeface="Menlo-Regular"/>
              </a:rPr>
              <a:t>'counter'</a:t>
            </a:r>
            <a:r>
              <a:rPr lang="en-US" sz="3800" dirty="0">
                <a:solidFill>
                  <a:srgbClr val="000000"/>
                </a:solidFill>
                <a:latin typeface="Menlo-Regular"/>
              </a:rPr>
              <a:t>] += </a:t>
            </a:r>
            <a:r>
              <a:rPr lang="en-US" sz="3800" dirty="0">
                <a:solidFill>
                  <a:srgbClr val="B42419"/>
                </a:solidFill>
                <a:latin typeface="Menlo-Regular"/>
              </a:rPr>
              <a:t>1</a:t>
            </a:r>
            <a:endParaRPr lang="en-US" sz="38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sz="3800" dirty="0">
                <a:solidFill>
                  <a:srgbClr val="000000"/>
                </a:solidFill>
                <a:latin typeface="Menlo-Regular"/>
              </a:rPr>
              <a:t>  </a:t>
            </a:r>
            <a:r>
              <a:rPr lang="en-US" sz="3800" dirty="0" err="1">
                <a:solidFill>
                  <a:srgbClr val="000000"/>
                </a:solidFill>
                <a:latin typeface="Menlo-Regular"/>
              </a:rPr>
              <a:t>canceltimer</a:t>
            </a:r>
            <a:r>
              <a:rPr lang="en-US" sz="3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3800" dirty="0" err="1">
                <a:solidFill>
                  <a:srgbClr val="000000"/>
                </a:solidFill>
                <a:latin typeface="Menlo-Regular"/>
              </a:rPr>
              <a:t>mycontext</a:t>
            </a:r>
            <a:r>
              <a:rPr lang="en-US" sz="3800" dirty="0">
                <a:solidFill>
                  <a:srgbClr val="000000"/>
                </a:solidFill>
                <a:latin typeface="Menlo-Regular"/>
              </a:rPr>
              <a:t>[</a:t>
            </a:r>
            <a:r>
              <a:rPr lang="en-US" sz="3800" dirty="0">
                <a:solidFill>
                  <a:srgbClr val="B42419"/>
                </a:solidFill>
                <a:latin typeface="Menlo-Regular"/>
              </a:rPr>
              <a:t>'timer'</a:t>
            </a:r>
            <a:r>
              <a:rPr lang="en-US" sz="3800" dirty="0">
                <a:solidFill>
                  <a:srgbClr val="000000"/>
                </a:solidFill>
                <a:latin typeface="Menlo-Regular"/>
              </a:rPr>
              <a:t>])</a:t>
            </a:r>
          </a:p>
          <a:p>
            <a:pPr marL="0" indent="0">
              <a:buNone/>
            </a:pPr>
            <a:r>
              <a:rPr lang="sv-SE" sz="3800" dirty="0">
                <a:solidFill>
                  <a:srgbClr val="000000"/>
                </a:solidFill>
                <a:latin typeface="Menlo-Regular"/>
              </a:rPr>
              <a:t>  </a:t>
            </a:r>
            <a:r>
              <a:rPr lang="sv-SE" sz="3800" dirty="0" err="1">
                <a:solidFill>
                  <a:srgbClr val="000000"/>
                </a:solidFill>
                <a:latin typeface="Menlo-Regular"/>
              </a:rPr>
              <a:t>mycontext</a:t>
            </a:r>
            <a:r>
              <a:rPr lang="sv-SE" sz="3800" dirty="0">
                <a:solidFill>
                  <a:srgbClr val="000000"/>
                </a:solidFill>
                <a:latin typeface="Menlo-Regular"/>
              </a:rPr>
              <a:t>[</a:t>
            </a:r>
            <a:r>
              <a:rPr lang="sv-SE" sz="3800" dirty="0">
                <a:solidFill>
                  <a:srgbClr val="B42419"/>
                </a:solidFill>
                <a:latin typeface="Menlo-Regular"/>
              </a:rPr>
              <a:t>'timer'</a:t>
            </a:r>
            <a:r>
              <a:rPr lang="sv-SE" sz="3800" dirty="0">
                <a:solidFill>
                  <a:srgbClr val="000000"/>
                </a:solidFill>
                <a:latin typeface="Menlo-Regular"/>
              </a:rPr>
              <a:t>] = </a:t>
            </a:r>
            <a:r>
              <a:rPr lang="sv-SE" sz="3800" dirty="0" err="1">
                <a:solidFill>
                  <a:srgbClr val="000000"/>
                </a:solidFill>
                <a:latin typeface="Menlo-Regular"/>
              </a:rPr>
              <a:t>settimer</a:t>
            </a:r>
            <a:r>
              <a:rPr lang="sv-SE" sz="3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sv-SE" sz="3800" dirty="0">
                <a:solidFill>
                  <a:srgbClr val="B42419"/>
                </a:solidFill>
                <a:latin typeface="Menlo-Regular"/>
              </a:rPr>
              <a:t>10</a:t>
            </a:r>
            <a:r>
              <a:rPr lang="sv-SE" sz="3800" dirty="0">
                <a:solidFill>
                  <a:srgbClr val="000000"/>
                </a:solidFill>
                <a:latin typeface="Menlo-Regular"/>
              </a:rPr>
              <a:t>, stop, [</a:t>
            </a:r>
            <a:r>
              <a:rPr lang="sv-SE" sz="3800" dirty="0" err="1">
                <a:solidFill>
                  <a:srgbClr val="000000"/>
                </a:solidFill>
                <a:latin typeface="Menlo-Regular"/>
              </a:rPr>
              <a:t>listener</a:t>
            </a:r>
            <a:r>
              <a:rPr lang="sv-SE" sz="3800" dirty="0">
                <a:solidFill>
                  <a:srgbClr val="000000"/>
                </a:solidFill>
                <a:latin typeface="Menlo-Regular"/>
              </a:rPr>
              <a:t>])</a:t>
            </a:r>
          </a:p>
          <a:p>
            <a:pPr marL="0" indent="0">
              <a:buNone/>
            </a:pPr>
            <a:endParaRPr lang="en-US" sz="38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sz="3800" dirty="0">
                <a:solidFill>
                  <a:srgbClr val="400BD9"/>
                </a:solidFill>
                <a:latin typeface="Menlo-Regular"/>
              </a:rPr>
              <a:t># This is the </a:t>
            </a:r>
            <a:r>
              <a:rPr lang="en-US" sz="3800" dirty="0" smtClean="0">
                <a:solidFill>
                  <a:srgbClr val="400BD9"/>
                </a:solidFill>
                <a:latin typeface="Menlo-Regular"/>
              </a:rPr>
              <a:t>function </a:t>
            </a:r>
            <a:r>
              <a:rPr lang="en-US" sz="3800" dirty="0">
                <a:solidFill>
                  <a:srgbClr val="400BD9"/>
                </a:solidFill>
                <a:latin typeface="Menlo-Regular"/>
              </a:rPr>
              <a:t>that will run in a separate thread:</a:t>
            </a:r>
            <a:endParaRPr lang="en-US" sz="38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da-DK" sz="3800" dirty="0" err="1">
                <a:solidFill>
                  <a:srgbClr val="C1651C"/>
                </a:solidFill>
                <a:latin typeface="Menlo-Regular"/>
              </a:rPr>
              <a:t>def</a:t>
            </a:r>
            <a:r>
              <a:rPr lang="da-DK" sz="3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da-DK" sz="3800" dirty="0">
                <a:solidFill>
                  <a:srgbClr val="2EAEBB"/>
                </a:solidFill>
                <a:latin typeface="Menlo-Regular"/>
              </a:rPr>
              <a:t>stop</a:t>
            </a:r>
            <a:r>
              <a:rPr lang="da-DK" sz="3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da-DK" sz="3800" dirty="0" err="1">
                <a:solidFill>
                  <a:srgbClr val="000000"/>
                </a:solidFill>
                <a:latin typeface="Menlo-Regular"/>
              </a:rPr>
              <a:t>listener</a:t>
            </a:r>
            <a:r>
              <a:rPr lang="da-DK" sz="3800" dirty="0">
                <a:solidFill>
                  <a:srgbClr val="000000"/>
                </a:solidFill>
                <a:latin typeface="Menlo-Regular"/>
              </a:rPr>
              <a:t>):</a:t>
            </a:r>
          </a:p>
          <a:p>
            <a:pPr marL="0" indent="0">
              <a:buNone/>
            </a:pPr>
            <a:r>
              <a:rPr lang="en-US" sz="3800" dirty="0">
                <a:solidFill>
                  <a:srgbClr val="000000"/>
                </a:solidFill>
                <a:latin typeface="Menlo-Regular"/>
              </a:rPr>
              <a:t>  </a:t>
            </a:r>
            <a:r>
              <a:rPr lang="en-US" sz="3800" dirty="0">
                <a:solidFill>
                  <a:srgbClr val="2EAEBB"/>
                </a:solidFill>
                <a:latin typeface="Menlo-Regular"/>
              </a:rPr>
              <a:t>print</a:t>
            </a:r>
            <a:r>
              <a:rPr lang="en-US" sz="3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3800" dirty="0">
                <a:solidFill>
                  <a:srgbClr val="B42419"/>
                </a:solidFill>
                <a:latin typeface="Menlo-Regular"/>
              </a:rPr>
              <a:t>'got '</a:t>
            </a:r>
            <a:r>
              <a:rPr lang="en-US" sz="3800" dirty="0">
                <a:solidFill>
                  <a:srgbClr val="000000"/>
                </a:solidFill>
                <a:latin typeface="Menlo-Regular"/>
              </a:rPr>
              <a:t> + </a:t>
            </a:r>
            <a:r>
              <a:rPr lang="en-US" sz="3800" dirty="0" err="1">
                <a:solidFill>
                  <a:srgbClr val="2EAEBB"/>
                </a:solidFill>
                <a:latin typeface="Menlo-Regular"/>
              </a:rPr>
              <a:t>str</a:t>
            </a:r>
            <a:r>
              <a:rPr lang="en-US" sz="3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3800" dirty="0" err="1">
                <a:solidFill>
                  <a:srgbClr val="000000"/>
                </a:solidFill>
                <a:latin typeface="Menlo-Regular"/>
              </a:rPr>
              <a:t>mycontext</a:t>
            </a:r>
            <a:r>
              <a:rPr lang="en-US" sz="3800" dirty="0">
                <a:solidFill>
                  <a:srgbClr val="000000"/>
                </a:solidFill>
                <a:latin typeface="Menlo-Regular"/>
              </a:rPr>
              <a:t>[</a:t>
            </a:r>
            <a:r>
              <a:rPr lang="en-US" sz="3800" dirty="0">
                <a:solidFill>
                  <a:srgbClr val="B42419"/>
                </a:solidFill>
                <a:latin typeface="Menlo-Regular"/>
              </a:rPr>
              <a:t>'counter'</a:t>
            </a:r>
            <a:r>
              <a:rPr lang="en-US" sz="3800" dirty="0">
                <a:solidFill>
                  <a:srgbClr val="000000"/>
                </a:solidFill>
                <a:latin typeface="Menlo-Regular"/>
              </a:rPr>
              <a:t>]) + </a:t>
            </a:r>
            <a:r>
              <a:rPr lang="en-US" sz="3800" dirty="0">
                <a:solidFill>
                  <a:srgbClr val="B42419"/>
                </a:solidFill>
                <a:latin typeface="Menlo-Regular"/>
              </a:rPr>
              <a:t>' requests'</a:t>
            </a:r>
            <a:endParaRPr lang="en-US" sz="38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it-IT" sz="3800" dirty="0">
                <a:solidFill>
                  <a:srgbClr val="000000"/>
                </a:solidFill>
                <a:latin typeface="Menlo-Regular"/>
              </a:rPr>
              <a:t>  </a:t>
            </a:r>
            <a:r>
              <a:rPr lang="it-IT" sz="3800" dirty="0" err="1">
                <a:solidFill>
                  <a:srgbClr val="000000"/>
                </a:solidFill>
                <a:latin typeface="Menlo-Regular"/>
              </a:rPr>
              <a:t>stopcomm</a:t>
            </a:r>
            <a:r>
              <a:rPr lang="it-IT" sz="3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it-IT" sz="3800" dirty="0" err="1">
                <a:solidFill>
                  <a:srgbClr val="000000"/>
                </a:solidFill>
                <a:latin typeface="Menlo-Regular"/>
              </a:rPr>
              <a:t>listener</a:t>
            </a:r>
            <a:r>
              <a:rPr lang="it-IT" sz="38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pPr marL="0" indent="0">
              <a:buNone/>
            </a:pPr>
            <a:endParaRPr lang="en-US" sz="38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sz="3800" dirty="0">
                <a:solidFill>
                  <a:srgbClr val="C1651C"/>
                </a:solidFill>
                <a:latin typeface="Menlo-Regular"/>
              </a:rPr>
              <a:t>if</a:t>
            </a:r>
            <a:r>
              <a:rPr lang="en-US" sz="3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3800" dirty="0" err="1">
                <a:solidFill>
                  <a:srgbClr val="000000"/>
                </a:solidFill>
                <a:latin typeface="Menlo-Regular"/>
              </a:rPr>
              <a:t>callfunc</a:t>
            </a:r>
            <a:r>
              <a:rPr lang="en-US" sz="3800" dirty="0">
                <a:solidFill>
                  <a:srgbClr val="000000"/>
                </a:solidFill>
                <a:latin typeface="Menlo-Regular"/>
              </a:rPr>
              <a:t> == </a:t>
            </a:r>
            <a:r>
              <a:rPr lang="en-US" sz="3800" dirty="0">
                <a:solidFill>
                  <a:srgbClr val="B42419"/>
                </a:solidFill>
                <a:latin typeface="Menlo-Regular"/>
              </a:rPr>
              <a:t>'initialize'</a:t>
            </a:r>
            <a:r>
              <a:rPr lang="en-US" sz="3800" dirty="0">
                <a:solidFill>
                  <a:srgbClr val="000000"/>
                </a:solidFill>
                <a:latin typeface="Menlo-Regular"/>
              </a:rPr>
              <a:t>:</a:t>
            </a:r>
          </a:p>
          <a:p>
            <a:pPr marL="0" indent="0">
              <a:buNone/>
            </a:pPr>
            <a:r>
              <a:rPr lang="en-US" sz="3800" dirty="0">
                <a:solidFill>
                  <a:srgbClr val="000000"/>
                </a:solidFill>
                <a:latin typeface="Menlo-Regular"/>
              </a:rPr>
              <a:t>  </a:t>
            </a:r>
            <a:r>
              <a:rPr lang="en-US" sz="3800" dirty="0" err="1">
                <a:solidFill>
                  <a:srgbClr val="000000"/>
                </a:solidFill>
                <a:latin typeface="Menlo-Regular"/>
              </a:rPr>
              <a:t>mycontext</a:t>
            </a:r>
            <a:r>
              <a:rPr lang="en-US" sz="3800" dirty="0">
                <a:solidFill>
                  <a:srgbClr val="000000"/>
                </a:solidFill>
                <a:latin typeface="Menlo-Regular"/>
              </a:rPr>
              <a:t>[</a:t>
            </a:r>
            <a:r>
              <a:rPr lang="en-US" sz="3800" dirty="0">
                <a:solidFill>
                  <a:srgbClr val="B42419"/>
                </a:solidFill>
                <a:latin typeface="Menlo-Regular"/>
              </a:rPr>
              <a:t>'counter'</a:t>
            </a:r>
            <a:r>
              <a:rPr lang="en-US" sz="3800" dirty="0">
                <a:solidFill>
                  <a:srgbClr val="000000"/>
                </a:solidFill>
                <a:latin typeface="Menlo-Regular"/>
              </a:rPr>
              <a:t>] = </a:t>
            </a:r>
            <a:r>
              <a:rPr lang="en-US" sz="3800" dirty="0">
                <a:solidFill>
                  <a:srgbClr val="B42419"/>
                </a:solidFill>
                <a:latin typeface="Menlo-Regular"/>
              </a:rPr>
              <a:t>0</a:t>
            </a:r>
            <a:endParaRPr lang="en-US" sz="38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sz="3800" dirty="0">
                <a:solidFill>
                  <a:srgbClr val="000000"/>
                </a:solidFill>
                <a:latin typeface="Menlo-Regular"/>
              </a:rPr>
              <a:t>  listener = </a:t>
            </a:r>
            <a:r>
              <a:rPr lang="en-US" sz="3800" dirty="0" err="1">
                <a:solidFill>
                  <a:srgbClr val="000000"/>
                </a:solidFill>
                <a:latin typeface="Menlo-Regular"/>
              </a:rPr>
              <a:t>waitforconn</a:t>
            </a:r>
            <a:r>
              <a:rPr lang="en-US" sz="3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3800" dirty="0" err="1">
                <a:solidFill>
                  <a:srgbClr val="000000"/>
                </a:solidFill>
                <a:latin typeface="Menlo-Regular"/>
              </a:rPr>
              <a:t>getmyip</a:t>
            </a:r>
            <a:r>
              <a:rPr lang="en-US" sz="3800" dirty="0">
                <a:solidFill>
                  <a:srgbClr val="000000"/>
                </a:solidFill>
                <a:latin typeface="Menlo-Regular"/>
              </a:rPr>
              <a:t>(), </a:t>
            </a:r>
            <a:r>
              <a:rPr lang="en-US" sz="3800" dirty="0">
                <a:solidFill>
                  <a:srgbClr val="B42419"/>
                </a:solidFill>
                <a:latin typeface="Menlo-Regular"/>
              </a:rPr>
              <a:t>63153</a:t>
            </a:r>
            <a:r>
              <a:rPr lang="en-US" sz="38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3800" dirty="0" err="1">
                <a:solidFill>
                  <a:srgbClr val="000000"/>
                </a:solidFill>
                <a:latin typeface="Menlo-Regular"/>
              </a:rPr>
              <a:t>on_request</a:t>
            </a:r>
            <a:r>
              <a:rPr lang="en-US" sz="38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pPr marL="0" indent="0">
              <a:buNone/>
            </a:pPr>
            <a:r>
              <a:rPr lang="sv-SE" sz="3800" dirty="0">
                <a:solidFill>
                  <a:srgbClr val="000000"/>
                </a:solidFill>
                <a:latin typeface="Menlo-Regular"/>
              </a:rPr>
              <a:t>  </a:t>
            </a:r>
            <a:r>
              <a:rPr lang="sv-SE" sz="3800" dirty="0" err="1">
                <a:solidFill>
                  <a:srgbClr val="000000"/>
                </a:solidFill>
                <a:latin typeface="Menlo-Regular"/>
              </a:rPr>
              <a:t>mycontext</a:t>
            </a:r>
            <a:r>
              <a:rPr lang="sv-SE" sz="3800" dirty="0">
                <a:solidFill>
                  <a:srgbClr val="000000"/>
                </a:solidFill>
                <a:latin typeface="Menlo-Regular"/>
              </a:rPr>
              <a:t>[</a:t>
            </a:r>
            <a:r>
              <a:rPr lang="sv-SE" sz="3800" dirty="0">
                <a:solidFill>
                  <a:srgbClr val="B42419"/>
                </a:solidFill>
                <a:latin typeface="Menlo-Regular"/>
              </a:rPr>
              <a:t>'timer'</a:t>
            </a:r>
            <a:r>
              <a:rPr lang="sv-SE" sz="3800" dirty="0">
                <a:solidFill>
                  <a:srgbClr val="000000"/>
                </a:solidFill>
                <a:latin typeface="Menlo-Regular"/>
              </a:rPr>
              <a:t>] = </a:t>
            </a:r>
            <a:r>
              <a:rPr lang="sv-SE" sz="3800" dirty="0" err="1">
                <a:solidFill>
                  <a:srgbClr val="000000"/>
                </a:solidFill>
                <a:latin typeface="Menlo-Regular"/>
              </a:rPr>
              <a:t>settimer</a:t>
            </a:r>
            <a:r>
              <a:rPr lang="sv-SE" sz="3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sv-SE" sz="3800" dirty="0">
                <a:solidFill>
                  <a:srgbClr val="B42419"/>
                </a:solidFill>
                <a:latin typeface="Menlo-Regular"/>
              </a:rPr>
              <a:t>10</a:t>
            </a:r>
            <a:r>
              <a:rPr lang="sv-SE" sz="3800" dirty="0">
                <a:solidFill>
                  <a:srgbClr val="000000"/>
                </a:solidFill>
                <a:latin typeface="Menlo-Regular"/>
              </a:rPr>
              <a:t>, stop, [</a:t>
            </a:r>
            <a:r>
              <a:rPr lang="sv-SE" sz="3800" dirty="0" err="1">
                <a:solidFill>
                  <a:srgbClr val="000000"/>
                </a:solidFill>
                <a:latin typeface="Menlo-Regular"/>
              </a:rPr>
              <a:t>listener</a:t>
            </a:r>
            <a:r>
              <a:rPr lang="sv-SE" sz="3800" dirty="0">
                <a:solidFill>
                  <a:srgbClr val="000000"/>
                </a:solidFill>
                <a:latin typeface="Menlo-Regular"/>
              </a:rPr>
              <a:t>]</a:t>
            </a:r>
            <a:r>
              <a:rPr lang="sv-SE" dirty="0">
                <a:solidFill>
                  <a:srgbClr val="000000"/>
                </a:solidFill>
                <a:latin typeface="Menlo-Regular"/>
              </a:rPr>
              <a:t>)</a:t>
            </a:r>
            <a:endParaRPr lang="en-US" dirty="0">
              <a:latin typeface="+mj-lt"/>
              <a:cs typeface="Courier New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683568" y="5301208"/>
            <a:ext cx="5976664" cy="288032"/>
          </a:xfrm>
          <a:prstGeom prst="roundRect">
            <a:avLst/>
          </a:prstGeom>
          <a:solidFill>
            <a:schemeClr val="tx2">
              <a:alpha val="8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6948264" y="5085184"/>
            <a:ext cx="2195736" cy="1152128"/>
          </a:xfrm>
          <a:prstGeom prst="roundRect">
            <a:avLst>
              <a:gd name="adj" fmla="val 27553"/>
            </a:avLst>
          </a:prstGeom>
          <a:solidFill>
            <a:schemeClr val="tx2">
              <a:alpha val="8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Start a timer, that expires in 10s. 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87286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Timer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sz="4000" dirty="0" smtClean="0">
                <a:latin typeface="+mj-lt"/>
                <a:cs typeface="Courier New"/>
              </a:rPr>
              <a:t>Count the number of requests received, and print the result when no requests have been received for 10 seconds.</a:t>
            </a:r>
          </a:p>
          <a:p>
            <a:pPr marL="0" indent="0">
              <a:buNone/>
            </a:pPr>
            <a:endParaRPr lang="en-US" sz="4000" dirty="0" smtClean="0">
              <a:latin typeface="+mj-lt"/>
              <a:cs typeface="Courier New"/>
            </a:endParaRPr>
          </a:p>
          <a:p>
            <a:pPr marL="0" indent="0">
              <a:buNone/>
            </a:pPr>
            <a:r>
              <a:rPr lang="it-IT" sz="3800" dirty="0" err="1">
                <a:solidFill>
                  <a:srgbClr val="C1651C"/>
                </a:solidFill>
                <a:latin typeface="Menlo-Regular"/>
              </a:rPr>
              <a:t>def</a:t>
            </a:r>
            <a:r>
              <a:rPr lang="it-IT" sz="3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it-IT" sz="3800" dirty="0" err="1">
                <a:solidFill>
                  <a:srgbClr val="2EAEBB"/>
                </a:solidFill>
                <a:latin typeface="Menlo-Regular"/>
              </a:rPr>
              <a:t>on_request</a:t>
            </a:r>
            <a:r>
              <a:rPr lang="it-IT" sz="3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it-IT" sz="3800" dirty="0" err="1">
                <a:solidFill>
                  <a:srgbClr val="000000"/>
                </a:solidFill>
                <a:latin typeface="Menlo-Regular"/>
              </a:rPr>
              <a:t>ip</a:t>
            </a:r>
            <a:r>
              <a:rPr lang="it-IT" sz="38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it-IT" sz="3800" dirty="0" err="1">
                <a:solidFill>
                  <a:srgbClr val="000000"/>
                </a:solidFill>
                <a:latin typeface="Menlo-Regular"/>
              </a:rPr>
              <a:t>port</a:t>
            </a:r>
            <a:r>
              <a:rPr lang="it-IT" sz="38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it-IT" sz="3800" dirty="0" err="1">
                <a:solidFill>
                  <a:srgbClr val="000000"/>
                </a:solidFill>
                <a:latin typeface="Menlo-Regular"/>
              </a:rPr>
              <a:t>socket</a:t>
            </a:r>
            <a:r>
              <a:rPr lang="it-IT" sz="38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it-IT" sz="3800" dirty="0" err="1">
                <a:solidFill>
                  <a:srgbClr val="000000"/>
                </a:solidFill>
                <a:latin typeface="Menlo-Regular"/>
              </a:rPr>
              <a:t>handle</a:t>
            </a:r>
            <a:r>
              <a:rPr lang="it-IT" sz="38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it-IT" sz="3800" dirty="0" err="1">
                <a:solidFill>
                  <a:srgbClr val="000000"/>
                </a:solidFill>
                <a:latin typeface="Menlo-Regular"/>
              </a:rPr>
              <a:t>listener</a:t>
            </a:r>
            <a:r>
              <a:rPr lang="it-IT" sz="3800" dirty="0">
                <a:solidFill>
                  <a:srgbClr val="000000"/>
                </a:solidFill>
                <a:latin typeface="Menlo-Regular"/>
              </a:rPr>
              <a:t>):</a:t>
            </a:r>
          </a:p>
          <a:p>
            <a:pPr marL="0" indent="0">
              <a:buNone/>
            </a:pPr>
            <a:r>
              <a:rPr lang="en-US" sz="3800" dirty="0">
                <a:solidFill>
                  <a:srgbClr val="000000"/>
                </a:solidFill>
                <a:latin typeface="Menlo-Regular"/>
              </a:rPr>
              <a:t>  </a:t>
            </a:r>
            <a:r>
              <a:rPr lang="en-US" sz="3800" dirty="0" err="1">
                <a:solidFill>
                  <a:srgbClr val="000000"/>
                </a:solidFill>
                <a:latin typeface="Menlo-Regular"/>
              </a:rPr>
              <a:t>mycontext</a:t>
            </a:r>
            <a:r>
              <a:rPr lang="en-US" sz="3800" dirty="0">
                <a:solidFill>
                  <a:srgbClr val="000000"/>
                </a:solidFill>
                <a:latin typeface="Menlo-Regular"/>
              </a:rPr>
              <a:t>[</a:t>
            </a:r>
            <a:r>
              <a:rPr lang="en-US" sz="3800" dirty="0">
                <a:solidFill>
                  <a:srgbClr val="B42419"/>
                </a:solidFill>
                <a:latin typeface="Menlo-Regular"/>
              </a:rPr>
              <a:t>'counter'</a:t>
            </a:r>
            <a:r>
              <a:rPr lang="en-US" sz="3800" dirty="0">
                <a:solidFill>
                  <a:srgbClr val="000000"/>
                </a:solidFill>
                <a:latin typeface="Menlo-Regular"/>
              </a:rPr>
              <a:t>] += </a:t>
            </a:r>
            <a:r>
              <a:rPr lang="en-US" sz="3800" dirty="0">
                <a:solidFill>
                  <a:srgbClr val="B42419"/>
                </a:solidFill>
                <a:latin typeface="Menlo-Regular"/>
              </a:rPr>
              <a:t>1</a:t>
            </a:r>
            <a:endParaRPr lang="en-US" sz="38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sz="3800" dirty="0">
                <a:solidFill>
                  <a:srgbClr val="000000"/>
                </a:solidFill>
                <a:latin typeface="Menlo-Regular"/>
              </a:rPr>
              <a:t>  </a:t>
            </a:r>
            <a:r>
              <a:rPr lang="en-US" sz="3800" dirty="0" err="1">
                <a:solidFill>
                  <a:srgbClr val="000000"/>
                </a:solidFill>
                <a:latin typeface="Menlo-Regular"/>
              </a:rPr>
              <a:t>canceltimer</a:t>
            </a:r>
            <a:r>
              <a:rPr lang="en-US" sz="3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3800" dirty="0" err="1">
                <a:solidFill>
                  <a:srgbClr val="000000"/>
                </a:solidFill>
                <a:latin typeface="Menlo-Regular"/>
              </a:rPr>
              <a:t>mycontext</a:t>
            </a:r>
            <a:r>
              <a:rPr lang="en-US" sz="3800" dirty="0">
                <a:solidFill>
                  <a:srgbClr val="000000"/>
                </a:solidFill>
                <a:latin typeface="Menlo-Regular"/>
              </a:rPr>
              <a:t>[</a:t>
            </a:r>
            <a:r>
              <a:rPr lang="en-US" sz="3800" dirty="0">
                <a:solidFill>
                  <a:srgbClr val="B42419"/>
                </a:solidFill>
                <a:latin typeface="Menlo-Regular"/>
              </a:rPr>
              <a:t>'timer'</a:t>
            </a:r>
            <a:r>
              <a:rPr lang="en-US" sz="3800" dirty="0">
                <a:solidFill>
                  <a:srgbClr val="000000"/>
                </a:solidFill>
                <a:latin typeface="Menlo-Regular"/>
              </a:rPr>
              <a:t>])</a:t>
            </a:r>
          </a:p>
          <a:p>
            <a:pPr marL="0" indent="0">
              <a:buNone/>
            </a:pPr>
            <a:r>
              <a:rPr lang="sv-SE" sz="3800" dirty="0">
                <a:solidFill>
                  <a:srgbClr val="000000"/>
                </a:solidFill>
                <a:latin typeface="Menlo-Regular"/>
              </a:rPr>
              <a:t>  </a:t>
            </a:r>
            <a:r>
              <a:rPr lang="sv-SE" sz="3800" dirty="0" err="1">
                <a:solidFill>
                  <a:srgbClr val="000000"/>
                </a:solidFill>
                <a:latin typeface="Menlo-Regular"/>
              </a:rPr>
              <a:t>mycontext</a:t>
            </a:r>
            <a:r>
              <a:rPr lang="sv-SE" sz="3800" dirty="0">
                <a:solidFill>
                  <a:srgbClr val="000000"/>
                </a:solidFill>
                <a:latin typeface="Menlo-Regular"/>
              </a:rPr>
              <a:t>[</a:t>
            </a:r>
            <a:r>
              <a:rPr lang="sv-SE" sz="3800" dirty="0">
                <a:solidFill>
                  <a:srgbClr val="B42419"/>
                </a:solidFill>
                <a:latin typeface="Menlo-Regular"/>
              </a:rPr>
              <a:t>'timer'</a:t>
            </a:r>
            <a:r>
              <a:rPr lang="sv-SE" sz="3800" dirty="0">
                <a:solidFill>
                  <a:srgbClr val="000000"/>
                </a:solidFill>
                <a:latin typeface="Menlo-Regular"/>
              </a:rPr>
              <a:t>] = </a:t>
            </a:r>
            <a:r>
              <a:rPr lang="sv-SE" sz="3800" dirty="0" err="1">
                <a:solidFill>
                  <a:srgbClr val="000000"/>
                </a:solidFill>
                <a:latin typeface="Menlo-Regular"/>
              </a:rPr>
              <a:t>settimer</a:t>
            </a:r>
            <a:r>
              <a:rPr lang="sv-SE" sz="3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sv-SE" sz="3800" dirty="0">
                <a:solidFill>
                  <a:srgbClr val="B42419"/>
                </a:solidFill>
                <a:latin typeface="Menlo-Regular"/>
              </a:rPr>
              <a:t>10</a:t>
            </a:r>
            <a:r>
              <a:rPr lang="sv-SE" sz="3800" dirty="0">
                <a:solidFill>
                  <a:srgbClr val="000000"/>
                </a:solidFill>
                <a:latin typeface="Menlo-Regular"/>
              </a:rPr>
              <a:t>, stop, [</a:t>
            </a:r>
            <a:r>
              <a:rPr lang="sv-SE" sz="3800" dirty="0" err="1">
                <a:solidFill>
                  <a:srgbClr val="000000"/>
                </a:solidFill>
                <a:latin typeface="Menlo-Regular"/>
              </a:rPr>
              <a:t>listener</a:t>
            </a:r>
            <a:r>
              <a:rPr lang="sv-SE" sz="3800" dirty="0">
                <a:solidFill>
                  <a:srgbClr val="000000"/>
                </a:solidFill>
                <a:latin typeface="Menlo-Regular"/>
              </a:rPr>
              <a:t>])</a:t>
            </a:r>
          </a:p>
          <a:p>
            <a:pPr marL="0" indent="0">
              <a:buNone/>
            </a:pPr>
            <a:endParaRPr lang="en-US" sz="38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sz="3800" dirty="0">
                <a:solidFill>
                  <a:srgbClr val="400BD9"/>
                </a:solidFill>
                <a:latin typeface="Menlo-Regular"/>
              </a:rPr>
              <a:t># This is the function that will run in a separate thread:</a:t>
            </a:r>
            <a:endParaRPr lang="en-US" sz="38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da-DK" sz="3800" dirty="0" err="1">
                <a:solidFill>
                  <a:srgbClr val="C1651C"/>
                </a:solidFill>
                <a:latin typeface="Menlo-Regular"/>
              </a:rPr>
              <a:t>def</a:t>
            </a:r>
            <a:r>
              <a:rPr lang="da-DK" sz="3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da-DK" sz="3800" dirty="0">
                <a:solidFill>
                  <a:srgbClr val="2EAEBB"/>
                </a:solidFill>
                <a:latin typeface="Menlo-Regular"/>
              </a:rPr>
              <a:t>stop</a:t>
            </a:r>
            <a:r>
              <a:rPr lang="da-DK" sz="3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da-DK" sz="3800" dirty="0" err="1">
                <a:solidFill>
                  <a:srgbClr val="000000"/>
                </a:solidFill>
                <a:latin typeface="Menlo-Regular"/>
              </a:rPr>
              <a:t>listener</a:t>
            </a:r>
            <a:r>
              <a:rPr lang="da-DK" sz="3800" dirty="0">
                <a:solidFill>
                  <a:srgbClr val="000000"/>
                </a:solidFill>
                <a:latin typeface="Menlo-Regular"/>
              </a:rPr>
              <a:t>):</a:t>
            </a:r>
          </a:p>
          <a:p>
            <a:pPr marL="0" indent="0">
              <a:buNone/>
            </a:pPr>
            <a:r>
              <a:rPr lang="en-US" sz="3800" dirty="0">
                <a:solidFill>
                  <a:srgbClr val="000000"/>
                </a:solidFill>
                <a:latin typeface="Menlo-Regular"/>
              </a:rPr>
              <a:t>  </a:t>
            </a:r>
            <a:r>
              <a:rPr lang="en-US" sz="3800" dirty="0">
                <a:solidFill>
                  <a:srgbClr val="2EAEBB"/>
                </a:solidFill>
                <a:latin typeface="Menlo-Regular"/>
              </a:rPr>
              <a:t>print</a:t>
            </a:r>
            <a:r>
              <a:rPr lang="en-US" sz="3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3800" dirty="0">
                <a:solidFill>
                  <a:srgbClr val="B42419"/>
                </a:solidFill>
                <a:latin typeface="Menlo-Regular"/>
              </a:rPr>
              <a:t>'got '</a:t>
            </a:r>
            <a:r>
              <a:rPr lang="en-US" sz="3800" dirty="0">
                <a:solidFill>
                  <a:srgbClr val="000000"/>
                </a:solidFill>
                <a:latin typeface="Menlo-Regular"/>
              </a:rPr>
              <a:t> + </a:t>
            </a:r>
            <a:r>
              <a:rPr lang="en-US" sz="3800" dirty="0" err="1">
                <a:solidFill>
                  <a:srgbClr val="2EAEBB"/>
                </a:solidFill>
                <a:latin typeface="Menlo-Regular"/>
              </a:rPr>
              <a:t>str</a:t>
            </a:r>
            <a:r>
              <a:rPr lang="en-US" sz="3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3800" dirty="0" err="1">
                <a:solidFill>
                  <a:srgbClr val="000000"/>
                </a:solidFill>
                <a:latin typeface="Menlo-Regular"/>
              </a:rPr>
              <a:t>mycontext</a:t>
            </a:r>
            <a:r>
              <a:rPr lang="en-US" sz="3800" dirty="0">
                <a:solidFill>
                  <a:srgbClr val="000000"/>
                </a:solidFill>
                <a:latin typeface="Menlo-Regular"/>
              </a:rPr>
              <a:t>[</a:t>
            </a:r>
            <a:r>
              <a:rPr lang="en-US" sz="3800" dirty="0">
                <a:solidFill>
                  <a:srgbClr val="B42419"/>
                </a:solidFill>
                <a:latin typeface="Menlo-Regular"/>
              </a:rPr>
              <a:t>'counter'</a:t>
            </a:r>
            <a:r>
              <a:rPr lang="en-US" sz="3800" dirty="0">
                <a:solidFill>
                  <a:srgbClr val="000000"/>
                </a:solidFill>
                <a:latin typeface="Menlo-Regular"/>
              </a:rPr>
              <a:t>]) + </a:t>
            </a:r>
            <a:r>
              <a:rPr lang="en-US" sz="3800" dirty="0">
                <a:solidFill>
                  <a:srgbClr val="B42419"/>
                </a:solidFill>
                <a:latin typeface="Menlo-Regular"/>
              </a:rPr>
              <a:t>' requests'</a:t>
            </a:r>
            <a:endParaRPr lang="en-US" sz="38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it-IT" sz="3800" dirty="0">
                <a:solidFill>
                  <a:srgbClr val="000000"/>
                </a:solidFill>
                <a:latin typeface="Menlo-Regular"/>
              </a:rPr>
              <a:t>  </a:t>
            </a:r>
            <a:r>
              <a:rPr lang="it-IT" sz="3800" dirty="0" err="1">
                <a:solidFill>
                  <a:srgbClr val="000000"/>
                </a:solidFill>
                <a:latin typeface="Menlo-Regular"/>
              </a:rPr>
              <a:t>stopcomm</a:t>
            </a:r>
            <a:r>
              <a:rPr lang="it-IT" sz="3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it-IT" sz="3800" dirty="0" err="1">
                <a:solidFill>
                  <a:srgbClr val="000000"/>
                </a:solidFill>
                <a:latin typeface="Menlo-Regular"/>
              </a:rPr>
              <a:t>listener</a:t>
            </a:r>
            <a:r>
              <a:rPr lang="it-IT" sz="38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pPr marL="0" indent="0">
              <a:buNone/>
            </a:pPr>
            <a:endParaRPr lang="en-US" sz="38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sz="3800" dirty="0">
                <a:solidFill>
                  <a:srgbClr val="C1651C"/>
                </a:solidFill>
                <a:latin typeface="Menlo-Regular"/>
              </a:rPr>
              <a:t>if</a:t>
            </a:r>
            <a:r>
              <a:rPr lang="en-US" sz="3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3800" dirty="0" err="1">
                <a:solidFill>
                  <a:srgbClr val="000000"/>
                </a:solidFill>
                <a:latin typeface="Menlo-Regular"/>
              </a:rPr>
              <a:t>callfunc</a:t>
            </a:r>
            <a:r>
              <a:rPr lang="en-US" sz="3800" dirty="0">
                <a:solidFill>
                  <a:srgbClr val="000000"/>
                </a:solidFill>
                <a:latin typeface="Menlo-Regular"/>
              </a:rPr>
              <a:t> == </a:t>
            </a:r>
            <a:r>
              <a:rPr lang="en-US" sz="3800" dirty="0">
                <a:solidFill>
                  <a:srgbClr val="B42419"/>
                </a:solidFill>
                <a:latin typeface="Menlo-Regular"/>
              </a:rPr>
              <a:t>'initialize'</a:t>
            </a:r>
            <a:r>
              <a:rPr lang="en-US" sz="3800" dirty="0">
                <a:solidFill>
                  <a:srgbClr val="000000"/>
                </a:solidFill>
                <a:latin typeface="Menlo-Regular"/>
              </a:rPr>
              <a:t>:</a:t>
            </a:r>
          </a:p>
          <a:p>
            <a:pPr marL="0" indent="0">
              <a:buNone/>
            </a:pPr>
            <a:r>
              <a:rPr lang="en-US" sz="3800" dirty="0">
                <a:solidFill>
                  <a:srgbClr val="000000"/>
                </a:solidFill>
                <a:latin typeface="Menlo-Regular"/>
              </a:rPr>
              <a:t>  </a:t>
            </a:r>
            <a:r>
              <a:rPr lang="en-US" sz="3800" dirty="0" err="1">
                <a:solidFill>
                  <a:srgbClr val="000000"/>
                </a:solidFill>
                <a:latin typeface="Menlo-Regular"/>
              </a:rPr>
              <a:t>mycontext</a:t>
            </a:r>
            <a:r>
              <a:rPr lang="en-US" sz="3800" dirty="0">
                <a:solidFill>
                  <a:srgbClr val="000000"/>
                </a:solidFill>
                <a:latin typeface="Menlo-Regular"/>
              </a:rPr>
              <a:t>[</a:t>
            </a:r>
            <a:r>
              <a:rPr lang="en-US" sz="3800" dirty="0">
                <a:solidFill>
                  <a:srgbClr val="B42419"/>
                </a:solidFill>
                <a:latin typeface="Menlo-Regular"/>
              </a:rPr>
              <a:t>'counter'</a:t>
            </a:r>
            <a:r>
              <a:rPr lang="en-US" sz="3800" dirty="0">
                <a:solidFill>
                  <a:srgbClr val="000000"/>
                </a:solidFill>
                <a:latin typeface="Menlo-Regular"/>
              </a:rPr>
              <a:t>] = </a:t>
            </a:r>
            <a:r>
              <a:rPr lang="en-US" sz="3800" dirty="0">
                <a:solidFill>
                  <a:srgbClr val="B42419"/>
                </a:solidFill>
                <a:latin typeface="Menlo-Regular"/>
              </a:rPr>
              <a:t>0</a:t>
            </a:r>
            <a:endParaRPr lang="en-US" sz="38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sz="3800" dirty="0">
                <a:solidFill>
                  <a:srgbClr val="000000"/>
                </a:solidFill>
                <a:latin typeface="Menlo-Regular"/>
              </a:rPr>
              <a:t>  listener = </a:t>
            </a:r>
            <a:r>
              <a:rPr lang="en-US" sz="3800" dirty="0" err="1">
                <a:solidFill>
                  <a:srgbClr val="000000"/>
                </a:solidFill>
                <a:latin typeface="Menlo-Regular"/>
              </a:rPr>
              <a:t>waitforconn</a:t>
            </a:r>
            <a:r>
              <a:rPr lang="en-US" sz="3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3800" dirty="0" err="1">
                <a:solidFill>
                  <a:srgbClr val="000000"/>
                </a:solidFill>
                <a:latin typeface="Menlo-Regular"/>
              </a:rPr>
              <a:t>getmyip</a:t>
            </a:r>
            <a:r>
              <a:rPr lang="en-US" sz="3800" dirty="0">
                <a:solidFill>
                  <a:srgbClr val="000000"/>
                </a:solidFill>
                <a:latin typeface="Menlo-Regular"/>
              </a:rPr>
              <a:t>(), </a:t>
            </a:r>
            <a:r>
              <a:rPr lang="en-US" sz="3800" dirty="0">
                <a:solidFill>
                  <a:srgbClr val="B42419"/>
                </a:solidFill>
                <a:latin typeface="Menlo-Regular"/>
              </a:rPr>
              <a:t>63153</a:t>
            </a:r>
            <a:r>
              <a:rPr lang="en-US" sz="38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3800" dirty="0" err="1">
                <a:solidFill>
                  <a:srgbClr val="000000"/>
                </a:solidFill>
                <a:latin typeface="Menlo-Regular"/>
              </a:rPr>
              <a:t>on_request</a:t>
            </a:r>
            <a:r>
              <a:rPr lang="en-US" sz="38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pPr marL="0" indent="0">
              <a:buNone/>
            </a:pPr>
            <a:r>
              <a:rPr lang="sv-SE" sz="3800" dirty="0">
                <a:solidFill>
                  <a:srgbClr val="000000"/>
                </a:solidFill>
                <a:latin typeface="Menlo-Regular"/>
              </a:rPr>
              <a:t>  </a:t>
            </a:r>
            <a:r>
              <a:rPr lang="sv-SE" sz="3800" dirty="0" err="1">
                <a:solidFill>
                  <a:srgbClr val="000000"/>
                </a:solidFill>
                <a:latin typeface="Menlo-Regular"/>
              </a:rPr>
              <a:t>mycontext</a:t>
            </a:r>
            <a:r>
              <a:rPr lang="sv-SE" sz="3800" dirty="0">
                <a:solidFill>
                  <a:srgbClr val="000000"/>
                </a:solidFill>
                <a:latin typeface="Menlo-Regular"/>
              </a:rPr>
              <a:t>[</a:t>
            </a:r>
            <a:r>
              <a:rPr lang="sv-SE" sz="3800" dirty="0">
                <a:solidFill>
                  <a:srgbClr val="B42419"/>
                </a:solidFill>
                <a:latin typeface="Menlo-Regular"/>
              </a:rPr>
              <a:t>'timer'</a:t>
            </a:r>
            <a:r>
              <a:rPr lang="sv-SE" sz="3800" dirty="0">
                <a:solidFill>
                  <a:srgbClr val="000000"/>
                </a:solidFill>
                <a:latin typeface="Menlo-Regular"/>
              </a:rPr>
              <a:t>] = </a:t>
            </a:r>
            <a:r>
              <a:rPr lang="sv-SE" sz="3800" dirty="0" err="1">
                <a:solidFill>
                  <a:srgbClr val="000000"/>
                </a:solidFill>
                <a:latin typeface="Menlo-Regular"/>
              </a:rPr>
              <a:t>settimer</a:t>
            </a:r>
            <a:r>
              <a:rPr lang="sv-SE" sz="3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sv-SE" sz="3800" dirty="0">
                <a:solidFill>
                  <a:srgbClr val="B42419"/>
                </a:solidFill>
                <a:latin typeface="Menlo-Regular"/>
              </a:rPr>
              <a:t>10</a:t>
            </a:r>
            <a:r>
              <a:rPr lang="sv-SE" sz="3800" dirty="0">
                <a:solidFill>
                  <a:srgbClr val="000000"/>
                </a:solidFill>
                <a:latin typeface="Menlo-Regular"/>
              </a:rPr>
              <a:t>, stop, [</a:t>
            </a:r>
            <a:r>
              <a:rPr lang="sv-SE" sz="3800" dirty="0" err="1">
                <a:solidFill>
                  <a:srgbClr val="000000"/>
                </a:solidFill>
                <a:latin typeface="Menlo-Regular"/>
              </a:rPr>
              <a:t>listener</a:t>
            </a:r>
            <a:r>
              <a:rPr lang="sv-SE" sz="3800" dirty="0">
                <a:solidFill>
                  <a:srgbClr val="000000"/>
                </a:solidFill>
                <a:latin typeface="Menlo-Regular"/>
              </a:rPr>
              <a:t>]</a:t>
            </a:r>
            <a:r>
              <a:rPr lang="sv-SE" dirty="0">
                <a:solidFill>
                  <a:srgbClr val="000000"/>
                </a:solidFill>
                <a:latin typeface="Menlo-Regular"/>
              </a:rPr>
              <a:t>)</a:t>
            </a:r>
            <a:endParaRPr lang="en-US" dirty="0">
              <a:latin typeface="+mj-lt"/>
              <a:cs typeface="Courier New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683568" y="5301208"/>
            <a:ext cx="5976664" cy="288032"/>
          </a:xfrm>
          <a:prstGeom prst="roundRect">
            <a:avLst/>
          </a:prstGeom>
          <a:solidFill>
            <a:schemeClr val="tx2">
              <a:alpha val="8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6948264" y="5085184"/>
            <a:ext cx="2195736" cy="1152128"/>
          </a:xfrm>
          <a:prstGeom prst="roundRect">
            <a:avLst>
              <a:gd name="adj" fmla="val 27553"/>
            </a:avLst>
          </a:prstGeom>
          <a:solidFill>
            <a:schemeClr val="tx2">
              <a:alpha val="8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Start a timer, that expires in 10s. 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876256" y="3429000"/>
            <a:ext cx="2267744" cy="1080120"/>
          </a:xfrm>
          <a:prstGeom prst="roundRect">
            <a:avLst>
              <a:gd name="adj" fmla="val 27553"/>
            </a:avLst>
          </a:prstGeom>
          <a:solidFill>
            <a:schemeClr val="tx2">
              <a:alpha val="8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If it expires, it spawns a thread that calls “stop”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67544" y="3645024"/>
            <a:ext cx="2304256" cy="288032"/>
          </a:xfrm>
          <a:prstGeom prst="roundRect">
            <a:avLst/>
          </a:prstGeom>
          <a:solidFill>
            <a:schemeClr val="tx2">
              <a:alpha val="8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9875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Timer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sz="4000" dirty="0" smtClean="0">
                <a:latin typeface="+mj-lt"/>
                <a:cs typeface="Courier New"/>
              </a:rPr>
              <a:t>Count the number of requests received, and print the result when no requests have been received for 10 seconds.</a:t>
            </a:r>
          </a:p>
          <a:p>
            <a:pPr marL="0" indent="0">
              <a:buNone/>
            </a:pPr>
            <a:endParaRPr lang="en-US" sz="4000" dirty="0" smtClean="0">
              <a:latin typeface="+mj-lt"/>
              <a:cs typeface="Courier New"/>
            </a:endParaRPr>
          </a:p>
          <a:p>
            <a:pPr marL="0" indent="0">
              <a:buNone/>
            </a:pPr>
            <a:r>
              <a:rPr lang="it-IT" sz="3800" dirty="0" err="1">
                <a:solidFill>
                  <a:srgbClr val="C1651C"/>
                </a:solidFill>
                <a:latin typeface="Menlo-Regular"/>
              </a:rPr>
              <a:t>def</a:t>
            </a:r>
            <a:r>
              <a:rPr lang="it-IT" sz="3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it-IT" sz="3800" dirty="0" err="1">
                <a:solidFill>
                  <a:srgbClr val="2EAEBB"/>
                </a:solidFill>
                <a:latin typeface="Menlo-Regular"/>
              </a:rPr>
              <a:t>on_request</a:t>
            </a:r>
            <a:r>
              <a:rPr lang="it-IT" sz="3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it-IT" sz="3800" dirty="0" err="1">
                <a:solidFill>
                  <a:srgbClr val="000000"/>
                </a:solidFill>
                <a:latin typeface="Menlo-Regular"/>
              </a:rPr>
              <a:t>ip</a:t>
            </a:r>
            <a:r>
              <a:rPr lang="it-IT" sz="38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it-IT" sz="3800" dirty="0" err="1">
                <a:solidFill>
                  <a:srgbClr val="000000"/>
                </a:solidFill>
                <a:latin typeface="Menlo-Regular"/>
              </a:rPr>
              <a:t>port</a:t>
            </a:r>
            <a:r>
              <a:rPr lang="it-IT" sz="38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it-IT" sz="3800" dirty="0" err="1">
                <a:solidFill>
                  <a:srgbClr val="000000"/>
                </a:solidFill>
                <a:latin typeface="Menlo-Regular"/>
              </a:rPr>
              <a:t>socket</a:t>
            </a:r>
            <a:r>
              <a:rPr lang="it-IT" sz="38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it-IT" sz="3800" dirty="0" err="1">
                <a:solidFill>
                  <a:srgbClr val="000000"/>
                </a:solidFill>
                <a:latin typeface="Menlo-Regular"/>
              </a:rPr>
              <a:t>handle</a:t>
            </a:r>
            <a:r>
              <a:rPr lang="it-IT" sz="38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it-IT" sz="3800" dirty="0" err="1">
                <a:solidFill>
                  <a:srgbClr val="000000"/>
                </a:solidFill>
                <a:latin typeface="Menlo-Regular"/>
              </a:rPr>
              <a:t>listener</a:t>
            </a:r>
            <a:r>
              <a:rPr lang="it-IT" sz="3800" dirty="0">
                <a:solidFill>
                  <a:srgbClr val="000000"/>
                </a:solidFill>
                <a:latin typeface="Menlo-Regular"/>
              </a:rPr>
              <a:t>):</a:t>
            </a:r>
          </a:p>
          <a:p>
            <a:pPr marL="0" indent="0">
              <a:buNone/>
            </a:pPr>
            <a:r>
              <a:rPr lang="en-US" sz="3800" dirty="0">
                <a:solidFill>
                  <a:srgbClr val="000000"/>
                </a:solidFill>
                <a:latin typeface="Menlo-Regular"/>
              </a:rPr>
              <a:t>  </a:t>
            </a:r>
            <a:r>
              <a:rPr lang="en-US" sz="3800" dirty="0" err="1">
                <a:solidFill>
                  <a:srgbClr val="000000"/>
                </a:solidFill>
                <a:latin typeface="Menlo-Regular"/>
              </a:rPr>
              <a:t>mycontext</a:t>
            </a:r>
            <a:r>
              <a:rPr lang="en-US" sz="3800" dirty="0">
                <a:solidFill>
                  <a:srgbClr val="000000"/>
                </a:solidFill>
                <a:latin typeface="Menlo-Regular"/>
              </a:rPr>
              <a:t>[</a:t>
            </a:r>
            <a:r>
              <a:rPr lang="en-US" sz="3800" dirty="0">
                <a:solidFill>
                  <a:srgbClr val="B42419"/>
                </a:solidFill>
                <a:latin typeface="Menlo-Regular"/>
              </a:rPr>
              <a:t>'counter'</a:t>
            </a:r>
            <a:r>
              <a:rPr lang="en-US" sz="3800" dirty="0">
                <a:solidFill>
                  <a:srgbClr val="000000"/>
                </a:solidFill>
                <a:latin typeface="Menlo-Regular"/>
              </a:rPr>
              <a:t>] += </a:t>
            </a:r>
            <a:r>
              <a:rPr lang="en-US" sz="3800" dirty="0">
                <a:solidFill>
                  <a:srgbClr val="B42419"/>
                </a:solidFill>
                <a:latin typeface="Menlo-Regular"/>
              </a:rPr>
              <a:t>1</a:t>
            </a:r>
            <a:endParaRPr lang="en-US" sz="38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sz="3800" dirty="0">
                <a:solidFill>
                  <a:srgbClr val="000000"/>
                </a:solidFill>
                <a:latin typeface="Menlo-Regular"/>
              </a:rPr>
              <a:t>  </a:t>
            </a:r>
            <a:r>
              <a:rPr lang="en-US" sz="3800" dirty="0" err="1">
                <a:solidFill>
                  <a:srgbClr val="000000"/>
                </a:solidFill>
                <a:latin typeface="Menlo-Regular"/>
              </a:rPr>
              <a:t>canceltimer</a:t>
            </a:r>
            <a:r>
              <a:rPr lang="en-US" sz="3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3800" dirty="0" err="1">
                <a:solidFill>
                  <a:srgbClr val="000000"/>
                </a:solidFill>
                <a:latin typeface="Menlo-Regular"/>
              </a:rPr>
              <a:t>mycontext</a:t>
            </a:r>
            <a:r>
              <a:rPr lang="en-US" sz="3800" dirty="0">
                <a:solidFill>
                  <a:srgbClr val="000000"/>
                </a:solidFill>
                <a:latin typeface="Menlo-Regular"/>
              </a:rPr>
              <a:t>[</a:t>
            </a:r>
            <a:r>
              <a:rPr lang="en-US" sz="3800" dirty="0">
                <a:solidFill>
                  <a:srgbClr val="B42419"/>
                </a:solidFill>
                <a:latin typeface="Menlo-Regular"/>
              </a:rPr>
              <a:t>'timer'</a:t>
            </a:r>
            <a:r>
              <a:rPr lang="en-US" sz="3800" dirty="0">
                <a:solidFill>
                  <a:srgbClr val="000000"/>
                </a:solidFill>
                <a:latin typeface="Menlo-Regular"/>
              </a:rPr>
              <a:t>])</a:t>
            </a:r>
          </a:p>
          <a:p>
            <a:pPr marL="0" indent="0">
              <a:buNone/>
            </a:pPr>
            <a:r>
              <a:rPr lang="sv-SE" sz="3800" dirty="0">
                <a:solidFill>
                  <a:srgbClr val="000000"/>
                </a:solidFill>
                <a:latin typeface="Menlo-Regular"/>
              </a:rPr>
              <a:t>  </a:t>
            </a:r>
            <a:r>
              <a:rPr lang="sv-SE" sz="3800" dirty="0" err="1">
                <a:solidFill>
                  <a:srgbClr val="000000"/>
                </a:solidFill>
                <a:latin typeface="Menlo-Regular"/>
              </a:rPr>
              <a:t>mycontext</a:t>
            </a:r>
            <a:r>
              <a:rPr lang="sv-SE" sz="3800" dirty="0">
                <a:solidFill>
                  <a:srgbClr val="000000"/>
                </a:solidFill>
                <a:latin typeface="Menlo-Regular"/>
              </a:rPr>
              <a:t>[</a:t>
            </a:r>
            <a:r>
              <a:rPr lang="sv-SE" sz="3800" dirty="0">
                <a:solidFill>
                  <a:srgbClr val="B42419"/>
                </a:solidFill>
                <a:latin typeface="Menlo-Regular"/>
              </a:rPr>
              <a:t>'timer'</a:t>
            </a:r>
            <a:r>
              <a:rPr lang="sv-SE" sz="3800" dirty="0">
                <a:solidFill>
                  <a:srgbClr val="000000"/>
                </a:solidFill>
                <a:latin typeface="Menlo-Regular"/>
              </a:rPr>
              <a:t>] = </a:t>
            </a:r>
            <a:r>
              <a:rPr lang="sv-SE" sz="3800" dirty="0" err="1">
                <a:solidFill>
                  <a:srgbClr val="000000"/>
                </a:solidFill>
                <a:latin typeface="Menlo-Regular"/>
              </a:rPr>
              <a:t>settimer</a:t>
            </a:r>
            <a:r>
              <a:rPr lang="sv-SE" sz="3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sv-SE" sz="3800" dirty="0">
                <a:solidFill>
                  <a:srgbClr val="B42419"/>
                </a:solidFill>
                <a:latin typeface="Menlo-Regular"/>
              </a:rPr>
              <a:t>10</a:t>
            </a:r>
            <a:r>
              <a:rPr lang="sv-SE" sz="3800" dirty="0">
                <a:solidFill>
                  <a:srgbClr val="000000"/>
                </a:solidFill>
                <a:latin typeface="Menlo-Regular"/>
              </a:rPr>
              <a:t>, stop, [</a:t>
            </a:r>
            <a:r>
              <a:rPr lang="sv-SE" sz="3800" dirty="0" err="1">
                <a:solidFill>
                  <a:srgbClr val="000000"/>
                </a:solidFill>
                <a:latin typeface="Menlo-Regular"/>
              </a:rPr>
              <a:t>listener</a:t>
            </a:r>
            <a:r>
              <a:rPr lang="sv-SE" sz="3800" dirty="0">
                <a:solidFill>
                  <a:srgbClr val="000000"/>
                </a:solidFill>
                <a:latin typeface="Menlo-Regular"/>
              </a:rPr>
              <a:t>])</a:t>
            </a:r>
          </a:p>
          <a:p>
            <a:pPr marL="0" indent="0">
              <a:buNone/>
            </a:pPr>
            <a:endParaRPr lang="en-US" sz="38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sz="3800" dirty="0">
                <a:solidFill>
                  <a:srgbClr val="400BD9"/>
                </a:solidFill>
                <a:latin typeface="Menlo-Regular"/>
              </a:rPr>
              <a:t># This is the function that will run in a separate thread:</a:t>
            </a:r>
            <a:endParaRPr lang="en-US" sz="38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da-DK" sz="3800" dirty="0" err="1">
                <a:solidFill>
                  <a:srgbClr val="C1651C"/>
                </a:solidFill>
                <a:latin typeface="Menlo-Regular"/>
              </a:rPr>
              <a:t>def</a:t>
            </a:r>
            <a:r>
              <a:rPr lang="da-DK" sz="3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da-DK" sz="3800" dirty="0">
                <a:solidFill>
                  <a:srgbClr val="2EAEBB"/>
                </a:solidFill>
                <a:latin typeface="Menlo-Regular"/>
              </a:rPr>
              <a:t>stop</a:t>
            </a:r>
            <a:r>
              <a:rPr lang="da-DK" sz="3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da-DK" sz="3800" dirty="0" err="1">
                <a:solidFill>
                  <a:srgbClr val="000000"/>
                </a:solidFill>
                <a:latin typeface="Menlo-Regular"/>
              </a:rPr>
              <a:t>listener</a:t>
            </a:r>
            <a:r>
              <a:rPr lang="da-DK" sz="3800" dirty="0">
                <a:solidFill>
                  <a:srgbClr val="000000"/>
                </a:solidFill>
                <a:latin typeface="Menlo-Regular"/>
              </a:rPr>
              <a:t>):</a:t>
            </a:r>
          </a:p>
          <a:p>
            <a:pPr marL="0" indent="0">
              <a:buNone/>
            </a:pPr>
            <a:r>
              <a:rPr lang="en-US" sz="3800" dirty="0">
                <a:solidFill>
                  <a:srgbClr val="000000"/>
                </a:solidFill>
                <a:latin typeface="Menlo-Regular"/>
              </a:rPr>
              <a:t>  </a:t>
            </a:r>
            <a:r>
              <a:rPr lang="en-US" sz="3800" dirty="0">
                <a:solidFill>
                  <a:srgbClr val="2EAEBB"/>
                </a:solidFill>
                <a:latin typeface="Menlo-Regular"/>
              </a:rPr>
              <a:t>print</a:t>
            </a:r>
            <a:r>
              <a:rPr lang="en-US" sz="3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3800" dirty="0">
                <a:solidFill>
                  <a:srgbClr val="B42419"/>
                </a:solidFill>
                <a:latin typeface="Menlo-Regular"/>
              </a:rPr>
              <a:t>'got '</a:t>
            </a:r>
            <a:r>
              <a:rPr lang="en-US" sz="3800" dirty="0">
                <a:solidFill>
                  <a:srgbClr val="000000"/>
                </a:solidFill>
                <a:latin typeface="Menlo-Regular"/>
              </a:rPr>
              <a:t> + </a:t>
            </a:r>
            <a:r>
              <a:rPr lang="en-US" sz="3800" dirty="0" err="1">
                <a:solidFill>
                  <a:srgbClr val="2EAEBB"/>
                </a:solidFill>
                <a:latin typeface="Menlo-Regular"/>
              </a:rPr>
              <a:t>str</a:t>
            </a:r>
            <a:r>
              <a:rPr lang="en-US" sz="3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3800" dirty="0" err="1">
                <a:solidFill>
                  <a:srgbClr val="000000"/>
                </a:solidFill>
                <a:latin typeface="Menlo-Regular"/>
              </a:rPr>
              <a:t>mycontext</a:t>
            </a:r>
            <a:r>
              <a:rPr lang="en-US" sz="3800" dirty="0">
                <a:solidFill>
                  <a:srgbClr val="000000"/>
                </a:solidFill>
                <a:latin typeface="Menlo-Regular"/>
              </a:rPr>
              <a:t>[</a:t>
            </a:r>
            <a:r>
              <a:rPr lang="en-US" sz="3800" dirty="0">
                <a:solidFill>
                  <a:srgbClr val="B42419"/>
                </a:solidFill>
                <a:latin typeface="Menlo-Regular"/>
              </a:rPr>
              <a:t>'counter'</a:t>
            </a:r>
            <a:r>
              <a:rPr lang="en-US" sz="3800" dirty="0">
                <a:solidFill>
                  <a:srgbClr val="000000"/>
                </a:solidFill>
                <a:latin typeface="Menlo-Regular"/>
              </a:rPr>
              <a:t>]) + </a:t>
            </a:r>
            <a:r>
              <a:rPr lang="en-US" sz="3800" dirty="0">
                <a:solidFill>
                  <a:srgbClr val="B42419"/>
                </a:solidFill>
                <a:latin typeface="Menlo-Regular"/>
              </a:rPr>
              <a:t>' requests'</a:t>
            </a:r>
            <a:endParaRPr lang="en-US" sz="38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it-IT" sz="3800" dirty="0">
                <a:solidFill>
                  <a:srgbClr val="000000"/>
                </a:solidFill>
                <a:latin typeface="Menlo-Regular"/>
              </a:rPr>
              <a:t>  </a:t>
            </a:r>
            <a:r>
              <a:rPr lang="it-IT" sz="3800" dirty="0" err="1">
                <a:solidFill>
                  <a:srgbClr val="000000"/>
                </a:solidFill>
                <a:latin typeface="Menlo-Regular"/>
              </a:rPr>
              <a:t>stopcomm</a:t>
            </a:r>
            <a:r>
              <a:rPr lang="it-IT" sz="3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it-IT" sz="3800" dirty="0" err="1">
                <a:solidFill>
                  <a:srgbClr val="000000"/>
                </a:solidFill>
                <a:latin typeface="Menlo-Regular"/>
              </a:rPr>
              <a:t>listener</a:t>
            </a:r>
            <a:r>
              <a:rPr lang="it-IT" sz="38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pPr marL="0" indent="0">
              <a:buNone/>
            </a:pPr>
            <a:endParaRPr lang="en-US" sz="38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sz="3800" dirty="0">
                <a:solidFill>
                  <a:srgbClr val="C1651C"/>
                </a:solidFill>
                <a:latin typeface="Menlo-Regular"/>
              </a:rPr>
              <a:t>if</a:t>
            </a:r>
            <a:r>
              <a:rPr lang="en-US" sz="3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3800" dirty="0" err="1">
                <a:solidFill>
                  <a:srgbClr val="000000"/>
                </a:solidFill>
                <a:latin typeface="Menlo-Regular"/>
              </a:rPr>
              <a:t>callfunc</a:t>
            </a:r>
            <a:r>
              <a:rPr lang="en-US" sz="3800" dirty="0">
                <a:solidFill>
                  <a:srgbClr val="000000"/>
                </a:solidFill>
                <a:latin typeface="Menlo-Regular"/>
              </a:rPr>
              <a:t> == </a:t>
            </a:r>
            <a:r>
              <a:rPr lang="en-US" sz="3800" dirty="0">
                <a:solidFill>
                  <a:srgbClr val="B42419"/>
                </a:solidFill>
                <a:latin typeface="Menlo-Regular"/>
              </a:rPr>
              <a:t>'initialize'</a:t>
            </a:r>
            <a:r>
              <a:rPr lang="en-US" sz="3800" dirty="0">
                <a:solidFill>
                  <a:srgbClr val="000000"/>
                </a:solidFill>
                <a:latin typeface="Menlo-Regular"/>
              </a:rPr>
              <a:t>:</a:t>
            </a:r>
          </a:p>
          <a:p>
            <a:pPr marL="0" indent="0">
              <a:buNone/>
            </a:pPr>
            <a:r>
              <a:rPr lang="en-US" sz="3800" dirty="0">
                <a:solidFill>
                  <a:srgbClr val="000000"/>
                </a:solidFill>
                <a:latin typeface="Menlo-Regular"/>
              </a:rPr>
              <a:t>  </a:t>
            </a:r>
            <a:r>
              <a:rPr lang="en-US" sz="3800" dirty="0" err="1">
                <a:solidFill>
                  <a:srgbClr val="000000"/>
                </a:solidFill>
                <a:latin typeface="Menlo-Regular"/>
              </a:rPr>
              <a:t>mycontext</a:t>
            </a:r>
            <a:r>
              <a:rPr lang="en-US" sz="3800" dirty="0">
                <a:solidFill>
                  <a:srgbClr val="000000"/>
                </a:solidFill>
                <a:latin typeface="Menlo-Regular"/>
              </a:rPr>
              <a:t>[</a:t>
            </a:r>
            <a:r>
              <a:rPr lang="en-US" sz="3800" dirty="0">
                <a:solidFill>
                  <a:srgbClr val="B42419"/>
                </a:solidFill>
                <a:latin typeface="Menlo-Regular"/>
              </a:rPr>
              <a:t>'counter'</a:t>
            </a:r>
            <a:r>
              <a:rPr lang="en-US" sz="3800" dirty="0">
                <a:solidFill>
                  <a:srgbClr val="000000"/>
                </a:solidFill>
                <a:latin typeface="Menlo-Regular"/>
              </a:rPr>
              <a:t>] = </a:t>
            </a:r>
            <a:r>
              <a:rPr lang="en-US" sz="3800" dirty="0">
                <a:solidFill>
                  <a:srgbClr val="B42419"/>
                </a:solidFill>
                <a:latin typeface="Menlo-Regular"/>
              </a:rPr>
              <a:t>0</a:t>
            </a:r>
            <a:endParaRPr lang="en-US" sz="38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sz="3800" dirty="0">
                <a:solidFill>
                  <a:srgbClr val="000000"/>
                </a:solidFill>
                <a:latin typeface="Menlo-Regular"/>
              </a:rPr>
              <a:t>  listener = </a:t>
            </a:r>
            <a:r>
              <a:rPr lang="en-US" sz="3800" dirty="0" err="1">
                <a:solidFill>
                  <a:srgbClr val="000000"/>
                </a:solidFill>
                <a:latin typeface="Menlo-Regular"/>
              </a:rPr>
              <a:t>waitforconn</a:t>
            </a:r>
            <a:r>
              <a:rPr lang="en-US" sz="3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3800" dirty="0" err="1">
                <a:solidFill>
                  <a:srgbClr val="000000"/>
                </a:solidFill>
                <a:latin typeface="Menlo-Regular"/>
              </a:rPr>
              <a:t>getmyip</a:t>
            </a:r>
            <a:r>
              <a:rPr lang="en-US" sz="3800" dirty="0">
                <a:solidFill>
                  <a:srgbClr val="000000"/>
                </a:solidFill>
                <a:latin typeface="Menlo-Regular"/>
              </a:rPr>
              <a:t>(), </a:t>
            </a:r>
            <a:r>
              <a:rPr lang="en-US" sz="3800" dirty="0">
                <a:solidFill>
                  <a:srgbClr val="B42419"/>
                </a:solidFill>
                <a:latin typeface="Menlo-Regular"/>
              </a:rPr>
              <a:t>63153</a:t>
            </a:r>
            <a:r>
              <a:rPr lang="en-US" sz="38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3800" dirty="0" err="1">
                <a:solidFill>
                  <a:srgbClr val="000000"/>
                </a:solidFill>
                <a:latin typeface="Menlo-Regular"/>
              </a:rPr>
              <a:t>on_request</a:t>
            </a:r>
            <a:r>
              <a:rPr lang="en-US" sz="38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pPr marL="0" indent="0">
              <a:buNone/>
            </a:pPr>
            <a:r>
              <a:rPr lang="sv-SE" sz="3800" dirty="0">
                <a:solidFill>
                  <a:srgbClr val="000000"/>
                </a:solidFill>
                <a:latin typeface="Menlo-Regular"/>
              </a:rPr>
              <a:t>  </a:t>
            </a:r>
            <a:r>
              <a:rPr lang="sv-SE" sz="3800" dirty="0" err="1">
                <a:solidFill>
                  <a:srgbClr val="000000"/>
                </a:solidFill>
                <a:latin typeface="Menlo-Regular"/>
              </a:rPr>
              <a:t>mycontext</a:t>
            </a:r>
            <a:r>
              <a:rPr lang="sv-SE" sz="3800" dirty="0">
                <a:solidFill>
                  <a:srgbClr val="000000"/>
                </a:solidFill>
                <a:latin typeface="Menlo-Regular"/>
              </a:rPr>
              <a:t>[</a:t>
            </a:r>
            <a:r>
              <a:rPr lang="sv-SE" sz="3800" dirty="0">
                <a:solidFill>
                  <a:srgbClr val="B42419"/>
                </a:solidFill>
                <a:latin typeface="Menlo-Regular"/>
              </a:rPr>
              <a:t>'timer'</a:t>
            </a:r>
            <a:r>
              <a:rPr lang="sv-SE" sz="3800" dirty="0">
                <a:solidFill>
                  <a:srgbClr val="000000"/>
                </a:solidFill>
                <a:latin typeface="Menlo-Regular"/>
              </a:rPr>
              <a:t>] = </a:t>
            </a:r>
            <a:r>
              <a:rPr lang="sv-SE" sz="3800" dirty="0" err="1">
                <a:solidFill>
                  <a:srgbClr val="000000"/>
                </a:solidFill>
                <a:latin typeface="Menlo-Regular"/>
              </a:rPr>
              <a:t>settimer</a:t>
            </a:r>
            <a:r>
              <a:rPr lang="sv-SE" sz="3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sv-SE" sz="3800" dirty="0">
                <a:solidFill>
                  <a:srgbClr val="B42419"/>
                </a:solidFill>
                <a:latin typeface="Menlo-Regular"/>
              </a:rPr>
              <a:t>10</a:t>
            </a:r>
            <a:r>
              <a:rPr lang="sv-SE" sz="3800" dirty="0">
                <a:solidFill>
                  <a:srgbClr val="000000"/>
                </a:solidFill>
                <a:latin typeface="Menlo-Regular"/>
              </a:rPr>
              <a:t>, stop, [</a:t>
            </a:r>
            <a:r>
              <a:rPr lang="sv-SE" sz="3800" dirty="0" err="1">
                <a:solidFill>
                  <a:srgbClr val="000000"/>
                </a:solidFill>
                <a:latin typeface="Menlo-Regular"/>
              </a:rPr>
              <a:t>listener</a:t>
            </a:r>
            <a:r>
              <a:rPr lang="sv-SE" sz="3800" dirty="0">
                <a:solidFill>
                  <a:srgbClr val="000000"/>
                </a:solidFill>
                <a:latin typeface="Menlo-Regular"/>
              </a:rPr>
              <a:t>]</a:t>
            </a:r>
            <a:r>
              <a:rPr lang="sv-SE" dirty="0">
                <a:solidFill>
                  <a:srgbClr val="000000"/>
                </a:solidFill>
                <a:latin typeface="Menlo-Regular"/>
              </a:rPr>
              <a:t>)</a:t>
            </a:r>
            <a:endParaRPr lang="en-US" dirty="0">
              <a:latin typeface="+mj-lt"/>
              <a:cs typeface="Courier New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11560" y="2780928"/>
            <a:ext cx="6192688" cy="504056"/>
          </a:xfrm>
          <a:prstGeom prst="roundRect">
            <a:avLst/>
          </a:prstGeom>
          <a:solidFill>
            <a:schemeClr val="accent3">
              <a:lumMod val="75000"/>
              <a:alpha val="14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6876256" y="2204864"/>
            <a:ext cx="2267744" cy="1080120"/>
          </a:xfrm>
          <a:prstGeom prst="roundRect">
            <a:avLst>
              <a:gd name="adj" fmla="val 27553"/>
            </a:avLst>
          </a:prstGeom>
          <a:solidFill>
            <a:schemeClr val="accent3">
              <a:lumMod val="75000"/>
              <a:alpha val="8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A  new connection will try to reset the timer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55576" y="5013176"/>
            <a:ext cx="6192688" cy="288032"/>
          </a:xfrm>
          <a:prstGeom prst="roundRect">
            <a:avLst/>
          </a:prstGeom>
          <a:solidFill>
            <a:schemeClr val="accent3">
              <a:lumMod val="75000"/>
              <a:alpha val="14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5484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Timer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sz="4000" dirty="0" smtClean="0">
                <a:latin typeface="+mj-lt"/>
                <a:cs typeface="Courier New"/>
              </a:rPr>
              <a:t>Count the number of requests received, and print the result when no requests have been received for 10 seconds.</a:t>
            </a:r>
          </a:p>
          <a:p>
            <a:pPr marL="0" indent="0">
              <a:buNone/>
            </a:pPr>
            <a:endParaRPr lang="en-US" sz="4000" dirty="0" smtClean="0">
              <a:latin typeface="+mj-lt"/>
              <a:cs typeface="Courier New"/>
            </a:endParaRPr>
          </a:p>
          <a:p>
            <a:pPr marL="0" indent="0">
              <a:buNone/>
            </a:pPr>
            <a:r>
              <a:rPr lang="it-IT" sz="3800" dirty="0" err="1">
                <a:solidFill>
                  <a:srgbClr val="C1651C"/>
                </a:solidFill>
                <a:latin typeface="Menlo-Regular"/>
              </a:rPr>
              <a:t>def</a:t>
            </a:r>
            <a:r>
              <a:rPr lang="it-IT" sz="3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it-IT" sz="3800" dirty="0" err="1">
                <a:solidFill>
                  <a:srgbClr val="2EAEBB"/>
                </a:solidFill>
                <a:latin typeface="Menlo-Regular"/>
              </a:rPr>
              <a:t>on_request</a:t>
            </a:r>
            <a:r>
              <a:rPr lang="it-IT" sz="3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it-IT" sz="3800" dirty="0" err="1">
                <a:solidFill>
                  <a:srgbClr val="000000"/>
                </a:solidFill>
                <a:latin typeface="Menlo-Regular"/>
              </a:rPr>
              <a:t>ip</a:t>
            </a:r>
            <a:r>
              <a:rPr lang="it-IT" sz="38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it-IT" sz="3800" dirty="0" err="1">
                <a:solidFill>
                  <a:srgbClr val="000000"/>
                </a:solidFill>
                <a:latin typeface="Menlo-Regular"/>
              </a:rPr>
              <a:t>port</a:t>
            </a:r>
            <a:r>
              <a:rPr lang="it-IT" sz="38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it-IT" sz="3800" dirty="0" err="1">
                <a:solidFill>
                  <a:srgbClr val="000000"/>
                </a:solidFill>
                <a:latin typeface="Menlo-Regular"/>
              </a:rPr>
              <a:t>socket</a:t>
            </a:r>
            <a:r>
              <a:rPr lang="it-IT" sz="38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it-IT" sz="3800" dirty="0" err="1">
                <a:solidFill>
                  <a:srgbClr val="000000"/>
                </a:solidFill>
                <a:latin typeface="Menlo-Regular"/>
              </a:rPr>
              <a:t>handle</a:t>
            </a:r>
            <a:r>
              <a:rPr lang="it-IT" sz="38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it-IT" sz="3800" dirty="0" err="1">
                <a:solidFill>
                  <a:srgbClr val="000000"/>
                </a:solidFill>
                <a:latin typeface="Menlo-Regular"/>
              </a:rPr>
              <a:t>listener</a:t>
            </a:r>
            <a:r>
              <a:rPr lang="it-IT" sz="3800" dirty="0">
                <a:solidFill>
                  <a:srgbClr val="000000"/>
                </a:solidFill>
                <a:latin typeface="Menlo-Regular"/>
              </a:rPr>
              <a:t>):</a:t>
            </a:r>
          </a:p>
          <a:p>
            <a:pPr marL="0" indent="0">
              <a:buNone/>
            </a:pPr>
            <a:r>
              <a:rPr lang="en-US" sz="3800" dirty="0">
                <a:solidFill>
                  <a:srgbClr val="000000"/>
                </a:solidFill>
                <a:latin typeface="Menlo-Regular"/>
              </a:rPr>
              <a:t>  </a:t>
            </a:r>
            <a:r>
              <a:rPr lang="en-US" sz="3800" dirty="0" err="1">
                <a:solidFill>
                  <a:srgbClr val="000000"/>
                </a:solidFill>
                <a:latin typeface="Menlo-Regular"/>
              </a:rPr>
              <a:t>mycontext</a:t>
            </a:r>
            <a:r>
              <a:rPr lang="en-US" sz="3800" dirty="0">
                <a:solidFill>
                  <a:srgbClr val="000000"/>
                </a:solidFill>
                <a:latin typeface="Menlo-Regular"/>
              </a:rPr>
              <a:t>[</a:t>
            </a:r>
            <a:r>
              <a:rPr lang="en-US" sz="3800" dirty="0">
                <a:solidFill>
                  <a:srgbClr val="B42419"/>
                </a:solidFill>
                <a:latin typeface="Menlo-Regular"/>
              </a:rPr>
              <a:t>'counter'</a:t>
            </a:r>
            <a:r>
              <a:rPr lang="en-US" sz="3800" dirty="0">
                <a:solidFill>
                  <a:srgbClr val="000000"/>
                </a:solidFill>
                <a:latin typeface="Menlo-Regular"/>
              </a:rPr>
              <a:t>] += </a:t>
            </a:r>
            <a:r>
              <a:rPr lang="en-US" sz="3800" dirty="0">
                <a:solidFill>
                  <a:srgbClr val="B42419"/>
                </a:solidFill>
                <a:latin typeface="Menlo-Regular"/>
              </a:rPr>
              <a:t>1</a:t>
            </a:r>
            <a:endParaRPr lang="en-US" sz="38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sz="3800" dirty="0">
                <a:solidFill>
                  <a:srgbClr val="000000"/>
                </a:solidFill>
                <a:latin typeface="Menlo-Regular"/>
              </a:rPr>
              <a:t>  </a:t>
            </a:r>
            <a:r>
              <a:rPr lang="en-US" sz="3800" dirty="0" err="1">
                <a:solidFill>
                  <a:srgbClr val="000000"/>
                </a:solidFill>
                <a:latin typeface="Menlo-Regular"/>
              </a:rPr>
              <a:t>canceltimer</a:t>
            </a:r>
            <a:r>
              <a:rPr lang="en-US" sz="3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3800" dirty="0" err="1">
                <a:solidFill>
                  <a:srgbClr val="000000"/>
                </a:solidFill>
                <a:latin typeface="Menlo-Regular"/>
              </a:rPr>
              <a:t>mycontext</a:t>
            </a:r>
            <a:r>
              <a:rPr lang="en-US" sz="3800" dirty="0">
                <a:solidFill>
                  <a:srgbClr val="000000"/>
                </a:solidFill>
                <a:latin typeface="Menlo-Regular"/>
              </a:rPr>
              <a:t>[</a:t>
            </a:r>
            <a:r>
              <a:rPr lang="en-US" sz="3800" dirty="0">
                <a:solidFill>
                  <a:srgbClr val="B42419"/>
                </a:solidFill>
                <a:latin typeface="Menlo-Regular"/>
              </a:rPr>
              <a:t>'timer'</a:t>
            </a:r>
            <a:r>
              <a:rPr lang="en-US" sz="3800" dirty="0">
                <a:solidFill>
                  <a:srgbClr val="000000"/>
                </a:solidFill>
                <a:latin typeface="Menlo-Regular"/>
              </a:rPr>
              <a:t>])</a:t>
            </a:r>
          </a:p>
          <a:p>
            <a:pPr marL="0" indent="0">
              <a:buNone/>
            </a:pPr>
            <a:r>
              <a:rPr lang="sv-SE" sz="3800" dirty="0">
                <a:solidFill>
                  <a:srgbClr val="000000"/>
                </a:solidFill>
                <a:latin typeface="Menlo-Regular"/>
              </a:rPr>
              <a:t>  </a:t>
            </a:r>
            <a:r>
              <a:rPr lang="sv-SE" sz="3800" dirty="0" err="1">
                <a:solidFill>
                  <a:srgbClr val="000000"/>
                </a:solidFill>
                <a:latin typeface="Menlo-Regular"/>
              </a:rPr>
              <a:t>mycontext</a:t>
            </a:r>
            <a:r>
              <a:rPr lang="sv-SE" sz="3800" dirty="0">
                <a:solidFill>
                  <a:srgbClr val="000000"/>
                </a:solidFill>
                <a:latin typeface="Menlo-Regular"/>
              </a:rPr>
              <a:t>[</a:t>
            </a:r>
            <a:r>
              <a:rPr lang="sv-SE" sz="3800" dirty="0">
                <a:solidFill>
                  <a:srgbClr val="B42419"/>
                </a:solidFill>
                <a:latin typeface="Menlo-Regular"/>
              </a:rPr>
              <a:t>'timer'</a:t>
            </a:r>
            <a:r>
              <a:rPr lang="sv-SE" sz="3800" dirty="0">
                <a:solidFill>
                  <a:srgbClr val="000000"/>
                </a:solidFill>
                <a:latin typeface="Menlo-Regular"/>
              </a:rPr>
              <a:t>] = </a:t>
            </a:r>
            <a:r>
              <a:rPr lang="sv-SE" sz="3800" dirty="0" err="1">
                <a:solidFill>
                  <a:srgbClr val="000000"/>
                </a:solidFill>
                <a:latin typeface="Menlo-Regular"/>
              </a:rPr>
              <a:t>settimer</a:t>
            </a:r>
            <a:r>
              <a:rPr lang="sv-SE" sz="3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sv-SE" sz="3800" dirty="0">
                <a:solidFill>
                  <a:srgbClr val="B42419"/>
                </a:solidFill>
                <a:latin typeface="Menlo-Regular"/>
              </a:rPr>
              <a:t>10</a:t>
            </a:r>
            <a:r>
              <a:rPr lang="sv-SE" sz="3800" dirty="0">
                <a:solidFill>
                  <a:srgbClr val="000000"/>
                </a:solidFill>
                <a:latin typeface="Menlo-Regular"/>
              </a:rPr>
              <a:t>, stop, [</a:t>
            </a:r>
            <a:r>
              <a:rPr lang="sv-SE" sz="3800" dirty="0" err="1">
                <a:solidFill>
                  <a:srgbClr val="000000"/>
                </a:solidFill>
                <a:latin typeface="Menlo-Regular"/>
              </a:rPr>
              <a:t>listener</a:t>
            </a:r>
            <a:r>
              <a:rPr lang="sv-SE" sz="3800" dirty="0">
                <a:solidFill>
                  <a:srgbClr val="000000"/>
                </a:solidFill>
                <a:latin typeface="Menlo-Regular"/>
              </a:rPr>
              <a:t>])</a:t>
            </a:r>
          </a:p>
          <a:p>
            <a:pPr marL="0" indent="0">
              <a:buNone/>
            </a:pPr>
            <a:endParaRPr lang="en-US" sz="38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sz="3800" dirty="0">
                <a:solidFill>
                  <a:srgbClr val="400BD9"/>
                </a:solidFill>
                <a:latin typeface="Menlo-Regular"/>
              </a:rPr>
              <a:t># This is the function that will run in a separate thread:</a:t>
            </a:r>
            <a:endParaRPr lang="en-US" sz="38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da-DK" sz="3800" dirty="0" err="1">
                <a:solidFill>
                  <a:srgbClr val="C1651C"/>
                </a:solidFill>
                <a:latin typeface="Menlo-Regular"/>
              </a:rPr>
              <a:t>def</a:t>
            </a:r>
            <a:r>
              <a:rPr lang="da-DK" sz="3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da-DK" sz="3800" dirty="0">
                <a:solidFill>
                  <a:srgbClr val="2EAEBB"/>
                </a:solidFill>
                <a:latin typeface="Menlo-Regular"/>
              </a:rPr>
              <a:t>stop</a:t>
            </a:r>
            <a:r>
              <a:rPr lang="da-DK" sz="3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da-DK" sz="3800" dirty="0" err="1">
                <a:solidFill>
                  <a:srgbClr val="000000"/>
                </a:solidFill>
                <a:latin typeface="Menlo-Regular"/>
              </a:rPr>
              <a:t>listener</a:t>
            </a:r>
            <a:r>
              <a:rPr lang="da-DK" sz="3800" dirty="0">
                <a:solidFill>
                  <a:srgbClr val="000000"/>
                </a:solidFill>
                <a:latin typeface="Menlo-Regular"/>
              </a:rPr>
              <a:t>):</a:t>
            </a:r>
          </a:p>
          <a:p>
            <a:pPr marL="0" indent="0">
              <a:buNone/>
            </a:pPr>
            <a:r>
              <a:rPr lang="en-US" sz="3800" dirty="0">
                <a:solidFill>
                  <a:srgbClr val="000000"/>
                </a:solidFill>
                <a:latin typeface="Menlo-Regular"/>
              </a:rPr>
              <a:t>  </a:t>
            </a:r>
            <a:r>
              <a:rPr lang="en-US" sz="3800" dirty="0">
                <a:solidFill>
                  <a:srgbClr val="2EAEBB"/>
                </a:solidFill>
                <a:latin typeface="Menlo-Regular"/>
              </a:rPr>
              <a:t>print</a:t>
            </a:r>
            <a:r>
              <a:rPr lang="en-US" sz="3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3800" dirty="0">
                <a:solidFill>
                  <a:srgbClr val="B42419"/>
                </a:solidFill>
                <a:latin typeface="Menlo-Regular"/>
              </a:rPr>
              <a:t>'got '</a:t>
            </a:r>
            <a:r>
              <a:rPr lang="en-US" sz="3800" dirty="0">
                <a:solidFill>
                  <a:srgbClr val="000000"/>
                </a:solidFill>
                <a:latin typeface="Menlo-Regular"/>
              </a:rPr>
              <a:t> + </a:t>
            </a:r>
            <a:r>
              <a:rPr lang="en-US" sz="3800" dirty="0" err="1">
                <a:solidFill>
                  <a:srgbClr val="2EAEBB"/>
                </a:solidFill>
                <a:latin typeface="Menlo-Regular"/>
              </a:rPr>
              <a:t>str</a:t>
            </a:r>
            <a:r>
              <a:rPr lang="en-US" sz="3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3800" dirty="0" err="1">
                <a:solidFill>
                  <a:srgbClr val="000000"/>
                </a:solidFill>
                <a:latin typeface="Menlo-Regular"/>
              </a:rPr>
              <a:t>mycontext</a:t>
            </a:r>
            <a:r>
              <a:rPr lang="en-US" sz="3800" dirty="0">
                <a:solidFill>
                  <a:srgbClr val="000000"/>
                </a:solidFill>
                <a:latin typeface="Menlo-Regular"/>
              </a:rPr>
              <a:t>[</a:t>
            </a:r>
            <a:r>
              <a:rPr lang="en-US" sz="3800" dirty="0">
                <a:solidFill>
                  <a:srgbClr val="B42419"/>
                </a:solidFill>
                <a:latin typeface="Menlo-Regular"/>
              </a:rPr>
              <a:t>'counter'</a:t>
            </a:r>
            <a:r>
              <a:rPr lang="en-US" sz="3800" dirty="0">
                <a:solidFill>
                  <a:srgbClr val="000000"/>
                </a:solidFill>
                <a:latin typeface="Menlo-Regular"/>
              </a:rPr>
              <a:t>]) + </a:t>
            </a:r>
            <a:r>
              <a:rPr lang="en-US" sz="3800" dirty="0">
                <a:solidFill>
                  <a:srgbClr val="B42419"/>
                </a:solidFill>
                <a:latin typeface="Menlo-Regular"/>
              </a:rPr>
              <a:t>' requests'</a:t>
            </a:r>
            <a:endParaRPr lang="en-US" sz="38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it-IT" sz="3800" dirty="0">
                <a:solidFill>
                  <a:srgbClr val="000000"/>
                </a:solidFill>
                <a:latin typeface="Menlo-Regular"/>
              </a:rPr>
              <a:t>  </a:t>
            </a:r>
            <a:r>
              <a:rPr lang="it-IT" sz="3800" dirty="0" err="1">
                <a:solidFill>
                  <a:srgbClr val="000000"/>
                </a:solidFill>
                <a:latin typeface="Menlo-Regular"/>
              </a:rPr>
              <a:t>stopcomm</a:t>
            </a:r>
            <a:r>
              <a:rPr lang="it-IT" sz="3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it-IT" sz="3800" dirty="0" err="1">
                <a:solidFill>
                  <a:srgbClr val="000000"/>
                </a:solidFill>
                <a:latin typeface="Menlo-Regular"/>
              </a:rPr>
              <a:t>listener</a:t>
            </a:r>
            <a:r>
              <a:rPr lang="it-IT" sz="38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pPr marL="0" indent="0">
              <a:buNone/>
            </a:pPr>
            <a:endParaRPr lang="en-US" sz="38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sz="3800" dirty="0">
                <a:solidFill>
                  <a:srgbClr val="C1651C"/>
                </a:solidFill>
                <a:latin typeface="Menlo-Regular"/>
              </a:rPr>
              <a:t>if</a:t>
            </a:r>
            <a:r>
              <a:rPr lang="en-US" sz="3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3800" dirty="0" err="1">
                <a:solidFill>
                  <a:srgbClr val="000000"/>
                </a:solidFill>
                <a:latin typeface="Menlo-Regular"/>
              </a:rPr>
              <a:t>callfunc</a:t>
            </a:r>
            <a:r>
              <a:rPr lang="en-US" sz="3800" dirty="0">
                <a:solidFill>
                  <a:srgbClr val="000000"/>
                </a:solidFill>
                <a:latin typeface="Menlo-Regular"/>
              </a:rPr>
              <a:t> == </a:t>
            </a:r>
            <a:r>
              <a:rPr lang="en-US" sz="3800" dirty="0">
                <a:solidFill>
                  <a:srgbClr val="B42419"/>
                </a:solidFill>
                <a:latin typeface="Menlo-Regular"/>
              </a:rPr>
              <a:t>'initialize'</a:t>
            </a:r>
            <a:r>
              <a:rPr lang="en-US" sz="3800" dirty="0">
                <a:solidFill>
                  <a:srgbClr val="000000"/>
                </a:solidFill>
                <a:latin typeface="Menlo-Regular"/>
              </a:rPr>
              <a:t>:</a:t>
            </a:r>
          </a:p>
          <a:p>
            <a:pPr marL="0" indent="0">
              <a:buNone/>
            </a:pPr>
            <a:r>
              <a:rPr lang="en-US" sz="3800" dirty="0">
                <a:solidFill>
                  <a:srgbClr val="000000"/>
                </a:solidFill>
                <a:latin typeface="Menlo-Regular"/>
              </a:rPr>
              <a:t>  </a:t>
            </a:r>
            <a:r>
              <a:rPr lang="en-US" sz="3800" dirty="0" err="1">
                <a:solidFill>
                  <a:srgbClr val="000000"/>
                </a:solidFill>
                <a:latin typeface="Menlo-Regular"/>
              </a:rPr>
              <a:t>mycontext</a:t>
            </a:r>
            <a:r>
              <a:rPr lang="en-US" sz="3800" dirty="0">
                <a:solidFill>
                  <a:srgbClr val="000000"/>
                </a:solidFill>
                <a:latin typeface="Menlo-Regular"/>
              </a:rPr>
              <a:t>[</a:t>
            </a:r>
            <a:r>
              <a:rPr lang="en-US" sz="3800" dirty="0">
                <a:solidFill>
                  <a:srgbClr val="B42419"/>
                </a:solidFill>
                <a:latin typeface="Menlo-Regular"/>
              </a:rPr>
              <a:t>'counter'</a:t>
            </a:r>
            <a:r>
              <a:rPr lang="en-US" sz="3800" dirty="0">
                <a:solidFill>
                  <a:srgbClr val="000000"/>
                </a:solidFill>
                <a:latin typeface="Menlo-Regular"/>
              </a:rPr>
              <a:t>] = </a:t>
            </a:r>
            <a:r>
              <a:rPr lang="en-US" sz="3800" dirty="0">
                <a:solidFill>
                  <a:srgbClr val="B42419"/>
                </a:solidFill>
                <a:latin typeface="Menlo-Regular"/>
              </a:rPr>
              <a:t>0</a:t>
            </a:r>
            <a:endParaRPr lang="en-US" sz="38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sz="3800" dirty="0">
                <a:solidFill>
                  <a:srgbClr val="000000"/>
                </a:solidFill>
                <a:latin typeface="Menlo-Regular"/>
              </a:rPr>
              <a:t>  listener = </a:t>
            </a:r>
            <a:r>
              <a:rPr lang="en-US" sz="3800" dirty="0" err="1">
                <a:solidFill>
                  <a:srgbClr val="000000"/>
                </a:solidFill>
                <a:latin typeface="Menlo-Regular"/>
              </a:rPr>
              <a:t>waitforconn</a:t>
            </a:r>
            <a:r>
              <a:rPr lang="en-US" sz="3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3800" dirty="0" err="1">
                <a:solidFill>
                  <a:srgbClr val="000000"/>
                </a:solidFill>
                <a:latin typeface="Menlo-Regular"/>
              </a:rPr>
              <a:t>getmyip</a:t>
            </a:r>
            <a:r>
              <a:rPr lang="en-US" sz="3800" dirty="0">
                <a:solidFill>
                  <a:srgbClr val="000000"/>
                </a:solidFill>
                <a:latin typeface="Menlo-Regular"/>
              </a:rPr>
              <a:t>(), </a:t>
            </a:r>
            <a:r>
              <a:rPr lang="en-US" sz="3800" dirty="0">
                <a:solidFill>
                  <a:srgbClr val="B42419"/>
                </a:solidFill>
                <a:latin typeface="Menlo-Regular"/>
              </a:rPr>
              <a:t>63153</a:t>
            </a:r>
            <a:r>
              <a:rPr lang="en-US" sz="38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3800" dirty="0" err="1">
                <a:solidFill>
                  <a:srgbClr val="000000"/>
                </a:solidFill>
                <a:latin typeface="Menlo-Regular"/>
              </a:rPr>
              <a:t>on_request</a:t>
            </a:r>
            <a:r>
              <a:rPr lang="en-US" sz="38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pPr marL="0" indent="0">
              <a:buNone/>
            </a:pPr>
            <a:r>
              <a:rPr lang="sv-SE" sz="3800" dirty="0">
                <a:solidFill>
                  <a:srgbClr val="000000"/>
                </a:solidFill>
                <a:latin typeface="Menlo-Regular"/>
              </a:rPr>
              <a:t>  </a:t>
            </a:r>
            <a:r>
              <a:rPr lang="sv-SE" sz="3800" dirty="0" err="1">
                <a:solidFill>
                  <a:srgbClr val="000000"/>
                </a:solidFill>
                <a:latin typeface="Menlo-Regular"/>
              </a:rPr>
              <a:t>mycontext</a:t>
            </a:r>
            <a:r>
              <a:rPr lang="sv-SE" sz="3800" dirty="0">
                <a:solidFill>
                  <a:srgbClr val="000000"/>
                </a:solidFill>
                <a:latin typeface="Menlo-Regular"/>
              </a:rPr>
              <a:t>[</a:t>
            </a:r>
            <a:r>
              <a:rPr lang="sv-SE" sz="3800" dirty="0">
                <a:solidFill>
                  <a:srgbClr val="B42419"/>
                </a:solidFill>
                <a:latin typeface="Menlo-Regular"/>
              </a:rPr>
              <a:t>'timer'</a:t>
            </a:r>
            <a:r>
              <a:rPr lang="sv-SE" sz="3800" dirty="0">
                <a:solidFill>
                  <a:srgbClr val="000000"/>
                </a:solidFill>
                <a:latin typeface="Menlo-Regular"/>
              </a:rPr>
              <a:t>] = </a:t>
            </a:r>
            <a:r>
              <a:rPr lang="sv-SE" sz="3800" dirty="0" err="1">
                <a:solidFill>
                  <a:srgbClr val="000000"/>
                </a:solidFill>
                <a:latin typeface="Menlo-Regular"/>
              </a:rPr>
              <a:t>settimer</a:t>
            </a:r>
            <a:r>
              <a:rPr lang="sv-SE" sz="3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sv-SE" sz="3800" dirty="0">
                <a:solidFill>
                  <a:srgbClr val="B42419"/>
                </a:solidFill>
                <a:latin typeface="Menlo-Regular"/>
              </a:rPr>
              <a:t>10</a:t>
            </a:r>
            <a:r>
              <a:rPr lang="sv-SE" sz="3800" dirty="0">
                <a:solidFill>
                  <a:srgbClr val="000000"/>
                </a:solidFill>
                <a:latin typeface="Menlo-Regular"/>
              </a:rPr>
              <a:t>, stop, [</a:t>
            </a:r>
            <a:r>
              <a:rPr lang="sv-SE" sz="3800" dirty="0" err="1">
                <a:solidFill>
                  <a:srgbClr val="000000"/>
                </a:solidFill>
                <a:latin typeface="Menlo-Regular"/>
              </a:rPr>
              <a:t>listener</a:t>
            </a:r>
            <a:r>
              <a:rPr lang="sv-SE" sz="3800" dirty="0">
                <a:solidFill>
                  <a:srgbClr val="000000"/>
                </a:solidFill>
                <a:latin typeface="Menlo-Regular"/>
              </a:rPr>
              <a:t>]</a:t>
            </a:r>
            <a:r>
              <a:rPr lang="sv-SE" dirty="0">
                <a:solidFill>
                  <a:srgbClr val="000000"/>
                </a:solidFill>
                <a:latin typeface="Menlo-Regular"/>
              </a:rPr>
              <a:t>)</a:t>
            </a:r>
            <a:endParaRPr lang="en-US" dirty="0">
              <a:latin typeface="+mj-lt"/>
              <a:cs typeface="Courier New"/>
            </a:endParaRPr>
          </a:p>
        </p:txBody>
      </p:sp>
      <p:sp>
        <p:nvSpPr>
          <p:cNvPr id="4" name="Explosion 1 3"/>
          <p:cNvSpPr/>
          <p:nvPr/>
        </p:nvSpPr>
        <p:spPr>
          <a:xfrm>
            <a:off x="2195736" y="5301208"/>
            <a:ext cx="4392488" cy="1540717"/>
          </a:xfrm>
          <a:prstGeom prst="irregularSeal1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But not thread safe</a:t>
            </a:r>
          </a:p>
          <a:p>
            <a:pPr algn="ctr"/>
            <a:r>
              <a:rPr lang="en-US" dirty="0" smtClean="0"/>
              <a:t>Use locks for that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8649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Examples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https://seattle.poly.edu/wiki/RepyTutorial#RacesSleepandLocksexample1.6</a:t>
            </a:r>
          </a:p>
        </p:txBody>
      </p:sp>
    </p:spTree>
    <p:extLst>
      <p:ext uri="{BB962C8B-B14F-4D97-AF65-F5344CB8AC3E}">
        <p14:creationId xmlns:p14="http://schemas.microsoft.com/office/powerpoint/2010/main" val="10149674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Notes about the labs(2)</a:t>
            </a:r>
            <a:endParaRPr lang="en-US" sz="24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484784"/>
            <a:ext cx="7255718" cy="1531367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We expect you to use the </a:t>
            </a:r>
            <a:r>
              <a:rPr lang="en-US" dirty="0" err="1" smtClean="0">
                <a:solidFill>
                  <a:srgbClr val="000000"/>
                </a:solidFill>
              </a:rPr>
              <a:t>RESTful</a:t>
            </a:r>
            <a:r>
              <a:rPr lang="en-US" dirty="0" smtClean="0">
                <a:solidFill>
                  <a:srgbClr val="000000"/>
                </a:solidFill>
              </a:rPr>
              <a:t> API for browser –vessel communication.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You also want to extend it and use it for vessel-vessel communication 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It will make your life easier when the code becomes more complex</a:t>
            </a:r>
          </a:p>
          <a:p>
            <a:endParaRPr lang="en-US" b="1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9235965"/>
              </p:ext>
            </p:extLst>
          </p:nvPr>
        </p:nvGraphicFramePr>
        <p:xfrm>
          <a:off x="395536" y="2996952"/>
          <a:ext cx="8352928" cy="36981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815"/>
                <a:gridCol w="2073038"/>
                <a:gridCol w="1697803"/>
                <a:gridCol w="2448272"/>
              </a:tblGrid>
              <a:tr h="401457">
                <a:tc>
                  <a:txBody>
                    <a:bodyPr/>
                    <a:lstStyle/>
                    <a:p>
                      <a:r>
                        <a:rPr lang="en-US" b="1" u="sng" dirty="0" smtClean="0"/>
                        <a:t>Functions</a:t>
                      </a: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API</a:t>
                      </a: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Parameters</a:t>
                      </a: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Returns</a:t>
                      </a:r>
                      <a:endParaRPr lang="en-US" dirty="0"/>
                    </a:p>
                  </a:txBody>
                  <a:tcPr marL="68580" marR="68580"/>
                </a:tc>
              </a:tr>
              <a:tr h="29454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Add a new </a:t>
                      </a:r>
                      <a:r>
                        <a:rPr lang="en-US" dirty="0" smtClean="0">
                          <a:solidFill>
                            <a:srgbClr val="00B0F0"/>
                          </a:solidFill>
                        </a:rPr>
                        <a:t>entry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POST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  <a:ea typeface="Courier New" charset="0"/>
                          <a:cs typeface="Courier New" charset="0"/>
                        </a:rPr>
                        <a:t>/entries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entry : text</a:t>
                      </a: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Status</a:t>
                      </a:r>
                      <a:endParaRPr lang="en-US" dirty="0"/>
                    </a:p>
                  </a:txBody>
                  <a:tcPr marL="68580" marR="68580"/>
                </a:tc>
              </a:tr>
              <a:tr h="51545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Modify an </a:t>
                      </a:r>
                      <a:r>
                        <a:rPr lang="en-US" dirty="0" smtClean="0">
                          <a:solidFill>
                            <a:srgbClr val="00B0F0"/>
                          </a:solidFill>
                        </a:rPr>
                        <a:t>entry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PUT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  <a:ea typeface="Courier New" charset="0"/>
                          <a:cs typeface="Courier New" charset="0"/>
                        </a:rPr>
                        <a:t>/entries/</a:t>
                      </a:r>
                      <a:r>
                        <a:rPr lang="en-US" dirty="0" err="1" smtClean="0">
                          <a:solidFill>
                            <a:srgbClr val="FF0000"/>
                          </a:solidFill>
                          <a:ea typeface="Courier New" charset="0"/>
                          <a:cs typeface="Courier New" charset="0"/>
                        </a:rPr>
                        <a:t>entryID</a:t>
                      </a:r>
                      <a:endParaRPr lang="en-US" dirty="0" smtClean="0">
                        <a:solidFill>
                          <a:srgbClr val="FF0000"/>
                        </a:solidFill>
                        <a:ea typeface="Courier New" charset="0"/>
                        <a:cs typeface="Courier New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entry : text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Status</a:t>
                      </a:r>
                    </a:p>
                  </a:txBody>
                  <a:tcPr marL="68580" marR="68580"/>
                </a:tc>
              </a:tr>
              <a:tr h="51545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Delete an </a:t>
                      </a:r>
                      <a:r>
                        <a:rPr lang="en-US" dirty="0" smtClean="0">
                          <a:solidFill>
                            <a:srgbClr val="00B0F0"/>
                          </a:solidFill>
                        </a:rPr>
                        <a:t>entry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DELETE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  <a:ea typeface="Courier New" charset="0"/>
                          <a:cs typeface="Courier New" charset="0"/>
                        </a:rPr>
                        <a:t>/entries/</a:t>
                      </a:r>
                      <a:r>
                        <a:rPr lang="en-US" dirty="0" err="1" smtClean="0">
                          <a:solidFill>
                            <a:srgbClr val="FF0000"/>
                          </a:solidFill>
                          <a:ea typeface="Courier New" charset="0"/>
                          <a:cs typeface="Courier New" charset="0"/>
                        </a:rPr>
                        <a:t>entryID</a:t>
                      </a:r>
                      <a:endParaRPr lang="en-US" dirty="0" smtClean="0">
                        <a:solidFill>
                          <a:srgbClr val="FF0000"/>
                        </a:solidFill>
                        <a:ea typeface="Courier New" charset="0"/>
                        <a:cs typeface="Courier New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None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Status</a:t>
                      </a:r>
                    </a:p>
                  </a:txBody>
                  <a:tcPr marL="68580" marR="68580"/>
                </a:tc>
              </a:tr>
              <a:tr h="7363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Modify or Delete an </a:t>
                      </a:r>
                      <a:r>
                        <a:rPr lang="en-US" dirty="0" smtClean="0">
                          <a:solidFill>
                            <a:srgbClr val="00B0F0"/>
                          </a:solidFill>
                        </a:rPr>
                        <a:t>entry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1" dirty="0" smtClean="0">
                          <a:solidFill>
                            <a:srgbClr val="7030A0"/>
                          </a:solidFill>
                        </a:rPr>
                        <a:t>POST </a:t>
                      </a:r>
                      <a:r>
                        <a:rPr lang="en-US" b="0" i="1" dirty="0" smtClean="0">
                          <a:solidFill>
                            <a:srgbClr val="FF0000"/>
                          </a:solidFill>
                          <a:ea typeface="Courier New" charset="0"/>
                          <a:cs typeface="Courier New" charset="0"/>
                        </a:rPr>
                        <a:t>/entries/</a:t>
                      </a:r>
                      <a:r>
                        <a:rPr lang="en-US" b="0" i="1" dirty="0" err="1" smtClean="0">
                          <a:solidFill>
                            <a:srgbClr val="FF0000"/>
                          </a:solidFill>
                          <a:ea typeface="Courier New" charset="0"/>
                          <a:cs typeface="Courier New" charset="0"/>
                        </a:rPr>
                        <a:t>entryID</a:t>
                      </a:r>
                      <a:r>
                        <a:rPr lang="en-US" b="0" i="1" dirty="0" smtClean="0">
                          <a:solidFill>
                            <a:srgbClr val="FF0000"/>
                          </a:solidFill>
                          <a:ea typeface="Courier New" charset="0"/>
                          <a:cs typeface="Courier New" charset="0"/>
                        </a:rPr>
                        <a:t> 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entry : text</a:t>
                      </a:r>
                    </a:p>
                    <a:p>
                      <a:r>
                        <a:rPr lang="en-US" i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delete: logical</a:t>
                      </a:r>
                      <a:endParaRPr lang="en-US" i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Status</a:t>
                      </a:r>
                    </a:p>
                  </a:txBody>
                  <a:tcPr marL="68580" marR="68580"/>
                </a:tc>
              </a:tr>
              <a:tr h="51545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rgbClr val="000000"/>
                          </a:solidFill>
                        </a:rPr>
                        <a:t>Add</a:t>
                      </a:r>
                      <a:r>
                        <a:rPr lang="en-US" b="0" dirty="0" smtClean="0">
                          <a:solidFill>
                            <a:srgbClr val="00B0F0"/>
                          </a:solidFill>
                        </a:rPr>
                        <a:t> entry 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to </a:t>
                      </a:r>
                      <a:r>
                        <a:rPr lang="en-US" b="0" dirty="0" smtClean="0">
                          <a:solidFill>
                            <a:srgbClr val="000000"/>
                          </a:solidFill>
                        </a:rPr>
                        <a:t>neighbor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POST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  <a:ea typeface="Courier New" charset="0"/>
                          <a:cs typeface="Courier New" charset="0"/>
                        </a:rPr>
                        <a:t>/</a:t>
                      </a:r>
                      <a:r>
                        <a:rPr lang="en-US" dirty="0" err="1" smtClean="0">
                          <a:solidFill>
                            <a:srgbClr val="FF0000"/>
                          </a:solidFill>
                          <a:ea typeface="Courier New" charset="0"/>
                          <a:cs typeface="Courier New" charset="0"/>
                        </a:rPr>
                        <a:t>neighbourID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  <a:ea typeface="Courier New" charset="0"/>
                          <a:cs typeface="Courier New" charset="0"/>
                        </a:rPr>
                        <a:t>/entries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i="1" dirty="0" smtClean="0">
                        <a:solidFill>
                          <a:srgbClr val="FF0000"/>
                        </a:solidFill>
                        <a:ea typeface="Courier New" charset="0"/>
                        <a:cs typeface="Courier New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i="1" dirty="0" err="1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entry:text</a:t>
                      </a:r>
                      <a:endParaRPr lang="en-US" i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  <a:p>
                      <a:r>
                        <a:rPr lang="en-US" i="1" dirty="0" err="1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neighbourID</a:t>
                      </a:r>
                      <a:r>
                        <a:rPr lang="en-US" i="1" baseline="0" dirty="0" err="1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:text</a:t>
                      </a:r>
                      <a:endParaRPr lang="en-US" i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Status</a:t>
                      </a:r>
                    </a:p>
                  </a:txBody>
                  <a:tcPr marL="68580" marR="6858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4206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Reliable centralized blackboard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Lab 2 Introduction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4514750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Blackboard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We have a simple working version so far…</a:t>
            </a:r>
            <a:br>
              <a:rPr lang="en-US" sz="2800" dirty="0" smtClean="0"/>
            </a:br>
            <a:r>
              <a:rPr lang="en-US" sz="2800" dirty="0" smtClean="0"/>
              <a:t>Let’s make it better!</a:t>
            </a:r>
            <a:br>
              <a:rPr lang="en-US" sz="2800" dirty="0" smtClean="0"/>
            </a:br>
            <a:endParaRPr lang="en-US" sz="2800" dirty="0" smtClean="0"/>
          </a:p>
          <a:p>
            <a:r>
              <a:rPr lang="en-US" sz="2800" dirty="0" smtClean="0"/>
              <a:t>Reliable  and consistent</a:t>
            </a:r>
          </a:p>
          <a:p>
            <a:pPr lvl="1"/>
            <a:r>
              <a:rPr lang="en-US" dirty="0"/>
              <a:t>Every board shows messages in the same order</a:t>
            </a:r>
          </a:p>
          <a:p>
            <a:pPr lvl="1"/>
            <a:r>
              <a:rPr lang="en-US" dirty="0" smtClean="0"/>
              <a:t>No message gets lost</a:t>
            </a:r>
            <a:br>
              <a:rPr lang="en-US" dirty="0" smtClean="0"/>
            </a:br>
            <a:endParaRPr lang="en-US" dirty="0" smtClean="0"/>
          </a:p>
          <a:p>
            <a:r>
              <a:rPr lang="en-US" sz="2800" dirty="0" smtClean="0"/>
              <a:t>How? Centralized version!</a:t>
            </a:r>
            <a:endParaRPr lang="sv-SE" sz="2800" dirty="0"/>
          </a:p>
        </p:txBody>
      </p:sp>
    </p:spTree>
    <p:extLst>
      <p:ext uri="{BB962C8B-B14F-4D97-AF65-F5344CB8AC3E}">
        <p14:creationId xmlns:p14="http://schemas.microsoft.com/office/powerpoint/2010/main" val="1447983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Distributed Blackboard – Centralized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Each post is sent to the leader which distributes it to the network</a:t>
            </a:r>
            <a:br>
              <a:rPr lang="en-US" sz="2800" dirty="0" smtClean="0"/>
            </a:br>
            <a:endParaRPr lang="en-US" sz="2800" dirty="0" smtClean="0"/>
          </a:p>
          <a:p>
            <a:r>
              <a:rPr lang="en-US" sz="2800" dirty="0" smtClean="0"/>
              <a:t>The leader should be able to handle correctly multiple posts from different nodes…</a:t>
            </a:r>
            <a:br>
              <a:rPr lang="en-US" sz="2800" dirty="0" smtClean="0"/>
            </a:br>
            <a:endParaRPr lang="en-US" sz="2800" dirty="0" smtClean="0"/>
          </a:p>
          <a:p>
            <a:r>
              <a:rPr lang="en-US" sz="2800" dirty="0" smtClean="0"/>
              <a:t>But who is the leader?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5FAC3-38E9-D849-8DC1-E027FD74E99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8204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986162388"/>
              </p:ext>
            </p:extLst>
          </p:nvPr>
        </p:nvGraphicFramePr>
        <p:xfrm>
          <a:off x="6400800" y="3200400"/>
          <a:ext cx="2590800" cy="2438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560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Leader election on a ring</a:t>
            </a:r>
            <a:endParaRPr lang="en-US" dirty="0"/>
          </a:p>
        </p:txBody>
      </p:sp>
      <p:sp>
        <p:nvSpPr>
          <p:cNvPr id="25604" name="Content Placeholder 2"/>
          <p:cNvSpPr>
            <a:spLocks noGrp="1"/>
          </p:cNvSpPr>
          <p:nvPr>
            <p:ph idx="1"/>
          </p:nvPr>
        </p:nvSpPr>
        <p:spPr>
          <a:xfrm>
            <a:off x="457200" y="1150382"/>
            <a:ext cx="8229600" cy="1211818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560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5BA6D27-6ECA-6040-9BE6-A42ADC3A5EC1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381000" y="2362200"/>
            <a:ext cx="57912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971550" indent="-5143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828800" indent="-4572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20000"/>
              </a:spcBef>
              <a:buFont typeface="Arial" charset="0"/>
              <a:buAutoNum type="arabicPeriod"/>
            </a:pPr>
            <a:r>
              <a:rPr lang="en-US" dirty="0" smtClean="0">
                <a:solidFill>
                  <a:srgbClr val="808080"/>
                </a:solidFill>
                <a:latin typeface="+mn-lt"/>
                <a:cs typeface="Courier New" charset="0"/>
              </a:rPr>
              <a:t>Node 5 initiates the leader election process. It sends ID to its next node in an “Election” (</a:t>
            </a:r>
            <a:r>
              <a:rPr lang="en-US" b="1" dirty="0" smtClean="0">
                <a:solidFill>
                  <a:srgbClr val="808080"/>
                </a:solidFill>
                <a:latin typeface="+mn-lt"/>
                <a:cs typeface="Courier New" charset="0"/>
              </a:rPr>
              <a:t>E</a:t>
            </a:r>
            <a:r>
              <a:rPr lang="en-US" dirty="0" smtClean="0">
                <a:solidFill>
                  <a:srgbClr val="808080"/>
                </a:solidFill>
                <a:latin typeface="+mn-lt"/>
                <a:cs typeface="Courier New" charset="0"/>
              </a:rPr>
              <a:t>) message.</a:t>
            </a:r>
            <a:endParaRPr lang="en-US" sz="900" dirty="0">
              <a:solidFill>
                <a:srgbClr val="808080"/>
              </a:solidFill>
              <a:latin typeface="+mn-lt"/>
              <a:ea typeface="ＭＳ Ｐゴシック" charset="0"/>
            </a:endParaRPr>
          </a:p>
          <a:p>
            <a:pPr>
              <a:spcBef>
                <a:spcPct val="20000"/>
              </a:spcBef>
              <a:buFont typeface="Arial" charset="0"/>
              <a:buAutoNum type="arabicPeriod"/>
            </a:pPr>
            <a:r>
              <a:rPr lang="en-US" dirty="0">
                <a:solidFill>
                  <a:srgbClr val="808080"/>
                </a:solidFill>
                <a:latin typeface="+mn-lt"/>
              </a:rPr>
              <a:t>When </a:t>
            </a:r>
            <a:r>
              <a:rPr lang="en-US" dirty="0" smtClean="0">
                <a:solidFill>
                  <a:srgbClr val="808080"/>
                </a:solidFill>
                <a:latin typeface="+mn-lt"/>
              </a:rPr>
              <a:t>node 6 receives </a:t>
            </a:r>
            <a:r>
              <a:rPr lang="en-US" dirty="0">
                <a:solidFill>
                  <a:srgbClr val="808080"/>
                </a:solidFill>
                <a:latin typeface="+mn-lt"/>
              </a:rPr>
              <a:t>the message, it appends its ID and forwards the </a:t>
            </a:r>
            <a:r>
              <a:rPr lang="en-US" dirty="0" smtClean="0">
                <a:solidFill>
                  <a:srgbClr val="808080"/>
                </a:solidFill>
                <a:latin typeface="+mn-lt"/>
              </a:rPr>
              <a:t>message</a:t>
            </a:r>
            <a:endParaRPr lang="en-US" sz="900" dirty="0">
              <a:solidFill>
                <a:srgbClr val="808080"/>
              </a:solidFill>
              <a:latin typeface="+mn-lt"/>
              <a:ea typeface="ＭＳ Ｐゴシック" charset="0"/>
            </a:endParaRPr>
          </a:p>
          <a:p>
            <a:pPr>
              <a:spcBef>
                <a:spcPct val="20000"/>
              </a:spcBef>
              <a:buFont typeface="Arial" charset="0"/>
              <a:buAutoNum type="arabicPeriod"/>
            </a:pPr>
            <a:r>
              <a:rPr lang="en-US" dirty="0">
                <a:solidFill>
                  <a:srgbClr val="808080"/>
                </a:solidFill>
                <a:latin typeface="+mn-lt"/>
              </a:rPr>
              <a:t>When the message gets back to the process that started the election:</a:t>
            </a:r>
          </a:p>
          <a:p>
            <a:pPr lvl="1">
              <a:spcBef>
                <a:spcPct val="20000"/>
              </a:spcBef>
              <a:buFont typeface="Arial" charset="0"/>
              <a:buAutoNum type="romanLcPeriod"/>
            </a:pPr>
            <a:r>
              <a:rPr lang="en-US" dirty="0">
                <a:solidFill>
                  <a:srgbClr val="808080"/>
                </a:solidFill>
                <a:latin typeface="+mn-lt"/>
                <a:ea typeface="ＭＳ Ｐゴシック" charset="0"/>
              </a:rPr>
              <a:t>it elects process with highest ID as coordinator, and</a:t>
            </a:r>
          </a:p>
          <a:p>
            <a:pPr lvl="1">
              <a:spcBef>
                <a:spcPct val="20000"/>
              </a:spcBef>
              <a:buFont typeface="Arial" charset="0"/>
              <a:buAutoNum type="romanLcPeriod"/>
            </a:pPr>
            <a:r>
              <a:rPr lang="en-US" dirty="0">
                <a:solidFill>
                  <a:srgbClr val="808080"/>
                </a:solidFill>
                <a:latin typeface="+mn-lt"/>
                <a:ea typeface="ＭＳ Ｐゴシック" charset="0"/>
              </a:rPr>
              <a:t>changes the message type to </a:t>
            </a:r>
            <a:r>
              <a:rPr lang="ja-JP" altLang="en-US" dirty="0">
                <a:solidFill>
                  <a:srgbClr val="808080"/>
                </a:solidFill>
                <a:latin typeface="+mn-lt"/>
                <a:ea typeface="ＭＳ Ｐゴシック" charset="0"/>
              </a:rPr>
              <a:t>“</a:t>
            </a:r>
            <a:r>
              <a:rPr lang="en-US" dirty="0">
                <a:solidFill>
                  <a:srgbClr val="808080"/>
                </a:solidFill>
                <a:latin typeface="+mn-lt"/>
                <a:ea typeface="ＭＳ Ｐゴシック" charset="0"/>
              </a:rPr>
              <a:t>Coordination</a:t>
            </a:r>
            <a:r>
              <a:rPr lang="ja-JP" altLang="en-US" dirty="0">
                <a:solidFill>
                  <a:srgbClr val="808080"/>
                </a:solidFill>
                <a:latin typeface="+mn-lt"/>
                <a:ea typeface="ＭＳ Ｐゴシック" charset="0"/>
              </a:rPr>
              <a:t>”</a:t>
            </a:r>
            <a:r>
              <a:rPr lang="en-US" dirty="0">
                <a:solidFill>
                  <a:srgbClr val="808080"/>
                </a:solidFill>
                <a:latin typeface="+mn-lt"/>
                <a:ea typeface="ＭＳ Ｐゴシック" charset="0"/>
              </a:rPr>
              <a:t> message (</a:t>
            </a:r>
            <a:r>
              <a:rPr lang="en-US" b="1" dirty="0">
                <a:solidFill>
                  <a:srgbClr val="808080"/>
                </a:solidFill>
                <a:latin typeface="+mn-lt"/>
                <a:ea typeface="ＭＳ Ｐゴシック" charset="0"/>
                <a:cs typeface="Courier New" charset="0"/>
              </a:rPr>
              <a:t>C</a:t>
            </a:r>
            <a:r>
              <a:rPr lang="en-US" dirty="0">
                <a:solidFill>
                  <a:srgbClr val="808080"/>
                </a:solidFill>
                <a:latin typeface="+mn-lt"/>
                <a:ea typeface="ＭＳ Ｐゴシック" charset="0"/>
              </a:rPr>
              <a:t>) and circulates it in the ring</a:t>
            </a:r>
          </a:p>
        </p:txBody>
      </p:sp>
      <p:sp>
        <p:nvSpPr>
          <p:cNvPr id="9" name="Rectangle 8"/>
          <p:cNvSpPr/>
          <p:nvPr/>
        </p:nvSpPr>
        <p:spPr>
          <a:xfrm>
            <a:off x="7315200" y="4876800"/>
            <a:ext cx="457200" cy="2286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900" dirty="0">
                <a:solidFill>
                  <a:schemeClr val="tx1"/>
                </a:solidFill>
              </a:rPr>
              <a:t>E: 5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7162800" y="5181600"/>
            <a:ext cx="304800" cy="15240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7162800" y="4343400"/>
            <a:ext cx="533400" cy="2286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900" dirty="0">
                <a:solidFill>
                  <a:schemeClr val="tx1"/>
                </a:solidFill>
              </a:rPr>
              <a:t>E: 5,6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7086600" y="3962400"/>
            <a:ext cx="5680" cy="618728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6934200" y="3124200"/>
            <a:ext cx="685800" cy="2286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900" dirty="0">
                <a:solidFill>
                  <a:schemeClr val="tx1"/>
                </a:solidFill>
              </a:rPr>
              <a:t>E: 5,6,0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7239000" y="3505200"/>
            <a:ext cx="304800" cy="7620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7924800" y="3124200"/>
            <a:ext cx="685800" cy="2286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900" dirty="0">
                <a:solidFill>
                  <a:schemeClr val="tx1"/>
                </a:solidFill>
              </a:rPr>
              <a:t>E: 5,6,0,1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7924800" y="3505200"/>
            <a:ext cx="304800" cy="15240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7620000" y="3962400"/>
            <a:ext cx="838200" cy="2286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900" dirty="0">
                <a:solidFill>
                  <a:schemeClr val="tx1"/>
                </a:solidFill>
              </a:rPr>
              <a:t>E: 5,6,0,1,2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8458200" y="3962400"/>
            <a:ext cx="152400" cy="22860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7620000" y="4572000"/>
            <a:ext cx="914400" cy="2286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900" dirty="0">
                <a:solidFill>
                  <a:schemeClr val="tx1"/>
                </a:solidFill>
              </a:rPr>
              <a:t>E: 5,6,0,1,2,3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 flipH="1">
            <a:off x="8534400" y="4648200"/>
            <a:ext cx="152400" cy="30480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8001000" y="5486400"/>
            <a:ext cx="1066800" cy="2286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900" dirty="0">
                <a:solidFill>
                  <a:schemeClr val="tx1"/>
                </a:solidFill>
              </a:rPr>
              <a:t>E: 5,6,0,1,2,3,4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7924800" y="5257800"/>
            <a:ext cx="304800" cy="15240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7315200" y="4876800"/>
            <a:ext cx="457200" cy="2286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900" dirty="0">
                <a:solidFill>
                  <a:schemeClr val="tx1"/>
                </a:solidFill>
              </a:rPr>
              <a:t>C: 6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 flipH="1" flipV="1">
            <a:off x="7162800" y="5181600"/>
            <a:ext cx="304800" cy="15240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7162800" y="4343400"/>
            <a:ext cx="457200" cy="2286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900" dirty="0">
                <a:solidFill>
                  <a:schemeClr val="tx1"/>
                </a:solidFill>
              </a:rPr>
              <a:t>C: 6</a:t>
            </a:r>
          </a:p>
        </p:txBody>
      </p:sp>
      <p:cxnSp>
        <p:nvCxnSpPr>
          <p:cNvPr id="50" name="Straight Arrow Connector 49"/>
          <p:cNvCxnSpPr/>
          <p:nvPr/>
        </p:nvCxnSpPr>
        <p:spPr>
          <a:xfrm flipH="1" flipV="1">
            <a:off x="7086600" y="3962400"/>
            <a:ext cx="5680" cy="618728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6934200" y="3124200"/>
            <a:ext cx="457200" cy="2286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900" dirty="0">
                <a:solidFill>
                  <a:schemeClr val="tx1"/>
                </a:solidFill>
              </a:rPr>
              <a:t>C: 6</a:t>
            </a:r>
          </a:p>
        </p:txBody>
      </p:sp>
      <p:cxnSp>
        <p:nvCxnSpPr>
          <p:cNvPr id="54" name="Straight Arrow Connector 53"/>
          <p:cNvCxnSpPr/>
          <p:nvPr/>
        </p:nvCxnSpPr>
        <p:spPr>
          <a:xfrm flipV="1">
            <a:off x="7162800" y="3505200"/>
            <a:ext cx="304800" cy="7620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8001000" y="3124200"/>
            <a:ext cx="457200" cy="2286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900" dirty="0">
                <a:solidFill>
                  <a:schemeClr val="tx1"/>
                </a:solidFill>
              </a:rPr>
              <a:t>C: 6</a:t>
            </a:r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7924800" y="3505200"/>
            <a:ext cx="228600" cy="15240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8001000" y="3962400"/>
            <a:ext cx="457200" cy="2286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900" dirty="0">
                <a:solidFill>
                  <a:schemeClr val="tx1"/>
                </a:solidFill>
              </a:rPr>
              <a:t>C: 6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8458200" y="3962400"/>
            <a:ext cx="152400" cy="22860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8077200" y="4572000"/>
            <a:ext cx="457200" cy="2286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900" dirty="0">
                <a:solidFill>
                  <a:schemeClr val="tx1"/>
                </a:solidFill>
              </a:rPr>
              <a:t>C: 6</a:t>
            </a:r>
          </a:p>
        </p:txBody>
      </p:sp>
      <p:cxnSp>
        <p:nvCxnSpPr>
          <p:cNvPr id="66" name="Straight Arrow Connector 65"/>
          <p:cNvCxnSpPr/>
          <p:nvPr/>
        </p:nvCxnSpPr>
        <p:spPr>
          <a:xfrm flipH="1">
            <a:off x="8534400" y="4648200"/>
            <a:ext cx="152400" cy="30480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H="1">
            <a:off x="7924800" y="5257800"/>
            <a:ext cx="304800" cy="15240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8001000" y="5486400"/>
            <a:ext cx="457200" cy="2286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900" dirty="0">
                <a:solidFill>
                  <a:schemeClr val="tx1"/>
                </a:solidFill>
              </a:rPr>
              <a:t>C: 6</a:t>
            </a:r>
          </a:p>
        </p:txBody>
      </p:sp>
      <p:pic>
        <p:nvPicPr>
          <p:cNvPr id="72" name="Picture 13" descr="C:\Documents and Settings\dd\Local Settings\Temporary Internet Files\Content.IE5\0JAXMH8Z\MC900434713[1].wm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5105400"/>
            <a:ext cx="381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14714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  <p:bldP spid="9" grpId="0" animBg="1"/>
      <p:bldP spid="9" grpId="1" animBg="1"/>
      <p:bldP spid="14" grpId="0" animBg="1"/>
      <p:bldP spid="14" grpId="1" animBg="1"/>
      <p:bldP spid="19" grpId="0" animBg="1"/>
      <p:bldP spid="19" grpId="1" animBg="1"/>
      <p:bldP spid="24" grpId="0" animBg="1"/>
      <p:bldP spid="24" grpId="1" animBg="1"/>
      <p:bldP spid="28" grpId="0" animBg="1"/>
      <p:bldP spid="28" grpId="1" animBg="1"/>
      <p:bldP spid="35" grpId="0" animBg="1"/>
      <p:bldP spid="35" grpId="1" animBg="1"/>
      <p:bldP spid="40" grpId="0" animBg="1"/>
      <p:bldP spid="40" grpId="1" animBg="1"/>
      <p:bldP spid="44" grpId="0" animBg="1"/>
      <p:bldP spid="44" grpId="1" animBg="1"/>
      <p:bldP spid="49" grpId="0" animBg="1"/>
      <p:bldP spid="49" grpId="1" animBg="1"/>
      <p:bldP spid="53" grpId="0" animBg="1"/>
      <p:bldP spid="53" grpId="1" animBg="1"/>
      <p:bldP spid="58" grpId="0" animBg="1"/>
      <p:bldP spid="58" grpId="1" animBg="1"/>
      <p:bldP spid="62" grpId="0" animBg="1"/>
      <p:bldP spid="62" grpId="1" animBg="1"/>
      <p:bldP spid="65" grpId="0" animBg="1"/>
      <p:bldP spid="65" grpId="1" animBg="1"/>
      <p:bldP spid="71" grpId="0" animBg="1"/>
      <p:bldP spid="71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Leader Election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53136"/>
          </a:xfrm>
        </p:spPr>
        <p:txBody>
          <a:bodyPr>
            <a:normAutofit fontScale="62500" lnSpcReduction="20000"/>
          </a:bodyPr>
          <a:lstStyle/>
          <a:p>
            <a:r>
              <a:rPr lang="en-US" sz="3800" dirty="0" smtClean="0"/>
              <a:t>Use the Ring-based Election Algorithm (see Lecture slides on Monday) when starting the board in order to decide the leader</a:t>
            </a:r>
          </a:p>
          <a:p>
            <a:pPr lvl="1"/>
            <a:r>
              <a:rPr lang="en-US" sz="3100" dirty="0" smtClean="0"/>
              <a:t>Define a ring topology</a:t>
            </a:r>
          </a:p>
          <a:p>
            <a:pPr lvl="1"/>
            <a:r>
              <a:rPr lang="en-US" sz="3100" dirty="0" smtClean="0"/>
              <a:t>Every node should send </a:t>
            </a:r>
            <a:r>
              <a:rPr lang="en-US" sz="3100" b="1" dirty="0"/>
              <a:t>only </a:t>
            </a:r>
            <a:r>
              <a:rPr lang="en-US" sz="3100" dirty="0" smtClean="0"/>
              <a:t>to their next neighbor</a:t>
            </a:r>
          </a:p>
          <a:p>
            <a:pPr lvl="1"/>
            <a:r>
              <a:rPr lang="en-US" sz="3100" dirty="0" smtClean="0"/>
              <a:t>Use a </a:t>
            </a:r>
            <a:r>
              <a:rPr lang="en-US" sz="3100" b="1" dirty="0" smtClean="0"/>
              <a:t>locally generated random number </a:t>
            </a:r>
            <a:r>
              <a:rPr lang="en-US" sz="3100" dirty="0" smtClean="0"/>
              <a:t>as a criterion for selecting the leader (e.g. highest wins)</a:t>
            </a:r>
          </a:p>
          <a:p>
            <a:r>
              <a:rPr lang="en-US" sz="3800" dirty="0" smtClean="0"/>
              <a:t>Every node acts as an initiator in the beginning .</a:t>
            </a:r>
          </a:p>
          <a:p>
            <a:pPr lvl="1"/>
            <a:r>
              <a:rPr lang="en-US" sz="3100" dirty="0" smtClean="0"/>
              <a:t>n elections running </a:t>
            </a:r>
            <a:r>
              <a:rPr lang="en-US" sz="3100" b="1" dirty="0" smtClean="0"/>
              <a:t>concurrently</a:t>
            </a:r>
            <a:r>
              <a:rPr lang="en-US" sz="3100" dirty="0" smtClean="0"/>
              <a:t>.</a:t>
            </a:r>
          </a:p>
          <a:p>
            <a:pPr lvl="1"/>
            <a:r>
              <a:rPr lang="en-US" sz="3100" dirty="0" smtClean="0"/>
              <a:t>Eventually they all agree on the same leader.</a:t>
            </a:r>
          </a:p>
          <a:p>
            <a:r>
              <a:rPr lang="en-US" sz="3800" dirty="0"/>
              <a:t>The protocol stars running as soon as the nodes are up .</a:t>
            </a:r>
          </a:p>
          <a:p>
            <a:pPr lvl="1"/>
            <a:r>
              <a:rPr lang="en-US" sz="3400" dirty="0"/>
              <a:t>you might have to wait a bit to make sure everyone has booted .</a:t>
            </a:r>
          </a:p>
          <a:p>
            <a:pPr lvl="1"/>
            <a:r>
              <a:rPr lang="en-US" sz="3400" dirty="0"/>
              <a:t>How? Use a timer (see slide later on)</a:t>
            </a:r>
            <a:r>
              <a:rPr lang="en-US" sz="3400" dirty="0" smtClean="0"/>
              <a:t>.</a:t>
            </a:r>
            <a:endParaRPr lang="en-US" sz="3100" dirty="0" smtClean="0"/>
          </a:p>
          <a:p>
            <a:r>
              <a:rPr lang="en-US" sz="3800" dirty="0" smtClean="0"/>
              <a:t>Simplifications (but feel free to impress us): </a:t>
            </a:r>
          </a:p>
          <a:p>
            <a:pPr lvl="1"/>
            <a:r>
              <a:rPr lang="en-US" sz="3000" dirty="0" smtClean="0"/>
              <a:t>Not dynamic – only run election in the initialization of the protocol</a:t>
            </a:r>
            <a:endParaRPr lang="en-US" sz="3000" dirty="0"/>
          </a:p>
          <a:p>
            <a:pPr lvl="1"/>
            <a:r>
              <a:rPr lang="en-US" sz="3000" dirty="0" smtClean="0"/>
              <a:t>Assume that communication between neighbors is reliable</a:t>
            </a:r>
          </a:p>
          <a:p>
            <a:pPr marL="57150" indent="0">
              <a:buNone/>
            </a:pP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40138577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985</TotalTime>
  <Words>2885</Words>
  <Application>Microsoft Macintosh PowerPoint</Application>
  <PresentationFormat>On-screen Show (4:3)</PresentationFormat>
  <Paragraphs>459</Paragraphs>
  <Slides>37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Office Theme</vt:lpstr>
      <vt:lpstr>Distributed Systems</vt:lpstr>
      <vt:lpstr>Agenda</vt:lpstr>
      <vt:lpstr>Notes about the labs</vt:lpstr>
      <vt:lpstr>Notes about the labs(2)</vt:lpstr>
      <vt:lpstr>Reliable centralized blackboard</vt:lpstr>
      <vt:lpstr>Distributed Blackboard</vt:lpstr>
      <vt:lpstr>Distributed Blackboard – Centralized</vt:lpstr>
      <vt:lpstr>Leader election on a ring</vt:lpstr>
      <vt:lpstr>Leader Election</vt:lpstr>
      <vt:lpstr>After the election</vt:lpstr>
      <vt:lpstr>What could go wrong?</vt:lpstr>
      <vt:lpstr>What could go wrong?(2)</vt:lpstr>
      <vt:lpstr>Task 1 Leader Election</vt:lpstr>
      <vt:lpstr>Task 2 Blackboard (centralized)</vt:lpstr>
      <vt:lpstr>Optional Tasks</vt:lpstr>
      <vt:lpstr>Summary</vt:lpstr>
      <vt:lpstr>Agenda</vt:lpstr>
      <vt:lpstr>Solution cost</vt:lpstr>
      <vt:lpstr>Example: a good scenario</vt:lpstr>
      <vt:lpstr>Example: a costly scenario</vt:lpstr>
      <vt:lpstr>Cost of Lab2</vt:lpstr>
      <vt:lpstr>Agenda</vt:lpstr>
      <vt:lpstr>Concurrency in Repy</vt:lpstr>
      <vt:lpstr>Locks</vt:lpstr>
      <vt:lpstr>Lock example</vt:lpstr>
      <vt:lpstr>Lock example</vt:lpstr>
      <vt:lpstr>Lock example</vt:lpstr>
      <vt:lpstr>Lock example</vt:lpstr>
      <vt:lpstr>Lock example</vt:lpstr>
      <vt:lpstr>Lock example</vt:lpstr>
      <vt:lpstr>Timers</vt:lpstr>
      <vt:lpstr>Timer example</vt:lpstr>
      <vt:lpstr>Timer example</vt:lpstr>
      <vt:lpstr>Timer example</vt:lpstr>
      <vt:lpstr>Timer example</vt:lpstr>
      <vt:lpstr>Timer example</vt:lpstr>
      <vt:lpstr>More Examples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2</dc:title>
  <dc:creator>johnnik</dc:creator>
  <cp:lastModifiedBy>Charalampos Stylianopoulos</cp:lastModifiedBy>
  <cp:revision>96</cp:revision>
  <dcterms:created xsi:type="dcterms:W3CDTF">2013-11-07T12:51:43Z</dcterms:created>
  <dcterms:modified xsi:type="dcterms:W3CDTF">2016-11-11T15:34:01Z</dcterms:modified>
</cp:coreProperties>
</file>