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72" r:id="rId5"/>
    <p:sldId id="259" r:id="rId6"/>
    <p:sldId id="261" r:id="rId7"/>
    <p:sldId id="263" r:id="rId8"/>
    <p:sldId id="262" r:id="rId9"/>
    <p:sldId id="273" r:id="rId10"/>
    <p:sldId id="266" r:id="rId11"/>
    <p:sldId id="264" r:id="rId12"/>
    <p:sldId id="265" r:id="rId13"/>
    <p:sldId id="274" r:id="rId14"/>
    <p:sldId id="267" r:id="rId15"/>
    <p:sldId id="275" r:id="rId16"/>
    <p:sldId id="277" r:id="rId17"/>
    <p:sldId id="278" r:id="rId18"/>
    <p:sldId id="279" r:id="rId19"/>
    <p:sldId id="280" r:id="rId20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57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F499-587E-41D6-981E-71CE40182188}" type="datetimeFigureOut">
              <a:rPr lang="sv-SE" smtClean="0"/>
              <a:t>19/11/16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D172B-184A-4273-8135-172BDDA690A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5499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F499-587E-41D6-981E-71CE40182188}" type="datetimeFigureOut">
              <a:rPr lang="sv-SE" smtClean="0"/>
              <a:t>19/11/16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D172B-184A-4273-8135-172BDDA690A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18796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F499-587E-41D6-981E-71CE40182188}" type="datetimeFigureOut">
              <a:rPr lang="sv-SE" smtClean="0"/>
              <a:t>19/11/16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D172B-184A-4273-8135-172BDDA690A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25315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F499-587E-41D6-981E-71CE40182188}" type="datetimeFigureOut">
              <a:rPr lang="sv-SE" smtClean="0"/>
              <a:t>19/11/16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D172B-184A-4273-8135-172BDDA690A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65439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F499-587E-41D6-981E-71CE40182188}" type="datetimeFigureOut">
              <a:rPr lang="sv-SE" smtClean="0"/>
              <a:t>19/11/16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D172B-184A-4273-8135-172BDDA690A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06727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F499-587E-41D6-981E-71CE40182188}" type="datetimeFigureOut">
              <a:rPr lang="sv-SE" smtClean="0"/>
              <a:t>19/11/16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D172B-184A-4273-8135-172BDDA690A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54222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F499-587E-41D6-981E-71CE40182188}" type="datetimeFigureOut">
              <a:rPr lang="sv-SE" smtClean="0"/>
              <a:t>19/11/16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D172B-184A-4273-8135-172BDDA690A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08275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F499-587E-41D6-981E-71CE40182188}" type="datetimeFigureOut">
              <a:rPr lang="sv-SE" smtClean="0"/>
              <a:t>19/11/16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D172B-184A-4273-8135-172BDDA690A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0477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F499-587E-41D6-981E-71CE40182188}" type="datetimeFigureOut">
              <a:rPr lang="sv-SE" smtClean="0"/>
              <a:t>19/11/16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D172B-184A-4273-8135-172BDDA690A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03896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F499-587E-41D6-981E-71CE40182188}" type="datetimeFigureOut">
              <a:rPr lang="sv-SE" smtClean="0"/>
              <a:t>19/11/16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D172B-184A-4273-8135-172BDDA690A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9454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DF499-587E-41D6-981E-71CE40182188}" type="datetimeFigureOut">
              <a:rPr lang="sv-SE" smtClean="0"/>
              <a:t>19/11/16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D172B-184A-4273-8135-172BDDA690A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07057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DF499-587E-41D6-981E-71CE40182188}" type="datetimeFigureOut">
              <a:rPr lang="sv-SE" smtClean="0"/>
              <a:t>19/11/16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D172B-184A-4273-8135-172BDDA690A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98440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smtClean="0"/>
              <a:t>Lab 3</a:t>
            </a:r>
            <a:endParaRPr lang="sv-S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smtClean="0"/>
              <a:t>Eventually Consistent Blackboard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25929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Task 1: Implement Eventual Consistency</a:t>
            </a:r>
            <a:endParaRPr lang="sv-SE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Video/report in which you:</a:t>
            </a:r>
            <a:endParaRPr lang="en-US" dirty="0"/>
          </a:p>
          <a:p>
            <a:r>
              <a:rPr lang="en-US" dirty="0" smtClean="0"/>
              <a:t>Demonstrate that your Blackboard is eventually consistent</a:t>
            </a:r>
          </a:p>
          <a:p>
            <a:pPr lvl="1"/>
            <a:r>
              <a:rPr lang="en-US" dirty="0" smtClean="0"/>
              <a:t>Inconsistent for a while</a:t>
            </a:r>
          </a:p>
          <a:p>
            <a:pPr lvl="1"/>
            <a:r>
              <a:rPr lang="en-US" dirty="0" smtClean="0"/>
              <a:t>Then becomes </a:t>
            </a:r>
            <a:r>
              <a:rPr lang="en-US" dirty="0" smtClean="0"/>
              <a:t>consistent</a:t>
            </a:r>
          </a:p>
          <a:p>
            <a:pPr lvl="1"/>
            <a:r>
              <a:rPr lang="en-US" dirty="0" smtClean="0"/>
              <a:t>Delete and Modify still work</a:t>
            </a:r>
            <a:endParaRPr lang="en-US" dirty="0" smtClean="0"/>
          </a:p>
          <a:p>
            <a:r>
              <a:rPr lang="en-US" dirty="0" smtClean="0"/>
              <a:t>Briefly discuss pros + cons of this design</a:t>
            </a:r>
          </a:p>
          <a:p>
            <a:r>
              <a:rPr lang="en-US" dirty="0" smtClean="0"/>
              <a:t>Discuss </a:t>
            </a:r>
            <a:r>
              <a:rPr lang="en-US" dirty="0" smtClean="0"/>
              <a:t>the cost of your solution, as in Lab 2 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15266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You will measure the </a:t>
            </a:r>
            <a:r>
              <a:rPr lang="en-US" dirty="0" smtClean="0"/>
              <a:t>times it takes for the blackboard to reach consistency.</a:t>
            </a:r>
            <a:endParaRPr lang="en-US" dirty="0" smtClean="0"/>
          </a:p>
          <a:p>
            <a:r>
              <a:rPr lang="en-US" dirty="0" smtClean="0"/>
              <a:t>Scenario:</a:t>
            </a:r>
          </a:p>
          <a:p>
            <a:pPr lvl="1"/>
            <a:r>
              <a:rPr lang="en-US" dirty="0" smtClean="0"/>
              <a:t>N number of vessels.</a:t>
            </a:r>
          </a:p>
          <a:p>
            <a:pPr lvl="1"/>
            <a:r>
              <a:rPr lang="en-US" dirty="0" smtClean="0"/>
              <a:t>1000 posts on the blackboard in total (e.g. if N=4 send 250 posts on every vessel) </a:t>
            </a:r>
            <a:r>
              <a:rPr lang="en-US" u="sng" dirty="0" smtClean="0"/>
              <a:t>at the same time</a:t>
            </a:r>
            <a:endParaRPr lang="en-US" u="sng" dirty="0" smtClean="0"/>
          </a:p>
          <a:p>
            <a:pPr lvl="1"/>
            <a:r>
              <a:rPr lang="en-US" dirty="0" smtClean="0"/>
              <a:t>Measure </a:t>
            </a:r>
            <a:r>
              <a:rPr lang="en-US" dirty="0" smtClean="0"/>
              <a:t>the total </a:t>
            </a:r>
            <a:r>
              <a:rPr lang="en-US" dirty="0" smtClean="0"/>
              <a:t>time to reach consistency state:</a:t>
            </a:r>
          </a:p>
          <a:p>
            <a:pPr lvl="2"/>
            <a:r>
              <a:rPr lang="en-US" dirty="0" smtClean="0"/>
              <a:t>the </a:t>
            </a:r>
            <a:r>
              <a:rPr lang="en-US" dirty="0" smtClean="0"/>
              <a:t>longest time among all vessels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We want to see how that time changes as we add more vessels in the system.</a:t>
            </a:r>
          </a:p>
          <a:p>
            <a:pPr marL="914400" lvl="2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5840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Measurements (cont.)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How to measure?</a:t>
            </a:r>
          </a:p>
          <a:p>
            <a:pPr lvl="1"/>
            <a:r>
              <a:rPr lang="en-US" dirty="0" smtClean="0"/>
              <a:t>Post </a:t>
            </a:r>
            <a:r>
              <a:rPr lang="en-US" dirty="0" smtClean="0"/>
              <a:t>messages to </a:t>
            </a:r>
            <a:r>
              <a:rPr lang="en-US" dirty="0" smtClean="0"/>
              <a:t>vessels at (almost) the same time</a:t>
            </a:r>
          </a:p>
          <a:p>
            <a:pPr lvl="2"/>
            <a:r>
              <a:rPr lang="en-US" dirty="0" smtClean="0"/>
              <a:t>Write a shell script or a program to automatically post </a:t>
            </a:r>
            <a:r>
              <a:rPr lang="en-US" dirty="0" smtClean="0"/>
              <a:t>messages</a:t>
            </a:r>
          </a:p>
          <a:p>
            <a:pPr lvl="2"/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it-IT" sz="1300" dirty="0" smtClean="0">
                <a:solidFill>
                  <a:srgbClr val="3A3A3A"/>
                </a:solidFill>
                <a:latin typeface="Monaco"/>
              </a:rPr>
              <a:t>		for </a:t>
            </a:r>
            <a:r>
              <a:rPr lang="it-IT" sz="1300" dirty="0">
                <a:solidFill>
                  <a:srgbClr val="FB0007"/>
                </a:solidFill>
                <a:latin typeface="Monaco"/>
              </a:rPr>
              <a:t>i</a:t>
            </a:r>
            <a:r>
              <a:rPr lang="it-IT" sz="1300" dirty="0">
                <a:solidFill>
                  <a:srgbClr val="3A3A3A"/>
                </a:solidFill>
                <a:latin typeface="Monaco"/>
              </a:rPr>
              <a:t> in `</a:t>
            </a:r>
            <a:r>
              <a:rPr lang="it-IT" sz="1300" dirty="0" err="1">
                <a:solidFill>
                  <a:srgbClr val="FB0007"/>
                </a:solidFill>
                <a:latin typeface="Monaco"/>
              </a:rPr>
              <a:t>seq</a:t>
            </a:r>
            <a:r>
              <a:rPr lang="it-IT" sz="1300" dirty="0">
                <a:solidFill>
                  <a:srgbClr val="FB0007"/>
                </a:solidFill>
                <a:latin typeface="Monaco"/>
              </a:rPr>
              <a:t> 1 </a:t>
            </a:r>
            <a:r>
              <a:rPr lang="it-IT" sz="1300" dirty="0" smtClean="0">
                <a:solidFill>
                  <a:srgbClr val="FB0007"/>
                </a:solidFill>
                <a:latin typeface="Monaco"/>
              </a:rPr>
              <a:t>250</a:t>
            </a:r>
            <a:r>
              <a:rPr lang="it-IT" sz="1300" dirty="0" smtClean="0">
                <a:solidFill>
                  <a:srgbClr val="3A3A3A"/>
                </a:solidFill>
                <a:latin typeface="Monaco"/>
              </a:rPr>
              <a:t>`</a:t>
            </a:r>
            <a:r>
              <a:rPr lang="it-IT" sz="1300" dirty="0">
                <a:solidFill>
                  <a:srgbClr val="3A3A3A"/>
                </a:solidFill>
                <a:latin typeface="Monaco"/>
              </a:rPr>
              <a:t>; do</a:t>
            </a:r>
          </a:p>
          <a:p>
            <a:pPr marL="0" indent="0">
              <a:buNone/>
            </a:pPr>
            <a:r>
              <a:rPr lang="fr-FR" sz="1300" dirty="0" smtClean="0">
                <a:solidFill>
                  <a:srgbClr val="3A3A3A"/>
                </a:solidFill>
                <a:latin typeface="Monaco"/>
              </a:rPr>
              <a:t>			</a:t>
            </a:r>
            <a:r>
              <a:rPr lang="fr-FR" sz="1300" dirty="0" err="1" smtClean="0">
                <a:solidFill>
                  <a:srgbClr val="3A3A3A"/>
                </a:solidFill>
                <a:latin typeface="Monaco"/>
              </a:rPr>
              <a:t>curl</a:t>
            </a:r>
            <a:r>
              <a:rPr lang="fr-FR" sz="1300" dirty="0" smtClean="0">
                <a:solidFill>
                  <a:srgbClr val="3A3A3A"/>
                </a:solidFill>
                <a:latin typeface="Monaco"/>
              </a:rPr>
              <a:t> </a:t>
            </a:r>
            <a:r>
              <a:rPr lang="fr-FR" sz="1300" dirty="0">
                <a:solidFill>
                  <a:srgbClr val="3A3A3A"/>
                </a:solidFill>
                <a:latin typeface="Monaco"/>
              </a:rPr>
              <a:t>-d '</a:t>
            </a:r>
            <a:r>
              <a:rPr lang="fr-FR" sz="1300" dirty="0">
                <a:solidFill>
                  <a:srgbClr val="0F7001"/>
                </a:solidFill>
                <a:latin typeface="Monaco"/>
              </a:rPr>
              <a:t>entry=t</a:t>
            </a:r>
            <a:r>
              <a:rPr lang="fr-FR" sz="1300" dirty="0">
                <a:solidFill>
                  <a:srgbClr val="3A3A3A"/>
                </a:solidFill>
                <a:latin typeface="Monaco"/>
              </a:rPr>
              <a:t>'</a:t>
            </a:r>
            <a:r>
              <a:rPr lang="fr-FR" sz="1300" dirty="0">
                <a:solidFill>
                  <a:srgbClr val="FB0007"/>
                </a:solidFill>
                <a:latin typeface="Monaco"/>
              </a:rPr>
              <a:t>${i}</a:t>
            </a:r>
            <a:r>
              <a:rPr lang="fr-FR" sz="1300" dirty="0">
                <a:solidFill>
                  <a:srgbClr val="3A3A3A"/>
                </a:solidFill>
                <a:latin typeface="Monaco"/>
              </a:rPr>
              <a:t> -X '</a:t>
            </a:r>
            <a:r>
              <a:rPr lang="fr-FR" sz="1300" dirty="0">
                <a:solidFill>
                  <a:srgbClr val="6B006D"/>
                </a:solidFill>
                <a:latin typeface="Monaco"/>
              </a:rPr>
              <a:t>POST</a:t>
            </a:r>
            <a:r>
              <a:rPr lang="fr-FR" sz="1300" dirty="0">
                <a:solidFill>
                  <a:srgbClr val="3A3A3A"/>
                </a:solidFill>
                <a:latin typeface="Monaco"/>
              </a:rPr>
              <a:t>' '</a:t>
            </a:r>
            <a:r>
              <a:rPr lang="fr-FR" sz="1300" dirty="0">
                <a:solidFill>
                  <a:srgbClr val="0000FF"/>
                </a:solidFill>
                <a:latin typeface="Monaco"/>
              </a:rPr>
              <a:t>http://</a:t>
            </a:r>
            <a:r>
              <a:rPr lang="fr-FR" sz="1300" dirty="0" err="1">
                <a:solidFill>
                  <a:srgbClr val="0000FF"/>
                </a:solidFill>
                <a:latin typeface="Monaco"/>
              </a:rPr>
              <a:t>ip:port</a:t>
            </a:r>
            <a:r>
              <a:rPr lang="fr-FR" sz="1300" dirty="0">
                <a:solidFill>
                  <a:srgbClr val="0000FF"/>
                </a:solidFill>
                <a:latin typeface="Monaco"/>
              </a:rPr>
              <a:t>/</a:t>
            </a:r>
            <a:r>
              <a:rPr lang="fr-FR" sz="1300" dirty="0" smtClean="0">
                <a:solidFill>
                  <a:srgbClr val="0000FF"/>
                </a:solidFill>
                <a:latin typeface="Monaco"/>
              </a:rPr>
              <a:t>entries</a:t>
            </a:r>
            <a:r>
              <a:rPr lang="fr-FR" sz="1300" dirty="0" smtClean="0">
                <a:solidFill>
                  <a:srgbClr val="3A3A3A"/>
                </a:solidFill>
                <a:latin typeface="Monaco"/>
              </a:rPr>
              <a:t>’ &amp;</a:t>
            </a:r>
            <a:endParaRPr lang="fr-FR" sz="1300" dirty="0">
              <a:solidFill>
                <a:srgbClr val="3A3A3A"/>
              </a:solidFill>
              <a:latin typeface="Monaco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srgbClr val="3A3A3A"/>
                </a:solidFill>
                <a:latin typeface="Monaco"/>
              </a:rPr>
              <a:t>		done</a:t>
            </a:r>
            <a:endParaRPr lang="en-US" sz="1300" dirty="0">
              <a:solidFill>
                <a:srgbClr val="3A3A3A"/>
              </a:solidFill>
              <a:latin typeface="ArialMT"/>
            </a:endParaRPr>
          </a:p>
          <a:p>
            <a:pPr marL="0" indent="0">
              <a:buNone/>
            </a:pPr>
            <a:r>
              <a:rPr lang="en-US" sz="1300" dirty="0" smtClean="0">
                <a:solidFill>
                  <a:srgbClr val="3A3A3A"/>
                </a:solidFill>
                <a:latin typeface="ArialMT"/>
              </a:rPr>
              <a:t>		This </a:t>
            </a:r>
            <a:r>
              <a:rPr lang="en-US" sz="1300" dirty="0">
                <a:solidFill>
                  <a:srgbClr val="3A3A3A"/>
                </a:solidFill>
                <a:latin typeface="ArialMT"/>
              </a:rPr>
              <a:t>will </a:t>
            </a:r>
            <a:r>
              <a:rPr lang="en-US" sz="1300" dirty="0">
                <a:solidFill>
                  <a:srgbClr val="6B006D"/>
                </a:solidFill>
                <a:latin typeface="ArialMT"/>
              </a:rPr>
              <a:t>post</a:t>
            </a:r>
            <a:r>
              <a:rPr lang="en-US" sz="1300" dirty="0">
                <a:solidFill>
                  <a:srgbClr val="3A3A3A"/>
                </a:solidFill>
                <a:latin typeface="ArialMT"/>
              </a:rPr>
              <a:t> </a:t>
            </a:r>
            <a:r>
              <a:rPr lang="en-US" sz="1300" dirty="0">
                <a:solidFill>
                  <a:srgbClr val="0F7001"/>
                </a:solidFill>
                <a:latin typeface="ArialMT"/>
              </a:rPr>
              <a:t>entry=t1</a:t>
            </a:r>
            <a:r>
              <a:rPr lang="en-US" sz="1300" dirty="0">
                <a:solidFill>
                  <a:srgbClr val="3A3A3A"/>
                </a:solidFill>
                <a:latin typeface="ArialMT"/>
              </a:rPr>
              <a:t>, </a:t>
            </a:r>
            <a:r>
              <a:rPr lang="en-US" sz="1300" dirty="0">
                <a:solidFill>
                  <a:srgbClr val="0F7001"/>
                </a:solidFill>
                <a:latin typeface="ArialMT"/>
              </a:rPr>
              <a:t>entry=t2</a:t>
            </a:r>
            <a:r>
              <a:rPr lang="en-US" sz="1300" dirty="0">
                <a:solidFill>
                  <a:srgbClr val="3A3A3A"/>
                </a:solidFill>
                <a:latin typeface="ArialMT"/>
              </a:rPr>
              <a:t>, ..., </a:t>
            </a:r>
            <a:r>
              <a:rPr lang="en-US" sz="1300" dirty="0">
                <a:solidFill>
                  <a:srgbClr val="0F7001"/>
                </a:solidFill>
                <a:latin typeface="ArialMT"/>
              </a:rPr>
              <a:t>entry=</a:t>
            </a:r>
            <a:r>
              <a:rPr lang="en-US" sz="1300" dirty="0" smtClean="0">
                <a:solidFill>
                  <a:srgbClr val="0F7001"/>
                </a:solidFill>
                <a:latin typeface="ArialMT"/>
              </a:rPr>
              <a:t>t250</a:t>
            </a:r>
            <a:r>
              <a:rPr lang="en-US" sz="1300" dirty="0" smtClean="0">
                <a:solidFill>
                  <a:srgbClr val="3A3A3A"/>
                </a:solidFill>
                <a:latin typeface="ArialMT"/>
              </a:rPr>
              <a:t> </a:t>
            </a:r>
            <a:r>
              <a:rPr lang="en-US" sz="1300" dirty="0">
                <a:solidFill>
                  <a:srgbClr val="3A3A3A"/>
                </a:solidFill>
                <a:latin typeface="ArialMT"/>
              </a:rPr>
              <a:t>to </a:t>
            </a:r>
            <a:r>
              <a:rPr lang="en-US" sz="1300" b="1" dirty="0" smtClean="0">
                <a:solidFill>
                  <a:srgbClr val="3A3A3A"/>
                </a:solidFill>
                <a:latin typeface="ArialMT"/>
              </a:rPr>
              <a:t>one</a:t>
            </a:r>
            <a:r>
              <a:rPr lang="en-US" sz="1300" dirty="0" smtClean="0">
                <a:solidFill>
                  <a:srgbClr val="3A3A3A"/>
                </a:solidFill>
                <a:latin typeface="ArialMT"/>
              </a:rPr>
              <a:t> vessel </a:t>
            </a:r>
            <a:endParaRPr lang="en-US" sz="1300" dirty="0" smtClean="0"/>
          </a:p>
          <a:p>
            <a:pPr lvl="1"/>
            <a:r>
              <a:rPr lang="en-US" dirty="0" smtClean="0"/>
              <a:t>Record </a:t>
            </a:r>
            <a:r>
              <a:rPr lang="en-US" dirty="0" smtClean="0"/>
              <a:t>the time for the Blackboard to reach </a:t>
            </a:r>
            <a:r>
              <a:rPr lang="en-US" dirty="0" smtClean="0"/>
              <a:t>consistency.</a:t>
            </a:r>
            <a:endParaRPr lang="en-US" dirty="0" smtClean="0"/>
          </a:p>
          <a:p>
            <a:pPr lvl="2"/>
            <a:r>
              <a:rPr lang="en-US" dirty="0" smtClean="0"/>
              <a:t>Time in </a:t>
            </a:r>
            <a:r>
              <a:rPr lang="en-US" dirty="0" err="1" smtClean="0"/>
              <a:t>Repy</a:t>
            </a:r>
            <a:r>
              <a:rPr lang="en-US" dirty="0" smtClean="0"/>
              <a:t>: using elapsed time (</a:t>
            </a:r>
            <a:r>
              <a:rPr lang="en-US" dirty="0" err="1" smtClean="0"/>
              <a:t>RepyTutorial</a:t>
            </a:r>
            <a:r>
              <a:rPr lang="en-US" dirty="0" smtClean="0"/>
              <a:t> example 1.4)</a:t>
            </a:r>
          </a:p>
          <a:p>
            <a:endParaRPr lang="en-US" dirty="0" smtClean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8278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Do the same measurements for your eventually consistent blackboard and your centralized one from Lab 2.</a:t>
            </a:r>
          </a:p>
          <a:p>
            <a:r>
              <a:rPr lang="en-US" sz="2800" dirty="0" smtClean="0"/>
              <a:t>Plot the time it takes for all the vessels to get all the messages, as the number of vessels increases: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123728" y="4581128"/>
            <a:ext cx="0" cy="17281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051720" y="6309320"/>
            <a:ext cx="244827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331640" y="494116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51920" y="6233420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Number of vessels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067944" y="4725144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Eventually Consistent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283968" y="551723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Centralized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8" name="Freeform 27"/>
          <p:cNvSpPr/>
          <p:nvPr/>
        </p:nvSpPr>
        <p:spPr>
          <a:xfrm>
            <a:off x="2291608" y="5517232"/>
            <a:ext cx="1974096" cy="488264"/>
          </a:xfrm>
          <a:custGeom>
            <a:avLst/>
            <a:gdLst>
              <a:gd name="connsiteX0" fmla="*/ 0 w 1974096"/>
              <a:gd name="connsiteY0" fmla="*/ 718434 h 718434"/>
              <a:gd name="connsiteX1" fmla="*/ 704049 w 1974096"/>
              <a:gd name="connsiteY1" fmla="*/ 535 h 718434"/>
              <a:gd name="connsiteX2" fmla="*/ 1435707 w 1974096"/>
              <a:gd name="connsiteY2" fmla="*/ 594182 h 718434"/>
              <a:gd name="connsiteX3" fmla="*/ 1974096 w 1974096"/>
              <a:gd name="connsiteY3" fmla="*/ 166204 h 718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4096" h="718434">
                <a:moveTo>
                  <a:pt x="0" y="718434"/>
                </a:moveTo>
                <a:cubicBezTo>
                  <a:pt x="232382" y="369839"/>
                  <a:pt x="464765" y="21244"/>
                  <a:pt x="704049" y="535"/>
                </a:cubicBezTo>
                <a:cubicBezTo>
                  <a:pt x="943334" y="-20174"/>
                  <a:pt x="1224033" y="566571"/>
                  <a:pt x="1435707" y="594182"/>
                </a:cubicBezTo>
                <a:cubicBezTo>
                  <a:pt x="1647381" y="621793"/>
                  <a:pt x="1872860" y="253640"/>
                  <a:pt x="1974096" y="166204"/>
                </a:cubicBez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504D"/>
              </a:solidFill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2374437" y="4873331"/>
            <a:ext cx="1918877" cy="422049"/>
          </a:xfrm>
          <a:custGeom>
            <a:avLst/>
            <a:gdLst>
              <a:gd name="connsiteX0" fmla="*/ 0 w 1918877"/>
              <a:gd name="connsiteY0" fmla="*/ 41511 h 422049"/>
              <a:gd name="connsiteX1" fmla="*/ 566000 w 1918877"/>
              <a:gd name="connsiteY1" fmla="*/ 372849 h 422049"/>
              <a:gd name="connsiteX2" fmla="*/ 1132000 w 1918877"/>
              <a:gd name="connsiteY2" fmla="*/ 94 h 422049"/>
              <a:gd name="connsiteX3" fmla="*/ 1449512 w 1918877"/>
              <a:gd name="connsiteY3" fmla="*/ 414266 h 422049"/>
              <a:gd name="connsiteX4" fmla="*/ 1918877 w 1918877"/>
              <a:gd name="connsiteY4" fmla="*/ 276209 h 422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8877" h="422049">
                <a:moveTo>
                  <a:pt x="0" y="41511"/>
                </a:moveTo>
                <a:cubicBezTo>
                  <a:pt x="188666" y="210631"/>
                  <a:pt x="377333" y="379752"/>
                  <a:pt x="566000" y="372849"/>
                </a:cubicBezTo>
                <a:cubicBezTo>
                  <a:pt x="754667" y="365946"/>
                  <a:pt x="984748" y="-6809"/>
                  <a:pt x="1132000" y="94"/>
                </a:cubicBezTo>
                <a:cubicBezTo>
                  <a:pt x="1279252" y="6997"/>
                  <a:pt x="1318366" y="368247"/>
                  <a:pt x="1449512" y="414266"/>
                </a:cubicBezTo>
                <a:cubicBezTo>
                  <a:pt x="1580658" y="460285"/>
                  <a:pt x="1704902" y="287714"/>
                  <a:pt x="1918877" y="276209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26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2: </a:t>
            </a:r>
            <a:r>
              <a:rPr lang="en-US" dirty="0" smtClean="0"/>
              <a:t>Measurements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Run the scenario for Lab2 and Lab3 and take the measurements.</a:t>
            </a:r>
            <a:endParaRPr lang="en-US" dirty="0" smtClean="0"/>
          </a:p>
          <a:p>
            <a:r>
              <a:rPr lang="en-US" dirty="0" smtClean="0"/>
              <a:t>Use 2,4,6,8 and 10 vessels.</a:t>
            </a:r>
            <a:endParaRPr lang="en-US" dirty="0" smtClean="0"/>
          </a:p>
          <a:p>
            <a:r>
              <a:rPr lang="en-US" dirty="0" smtClean="0"/>
              <a:t>Plot a graph: time </a:t>
            </a:r>
            <a:r>
              <a:rPr lang="en-US" dirty="0" smtClean="0"/>
              <a:t>to reach consistency </a:t>
            </a:r>
            <a:r>
              <a:rPr lang="en-US" dirty="0" smtClean="0"/>
              <a:t>as a function of the number of </a:t>
            </a:r>
            <a:r>
              <a:rPr lang="en-US" dirty="0" smtClean="0"/>
              <a:t>vessels.</a:t>
            </a:r>
            <a:endParaRPr lang="en-US" dirty="0" smtClean="0"/>
          </a:p>
          <a:p>
            <a:r>
              <a:rPr lang="en-US" dirty="0" smtClean="0"/>
              <a:t>You can use any tool of choice such as </a:t>
            </a:r>
            <a:r>
              <a:rPr lang="en-US" dirty="0" err="1" smtClean="0"/>
              <a:t>openoffice</a:t>
            </a:r>
            <a:r>
              <a:rPr lang="en-US" dirty="0" smtClean="0"/>
              <a:t>, excel, google docs, </a:t>
            </a:r>
            <a:r>
              <a:rPr lang="en-US" dirty="0" err="1" smtClean="0"/>
              <a:t>matlab</a:t>
            </a:r>
            <a:r>
              <a:rPr lang="en-US" dirty="0" smtClean="0"/>
              <a:t>, </a:t>
            </a:r>
            <a:r>
              <a:rPr lang="en-US" dirty="0" err="1" smtClean="0"/>
              <a:t>matplotlib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Submit the graph, as a </a:t>
            </a:r>
            <a:r>
              <a:rPr lang="en-US" dirty="0" err="1" smtClean="0"/>
              <a:t>pdf</a:t>
            </a:r>
            <a:r>
              <a:rPr lang="en-US" dirty="0" smtClean="0"/>
              <a:t> </a:t>
            </a:r>
            <a:r>
              <a:rPr lang="en-US" dirty="0" smtClean="0"/>
              <a:t>file.</a:t>
            </a:r>
            <a:endParaRPr lang="en-US" dirty="0" smtClean="0"/>
          </a:p>
          <a:p>
            <a:r>
              <a:rPr lang="en-US" dirty="0" smtClean="0"/>
              <a:t>Write a few words </a:t>
            </a:r>
            <a:r>
              <a:rPr lang="en-US" dirty="0" smtClean="0"/>
              <a:t>explaining the </a:t>
            </a:r>
            <a:r>
              <a:rPr lang="en-US" dirty="0" smtClean="0"/>
              <a:t>results you </a:t>
            </a:r>
            <a:r>
              <a:rPr lang="en-US" dirty="0" smtClean="0"/>
              <a:t>see.</a:t>
            </a:r>
            <a:r>
              <a:rPr lang="en-US" dirty="0" smtClean="0"/>
              <a:t/>
            </a:r>
            <a:br>
              <a:rPr lang="en-US" dirty="0" smtClean="0"/>
            </a:br>
            <a:endParaRPr lang="sv-S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399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Optional: Network 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try to simulate a scenario where the network is </a:t>
            </a:r>
            <a:r>
              <a:rPr lang="en-US" u="sng" dirty="0"/>
              <a:t>segmented</a:t>
            </a:r>
            <a:r>
              <a:rPr lang="en-US" dirty="0"/>
              <a:t> in two </a:t>
            </a:r>
            <a:r>
              <a:rPr lang="en-US" dirty="0" smtClean="0"/>
              <a:t>parts, then merged again.</a:t>
            </a:r>
          </a:p>
          <a:p>
            <a:r>
              <a:rPr lang="en-US" dirty="0" smtClean="0"/>
              <a:t>Completely optional, awards up to 5 bonus points.</a:t>
            </a:r>
          </a:p>
        </p:txBody>
      </p:sp>
    </p:spTree>
    <p:extLst>
      <p:ext uri="{BB962C8B-B14F-4D97-AF65-F5344CB8AC3E}">
        <p14:creationId xmlns:p14="http://schemas.microsoft.com/office/powerpoint/2010/main" val="2283066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72616" y="22002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74" y="1484784"/>
            <a:ext cx="8229600" cy="4525963"/>
          </a:xfrm>
        </p:spPr>
        <p:txBody>
          <a:bodyPr/>
          <a:lstStyle/>
          <a:p>
            <a:r>
              <a:rPr lang="en-US" dirty="0" smtClean="0"/>
              <a:t>Phase 1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Phase 2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Phase 3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707904" y="1916832"/>
            <a:ext cx="288032" cy="2880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/>
          <p:nvPr/>
        </p:nvSpPr>
        <p:spPr>
          <a:xfrm>
            <a:off x="2987824" y="1628800"/>
            <a:ext cx="288032" cy="2880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2987824" y="2348880"/>
            <a:ext cx="296416" cy="2796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4283968" y="2420888"/>
            <a:ext cx="288032" cy="2880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4788024" y="1628800"/>
            <a:ext cx="288032" cy="2880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5148064" y="2276872"/>
            <a:ext cx="288032" cy="2880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67" idx="6"/>
            <a:endCxn id="10" idx="1"/>
          </p:cNvCxnSpPr>
          <p:nvPr/>
        </p:nvCxnSpPr>
        <p:spPr>
          <a:xfrm>
            <a:off x="3275856" y="1772816"/>
            <a:ext cx="474229" cy="1861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67" idx="4"/>
            <a:endCxn id="75" idx="0"/>
          </p:cNvCxnSpPr>
          <p:nvPr/>
        </p:nvCxnSpPr>
        <p:spPr>
          <a:xfrm>
            <a:off x="3131840" y="1916832"/>
            <a:ext cx="4192" cy="4320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75" idx="6"/>
            <a:endCxn id="10" idx="3"/>
          </p:cNvCxnSpPr>
          <p:nvPr/>
        </p:nvCxnSpPr>
        <p:spPr>
          <a:xfrm flipV="1">
            <a:off x="3284240" y="2162683"/>
            <a:ext cx="465845" cy="3260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0" idx="5"/>
            <a:endCxn id="76" idx="1"/>
          </p:cNvCxnSpPr>
          <p:nvPr/>
        </p:nvCxnSpPr>
        <p:spPr>
          <a:xfrm>
            <a:off x="3953755" y="2162683"/>
            <a:ext cx="372394" cy="3003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0" idx="7"/>
            <a:endCxn id="77" idx="2"/>
          </p:cNvCxnSpPr>
          <p:nvPr/>
        </p:nvCxnSpPr>
        <p:spPr>
          <a:xfrm flipV="1">
            <a:off x="3953755" y="1772816"/>
            <a:ext cx="834269" cy="1861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77" idx="4"/>
            <a:endCxn id="78" idx="1"/>
          </p:cNvCxnSpPr>
          <p:nvPr/>
        </p:nvCxnSpPr>
        <p:spPr>
          <a:xfrm>
            <a:off x="4932040" y="1916832"/>
            <a:ext cx="258205" cy="4022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76" idx="6"/>
            <a:endCxn id="78" idx="2"/>
          </p:cNvCxnSpPr>
          <p:nvPr/>
        </p:nvCxnSpPr>
        <p:spPr>
          <a:xfrm flipV="1">
            <a:off x="4572000" y="2420888"/>
            <a:ext cx="576064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76" idx="7"/>
            <a:endCxn id="77" idx="3"/>
          </p:cNvCxnSpPr>
          <p:nvPr/>
        </p:nvCxnSpPr>
        <p:spPr>
          <a:xfrm flipV="1">
            <a:off x="4529819" y="1874651"/>
            <a:ext cx="300386" cy="5884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2483768" y="1340768"/>
            <a:ext cx="1872208" cy="1584176"/>
          </a:xfrm>
          <a:prstGeom prst="ellipse">
            <a:avLst/>
          </a:prstGeom>
          <a:solidFill>
            <a:schemeClr val="accent6">
              <a:lumMod val="60000"/>
              <a:lumOff val="40000"/>
              <a:alpha val="27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3563888" y="1268760"/>
            <a:ext cx="2304256" cy="1728192"/>
          </a:xfrm>
          <a:prstGeom prst="ellipse">
            <a:avLst/>
          </a:prstGeom>
          <a:solidFill>
            <a:schemeClr val="accent6">
              <a:lumMod val="60000"/>
              <a:lumOff val="40000"/>
              <a:alpha val="27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707904" y="184482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18" name="Oval 117"/>
          <p:cNvSpPr/>
          <p:nvPr/>
        </p:nvSpPr>
        <p:spPr>
          <a:xfrm>
            <a:off x="3635896" y="3861048"/>
            <a:ext cx="288032" cy="2880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2915816" y="3573016"/>
            <a:ext cx="288032" cy="2880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2915816" y="4293096"/>
            <a:ext cx="296416" cy="2796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4211960" y="4365104"/>
            <a:ext cx="288032" cy="2880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/>
          <p:cNvSpPr/>
          <p:nvPr/>
        </p:nvSpPr>
        <p:spPr>
          <a:xfrm>
            <a:off x="4716016" y="3573016"/>
            <a:ext cx="288032" cy="2880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5076056" y="4221088"/>
            <a:ext cx="288032" cy="2880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Connector 123"/>
          <p:cNvCxnSpPr>
            <a:stCxn id="119" idx="6"/>
            <a:endCxn id="118" idx="1"/>
          </p:cNvCxnSpPr>
          <p:nvPr/>
        </p:nvCxnSpPr>
        <p:spPr>
          <a:xfrm>
            <a:off x="3203848" y="3717032"/>
            <a:ext cx="474229" cy="1861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19" idx="4"/>
            <a:endCxn id="120" idx="0"/>
          </p:cNvCxnSpPr>
          <p:nvPr/>
        </p:nvCxnSpPr>
        <p:spPr>
          <a:xfrm>
            <a:off x="3059832" y="3861048"/>
            <a:ext cx="4192" cy="4320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120" idx="6"/>
            <a:endCxn id="118" idx="3"/>
          </p:cNvCxnSpPr>
          <p:nvPr/>
        </p:nvCxnSpPr>
        <p:spPr>
          <a:xfrm flipV="1">
            <a:off x="3212232" y="4106899"/>
            <a:ext cx="465845" cy="3260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122" idx="4"/>
            <a:endCxn id="123" idx="1"/>
          </p:cNvCxnSpPr>
          <p:nvPr/>
        </p:nvCxnSpPr>
        <p:spPr>
          <a:xfrm>
            <a:off x="4860032" y="3861048"/>
            <a:ext cx="258205" cy="4022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121" idx="6"/>
            <a:endCxn id="123" idx="2"/>
          </p:cNvCxnSpPr>
          <p:nvPr/>
        </p:nvCxnSpPr>
        <p:spPr>
          <a:xfrm flipV="1">
            <a:off x="4499992" y="4365104"/>
            <a:ext cx="576064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stCxn id="121" idx="7"/>
            <a:endCxn id="122" idx="3"/>
          </p:cNvCxnSpPr>
          <p:nvPr/>
        </p:nvCxnSpPr>
        <p:spPr>
          <a:xfrm flipV="1">
            <a:off x="4457811" y="3818867"/>
            <a:ext cx="300386" cy="5884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Oval 131"/>
          <p:cNvSpPr/>
          <p:nvPr/>
        </p:nvSpPr>
        <p:spPr>
          <a:xfrm>
            <a:off x="2411760" y="3284984"/>
            <a:ext cx="1656184" cy="1584176"/>
          </a:xfrm>
          <a:prstGeom prst="ellipse">
            <a:avLst/>
          </a:prstGeom>
          <a:solidFill>
            <a:schemeClr val="accent6">
              <a:lumMod val="60000"/>
              <a:lumOff val="40000"/>
              <a:alpha val="27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4139952" y="3212976"/>
            <a:ext cx="1512168" cy="1800200"/>
          </a:xfrm>
          <a:prstGeom prst="ellipse">
            <a:avLst/>
          </a:prstGeom>
          <a:solidFill>
            <a:schemeClr val="accent6">
              <a:lumMod val="60000"/>
              <a:lumOff val="40000"/>
              <a:alpha val="27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/>
          <p:cNvSpPr txBox="1"/>
          <p:nvPr/>
        </p:nvSpPr>
        <p:spPr>
          <a:xfrm>
            <a:off x="3635896" y="378904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555776" y="2060848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580112" y="1988840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411760" y="414908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364088" y="378904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35" name="Oval 134"/>
          <p:cNvSpPr/>
          <p:nvPr/>
        </p:nvSpPr>
        <p:spPr>
          <a:xfrm>
            <a:off x="3779912" y="5777880"/>
            <a:ext cx="288032" cy="2880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3059832" y="5489848"/>
            <a:ext cx="288032" cy="2880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3059832" y="6209928"/>
            <a:ext cx="296416" cy="2796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4355976" y="6281936"/>
            <a:ext cx="288032" cy="2880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4860032" y="5489848"/>
            <a:ext cx="288032" cy="2880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5220072" y="6137920"/>
            <a:ext cx="288032" cy="2880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Connector 140"/>
          <p:cNvCxnSpPr>
            <a:stCxn id="136" idx="6"/>
            <a:endCxn id="135" idx="1"/>
          </p:cNvCxnSpPr>
          <p:nvPr/>
        </p:nvCxnSpPr>
        <p:spPr>
          <a:xfrm>
            <a:off x="3347864" y="5633864"/>
            <a:ext cx="474229" cy="1861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36" idx="4"/>
            <a:endCxn id="137" idx="0"/>
          </p:cNvCxnSpPr>
          <p:nvPr/>
        </p:nvCxnSpPr>
        <p:spPr>
          <a:xfrm>
            <a:off x="3203848" y="5777880"/>
            <a:ext cx="4192" cy="4320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137" idx="6"/>
            <a:endCxn id="135" idx="3"/>
          </p:cNvCxnSpPr>
          <p:nvPr/>
        </p:nvCxnSpPr>
        <p:spPr>
          <a:xfrm flipV="1">
            <a:off x="3356248" y="6023731"/>
            <a:ext cx="465845" cy="3260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35" idx="5"/>
            <a:endCxn id="138" idx="1"/>
          </p:cNvCxnSpPr>
          <p:nvPr/>
        </p:nvCxnSpPr>
        <p:spPr>
          <a:xfrm>
            <a:off x="4025763" y="6023731"/>
            <a:ext cx="372394" cy="3003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35" idx="7"/>
            <a:endCxn id="139" idx="2"/>
          </p:cNvCxnSpPr>
          <p:nvPr/>
        </p:nvCxnSpPr>
        <p:spPr>
          <a:xfrm flipV="1">
            <a:off x="4025763" y="5633864"/>
            <a:ext cx="834269" cy="1861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139" idx="4"/>
            <a:endCxn id="140" idx="1"/>
          </p:cNvCxnSpPr>
          <p:nvPr/>
        </p:nvCxnSpPr>
        <p:spPr>
          <a:xfrm>
            <a:off x="5004048" y="5777880"/>
            <a:ext cx="258205" cy="4022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>
            <a:stCxn id="138" idx="6"/>
            <a:endCxn id="140" idx="2"/>
          </p:cNvCxnSpPr>
          <p:nvPr/>
        </p:nvCxnSpPr>
        <p:spPr>
          <a:xfrm flipV="1">
            <a:off x="4644008" y="6281936"/>
            <a:ext cx="576064" cy="1440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>
            <a:stCxn id="138" idx="7"/>
            <a:endCxn id="139" idx="3"/>
          </p:cNvCxnSpPr>
          <p:nvPr/>
        </p:nvCxnSpPr>
        <p:spPr>
          <a:xfrm flipV="1">
            <a:off x="4601827" y="5735699"/>
            <a:ext cx="300386" cy="5884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Oval 148"/>
          <p:cNvSpPr/>
          <p:nvPr/>
        </p:nvSpPr>
        <p:spPr>
          <a:xfrm>
            <a:off x="2555776" y="5201816"/>
            <a:ext cx="1872208" cy="1584176"/>
          </a:xfrm>
          <a:prstGeom prst="ellipse">
            <a:avLst/>
          </a:prstGeom>
          <a:solidFill>
            <a:schemeClr val="accent6">
              <a:lumMod val="60000"/>
              <a:lumOff val="40000"/>
              <a:alpha val="27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3635896" y="5129808"/>
            <a:ext cx="2304256" cy="1728192"/>
          </a:xfrm>
          <a:prstGeom prst="ellipse">
            <a:avLst/>
          </a:prstGeom>
          <a:solidFill>
            <a:schemeClr val="accent6">
              <a:lumMod val="60000"/>
              <a:lumOff val="40000"/>
              <a:alpha val="27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/>
          <p:cNvSpPr txBox="1"/>
          <p:nvPr/>
        </p:nvSpPr>
        <p:spPr>
          <a:xfrm>
            <a:off x="3779912" y="5705872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52" name="TextBox 151"/>
          <p:cNvSpPr txBox="1"/>
          <p:nvPr/>
        </p:nvSpPr>
        <p:spPr>
          <a:xfrm>
            <a:off x="2627784" y="5921896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53" name="TextBox 152"/>
          <p:cNvSpPr txBox="1"/>
          <p:nvPr/>
        </p:nvSpPr>
        <p:spPr>
          <a:xfrm>
            <a:off x="5652120" y="5849888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6444208" y="1412776"/>
            <a:ext cx="2448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network is a single segment. Node X communicates with both groups.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6444208" y="3140968"/>
            <a:ext cx="25609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 X stops communicating with group B. Now there is consistency </a:t>
            </a:r>
            <a:r>
              <a:rPr lang="en-US" dirty="0" smtClean="0">
                <a:solidFill>
                  <a:srgbClr val="FF0000"/>
                </a:solidFill>
              </a:rPr>
              <a:t>only</a:t>
            </a:r>
            <a:r>
              <a:rPr lang="en-US" dirty="0" smtClean="0"/>
              <a:t> within each group. 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6372200" y="4869160"/>
            <a:ext cx="26642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Node X starts communicating with group B again. Groups A and B will have </a:t>
            </a:r>
            <a:r>
              <a:rPr lang="en-US" dirty="0" smtClean="0">
                <a:solidFill>
                  <a:srgbClr val="FF0000"/>
                </a:solidFill>
              </a:rPr>
              <a:t>inconsistent blackboards </a:t>
            </a:r>
            <a:r>
              <a:rPr lang="en-US" dirty="0" smtClean="0"/>
              <a:t>unless they exchange their history.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595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The blackboards must reach consistency when the two disjoined groups are merged together ( 4 points).</a:t>
            </a:r>
            <a:endParaRPr lang="en-US" sz="2800" dirty="0" smtClean="0"/>
          </a:p>
          <a:p>
            <a:r>
              <a:rPr lang="en-US" sz="2800" dirty="0"/>
              <a:t>Note that the topology is </a:t>
            </a:r>
            <a:r>
              <a:rPr lang="en-US" sz="2800" dirty="0">
                <a:solidFill>
                  <a:srgbClr val="FF0000"/>
                </a:solidFill>
              </a:rPr>
              <a:t>no longer “All-to-All</a:t>
            </a:r>
            <a:r>
              <a:rPr lang="en-US" sz="2800" dirty="0" smtClean="0"/>
              <a:t>”</a:t>
            </a:r>
          </a:p>
          <a:p>
            <a:r>
              <a:rPr lang="en-US" sz="2800" dirty="0" smtClean="0"/>
              <a:t>You can choose the topology, by having it hardwired in your code, </a:t>
            </a:r>
            <a:r>
              <a:rPr lang="en-US" sz="2800" u="sng" dirty="0" smtClean="0"/>
              <a:t>as long as you implement the segmentation</a:t>
            </a:r>
            <a:r>
              <a:rPr lang="en-US" sz="2800" dirty="0" smtClean="0"/>
              <a:t> in two parts..</a:t>
            </a:r>
          </a:p>
          <a:p>
            <a:r>
              <a:rPr lang="en-US" sz="2800" dirty="0" smtClean="0"/>
              <a:t>Measure and plot the time it takes to merge, as we add more vessels in the system( 1 point).</a:t>
            </a:r>
            <a:endParaRPr lang="en-US" sz="28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121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Optional Task: </a:t>
            </a:r>
            <a:r>
              <a:rPr lang="en-US" dirty="0" smtClean="0"/>
              <a:t>Network 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Video/report: Demonstrate that the network: </a:t>
            </a:r>
          </a:p>
          <a:p>
            <a:pPr lvl="1"/>
            <a:r>
              <a:rPr lang="en-US" dirty="0" smtClean="0"/>
              <a:t>gets segmented, with every segment having a different view of the blackboard</a:t>
            </a:r>
          </a:p>
          <a:p>
            <a:pPr lvl="1"/>
            <a:r>
              <a:rPr lang="en-US" dirty="0" smtClean="0"/>
              <a:t>Reaches eventual consistency, when the two segments are merged again</a:t>
            </a:r>
            <a:r>
              <a:rPr lang="en-US" dirty="0" smtClean="0"/>
              <a:t>.</a:t>
            </a:r>
          </a:p>
          <a:p>
            <a:r>
              <a:rPr lang="en-US" sz="2800" dirty="0" err="1" smtClean="0"/>
              <a:t>Pdf</a:t>
            </a:r>
            <a:r>
              <a:rPr lang="en-US" sz="2800" dirty="0" smtClean="0"/>
              <a:t> with the graph about the time it takes to merge.</a:t>
            </a:r>
            <a:endParaRPr lang="en-US" sz="2800" dirty="0" smtClean="0"/>
          </a:p>
          <a:p>
            <a:r>
              <a:rPr lang="en-US" sz="2800" dirty="0" smtClean="0"/>
              <a:t>Briefly discuss how your solution works.</a:t>
            </a:r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8247227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Video/Report:</a:t>
            </a:r>
          </a:p>
          <a:p>
            <a:pPr lvl="1"/>
            <a:r>
              <a:rPr lang="en-US" dirty="0" smtClean="0"/>
              <a:t>The consistent blackboard, show that it works with posts, delete and modify.</a:t>
            </a:r>
          </a:p>
          <a:p>
            <a:pPr lvl="1"/>
            <a:r>
              <a:rPr lang="en-US" dirty="0" smtClean="0"/>
              <a:t>Optional: Network Segmentation.</a:t>
            </a:r>
          </a:p>
          <a:p>
            <a:r>
              <a:rPr lang="en-US" dirty="0" err="1" smtClean="0"/>
              <a:t>Pdf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The graph comparing consistency time between Lab2 and Lab3.</a:t>
            </a:r>
          </a:p>
          <a:p>
            <a:pPr lvl="1"/>
            <a:r>
              <a:rPr lang="en-US" dirty="0" smtClean="0"/>
              <a:t>Optional: Graph of the time it takes to merge the segments.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512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Consistency in our Blackboard so far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Simple board (Lab 1):</a:t>
            </a:r>
          </a:p>
          <a:p>
            <a:pPr lvl="1"/>
            <a:r>
              <a:rPr lang="en-US" dirty="0" smtClean="0"/>
              <a:t>Inconsistent</a:t>
            </a:r>
          </a:p>
          <a:p>
            <a:pPr lvl="1"/>
            <a:r>
              <a:rPr lang="en-US" dirty="0" smtClean="0"/>
              <a:t>It could happen that different boards show messages in a different order</a:t>
            </a:r>
            <a:endParaRPr lang="en-US" dirty="0" smtClean="0"/>
          </a:p>
          <a:p>
            <a:r>
              <a:rPr lang="en-US" dirty="0" smtClean="0"/>
              <a:t>With a central leader (Lab 2):</a:t>
            </a:r>
          </a:p>
          <a:p>
            <a:pPr lvl="1"/>
            <a:r>
              <a:rPr lang="en-US" dirty="0" smtClean="0"/>
              <a:t>Consistent</a:t>
            </a:r>
          </a:p>
          <a:p>
            <a:pPr lvl="1"/>
            <a:r>
              <a:rPr lang="en-US" dirty="0" smtClean="0"/>
              <a:t>The leader gathered all the messages and decided the order</a:t>
            </a:r>
            <a:endParaRPr lang="en-US" dirty="0" smtClean="0"/>
          </a:p>
          <a:p>
            <a:pPr lvl="1"/>
            <a:r>
              <a:rPr lang="en-US" dirty="0" smtClean="0"/>
              <a:t>Not scalable</a:t>
            </a:r>
          </a:p>
          <a:p>
            <a:r>
              <a:rPr lang="en-US" dirty="0" smtClean="0"/>
              <a:t>These are just two extreme cases in the spectrum  of consistency trade offs…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4820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Consistency Trade-offs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700808"/>
            <a:ext cx="8229600" cy="4525963"/>
          </a:xfrm>
        </p:spPr>
        <p:txBody>
          <a:bodyPr/>
          <a:lstStyle/>
          <a:p>
            <a:r>
              <a:rPr lang="sv-SE" dirty="0" smtClean="0"/>
              <a:t>Balance between strictness of consistency and efficiency</a:t>
            </a:r>
            <a:r>
              <a:rPr lang="en-US" dirty="0" smtClean="0"/>
              <a:t>/scalability</a:t>
            </a:r>
          </a:p>
          <a:p>
            <a:pPr lvl="1"/>
            <a:r>
              <a:rPr lang="en-US" dirty="0" smtClean="0"/>
              <a:t>How “much” consistency we need, depends on the application</a:t>
            </a:r>
            <a:endParaRPr lang="sv-SE" dirty="0"/>
          </a:p>
        </p:txBody>
      </p:sp>
      <p:sp>
        <p:nvSpPr>
          <p:cNvPr id="4" name="Left-Right Arrow 3"/>
          <p:cNvSpPr/>
          <p:nvPr/>
        </p:nvSpPr>
        <p:spPr>
          <a:xfrm>
            <a:off x="1007604" y="4653136"/>
            <a:ext cx="7128792" cy="720080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" name="TextBox 4"/>
          <p:cNvSpPr txBox="1"/>
          <p:nvPr/>
        </p:nvSpPr>
        <p:spPr>
          <a:xfrm>
            <a:off x="60197" y="4129525"/>
            <a:ext cx="189765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Loose </a:t>
            </a:r>
            <a:r>
              <a:rPr lang="en-US" dirty="0" smtClean="0"/>
              <a:t>Consistency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17042" y="4158952"/>
            <a:ext cx="1838708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Strict Consistency</a:t>
            </a:r>
            <a:endParaRPr lang="sv-SE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5661248"/>
            <a:ext cx="1415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Efficient and scalable</a:t>
            </a:r>
            <a:endParaRPr lang="sv-SE" dirty="0"/>
          </a:p>
        </p:txBody>
      </p:sp>
      <p:sp>
        <p:nvSpPr>
          <p:cNvPr id="8" name="TextBox 7"/>
          <p:cNvSpPr txBox="1"/>
          <p:nvPr/>
        </p:nvSpPr>
        <p:spPr>
          <a:xfrm>
            <a:off x="6876256" y="5661247"/>
            <a:ext cx="2179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Implementation constraints, slower</a:t>
            </a:r>
            <a:endParaRPr lang="sv-SE" dirty="0"/>
          </a:p>
        </p:txBody>
      </p:sp>
      <p:sp>
        <p:nvSpPr>
          <p:cNvPr id="9" name="Rectangle 8"/>
          <p:cNvSpPr/>
          <p:nvPr/>
        </p:nvSpPr>
        <p:spPr>
          <a:xfrm>
            <a:off x="395536" y="6453336"/>
            <a:ext cx="1259632" cy="288032"/>
          </a:xfrm>
          <a:prstGeom prst="rect">
            <a:avLst/>
          </a:prstGeom>
          <a:solidFill>
            <a:schemeClr val="accent1">
              <a:alpha val="2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Lab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52320" y="6381328"/>
            <a:ext cx="1259632" cy="288032"/>
          </a:xfrm>
          <a:prstGeom prst="rect">
            <a:avLst/>
          </a:prstGeom>
          <a:solidFill>
            <a:schemeClr val="accent1">
              <a:alpha val="2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Lab 2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741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Lab 3: </a:t>
            </a:r>
            <a:r>
              <a:rPr lang="en-US" dirty="0" smtClean="0"/>
              <a:t>Eventual Consistency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700808"/>
            <a:ext cx="8229600" cy="4525963"/>
          </a:xfrm>
        </p:spPr>
        <p:txBody>
          <a:bodyPr/>
          <a:lstStyle/>
          <a:p>
            <a:r>
              <a:rPr lang="en-US" dirty="0" smtClean="0"/>
              <a:t>Lab 3 will be somewhere in the middle. </a:t>
            </a:r>
          </a:p>
          <a:p>
            <a:pPr lvl="1"/>
            <a:r>
              <a:rPr lang="en-US" dirty="0" smtClean="0"/>
              <a:t>Messages can appear in different order </a:t>
            </a:r>
            <a:r>
              <a:rPr lang="en-US" b="1" dirty="0" smtClean="0"/>
              <a:t>temporarily. 	</a:t>
            </a:r>
          </a:p>
          <a:p>
            <a:pPr lvl="1"/>
            <a:r>
              <a:rPr lang="en-US" dirty="0" smtClean="0"/>
              <a:t>Eventually, they will converge to the same order.</a:t>
            </a:r>
            <a:endParaRPr lang="en-US" b="1" dirty="0" smtClean="0"/>
          </a:p>
        </p:txBody>
      </p:sp>
      <p:sp>
        <p:nvSpPr>
          <p:cNvPr id="4" name="Left-Right Arrow 3"/>
          <p:cNvSpPr/>
          <p:nvPr/>
        </p:nvSpPr>
        <p:spPr>
          <a:xfrm>
            <a:off x="1007604" y="4653136"/>
            <a:ext cx="7128792" cy="720080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TextBox 4"/>
          <p:cNvSpPr txBox="1"/>
          <p:nvPr/>
        </p:nvSpPr>
        <p:spPr>
          <a:xfrm>
            <a:off x="60197" y="4129525"/>
            <a:ext cx="1897650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Loose </a:t>
            </a:r>
            <a:r>
              <a:rPr lang="en-US" dirty="0" smtClean="0"/>
              <a:t>Consistency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17042" y="4158952"/>
            <a:ext cx="1838708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Strict Consistency</a:t>
            </a:r>
            <a:endParaRPr lang="sv-SE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5661248"/>
            <a:ext cx="1415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Efficient and scalable</a:t>
            </a:r>
            <a:endParaRPr lang="sv-SE" dirty="0"/>
          </a:p>
        </p:txBody>
      </p:sp>
      <p:sp>
        <p:nvSpPr>
          <p:cNvPr id="8" name="TextBox 7"/>
          <p:cNvSpPr txBox="1"/>
          <p:nvPr/>
        </p:nvSpPr>
        <p:spPr>
          <a:xfrm>
            <a:off x="6876256" y="5661247"/>
            <a:ext cx="2179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Implementation constraints, slower</a:t>
            </a:r>
            <a:endParaRPr lang="sv-SE" dirty="0"/>
          </a:p>
        </p:txBody>
      </p:sp>
      <p:sp>
        <p:nvSpPr>
          <p:cNvPr id="9" name="Rectangle 8"/>
          <p:cNvSpPr/>
          <p:nvPr/>
        </p:nvSpPr>
        <p:spPr>
          <a:xfrm>
            <a:off x="395536" y="6453336"/>
            <a:ext cx="1259632" cy="288032"/>
          </a:xfrm>
          <a:prstGeom prst="rect">
            <a:avLst/>
          </a:prstGeom>
          <a:solidFill>
            <a:schemeClr val="accent1">
              <a:alpha val="2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Lab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52320" y="6381328"/>
            <a:ext cx="1259632" cy="288032"/>
          </a:xfrm>
          <a:prstGeom prst="rect">
            <a:avLst/>
          </a:prstGeom>
          <a:solidFill>
            <a:schemeClr val="accent1">
              <a:alpha val="2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Lab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51920" y="5805264"/>
            <a:ext cx="1259632" cy="288032"/>
          </a:xfrm>
          <a:prstGeom prst="rect">
            <a:avLst/>
          </a:prstGeom>
          <a:solidFill>
            <a:srgbClr val="008000">
              <a:alpha val="28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Lab 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499992" y="5301208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709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Eventual Consistency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All replicas </a:t>
            </a:r>
            <a:r>
              <a:rPr lang="en-US" i="1" dirty="0">
                <a:solidFill>
                  <a:srgbClr val="376092"/>
                </a:solidFill>
              </a:rPr>
              <a:t>eventually converge </a:t>
            </a:r>
            <a:r>
              <a:rPr lang="en-US" dirty="0">
                <a:solidFill>
                  <a:srgbClr val="000000"/>
                </a:solidFill>
              </a:rPr>
              <a:t>to the same </a:t>
            </a:r>
            <a:r>
              <a:rPr lang="en-US" dirty="0" smtClean="0">
                <a:solidFill>
                  <a:srgbClr val="000000"/>
                </a:solidFill>
              </a:rPr>
              <a:t>value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A protocol for eventual consistency:</a:t>
            </a:r>
          </a:p>
          <a:p>
            <a:pPr lvl="1"/>
            <a:r>
              <a:rPr lang="en-US" i="1" dirty="0" smtClean="0">
                <a:solidFill>
                  <a:srgbClr val="000000"/>
                </a:solidFill>
              </a:rPr>
              <a:t>Writes</a:t>
            </a:r>
            <a:r>
              <a:rPr lang="en-US" dirty="0" smtClean="0">
                <a:solidFill>
                  <a:srgbClr val="000000"/>
                </a:solidFill>
              </a:rPr>
              <a:t> are eventually applied in total order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same order on all replicas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lead to the same value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eventual consistency</a:t>
            </a:r>
          </a:p>
          <a:p>
            <a:pPr lvl="1"/>
            <a:r>
              <a:rPr lang="en-US" i="1" dirty="0" smtClean="0">
                <a:solidFill>
                  <a:srgbClr val="000000"/>
                </a:solidFill>
              </a:rPr>
              <a:t>Reads</a:t>
            </a:r>
            <a:r>
              <a:rPr lang="en-US" dirty="0" smtClean="0">
                <a:solidFill>
                  <a:srgbClr val="000000"/>
                </a:solidFill>
              </a:rPr>
              <a:t> might not see most recent writes in total </a:t>
            </a:r>
            <a:r>
              <a:rPr lang="en-US" dirty="0" smtClean="0">
                <a:solidFill>
                  <a:srgbClr val="000000"/>
                </a:solidFill>
              </a:rPr>
              <a:t>order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Used in many applications like Google File System (GFS) and Facebook’s Cassandra .</a:t>
            </a:r>
          </a:p>
          <a:p>
            <a:r>
              <a:rPr lang="en-US" dirty="0" smtClean="0"/>
              <a:t>More information on </a:t>
            </a:r>
            <a:r>
              <a:rPr lang="en-US" u="sng" dirty="0" smtClean="0"/>
              <a:t>Friday’s lecture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0845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Considerations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eventually consistent (large) data-stores:</a:t>
            </a:r>
          </a:p>
          <a:p>
            <a:pPr lvl="1"/>
            <a:r>
              <a:rPr lang="en-US" dirty="0" smtClean="0"/>
              <a:t>Write-write conflicts are rare (but </a:t>
            </a:r>
            <a:r>
              <a:rPr lang="en-US" b="1" dirty="0" smtClean="0"/>
              <a:t>not </a:t>
            </a:r>
            <a:r>
              <a:rPr lang="en-US" dirty="0" smtClean="0"/>
              <a:t>in our board!!!)</a:t>
            </a:r>
          </a:p>
          <a:p>
            <a:pPr lvl="2"/>
            <a:r>
              <a:rPr lang="en-US" dirty="0" smtClean="0"/>
              <a:t>2 processes writing the same data is a rare case</a:t>
            </a:r>
          </a:p>
          <a:p>
            <a:pPr lvl="2"/>
            <a:r>
              <a:rPr lang="en-US" dirty="0" smtClean="0"/>
              <a:t>It can be handled through simple mutual exclusion</a:t>
            </a:r>
          </a:p>
          <a:p>
            <a:pPr lvl="1"/>
            <a:r>
              <a:rPr lang="en-US" dirty="0" smtClean="0"/>
              <a:t>Read-write conflicts are more frequent</a:t>
            </a:r>
          </a:p>
          <a:p>
            <a:pPr lvl="2"/>
            <a:r>
              <a:rPr lang="en-US" dirty="0" smtClean="0"/>
              <a:t>1 process reading a value while another process is writing a value to the same variable</a:t>
            </a:r>
          </a:p>
          <a:p>
            <a:pPr lvl="2"/>
            <a:r>
              <a:rPr lang="en-US" dirty="0" smtClean="0"/>
              <a:t>Eventually Consistent designs should efficiently resolve such conflicts</a:t>
            </a:r>
          </a:p>
        </p:txBody>
      </p:sp>
    </p:spTree>
    <p:extLst>
      <p:ext uri="{BB962C8B-B14F-4D97-AF65-F5344CB8AC3E}">
        <p14:creationId xmlns:p14="http://schemas.microsoft.com/office/powerpoint/2010/main" val="3705626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Assumptions/Requirements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Boards are distributed:</a:t>
            </a:r>
          </a:p>
          <a:p>
            <a:pPr lvl="1"/>
            <a:r>
              <a:rPr lang="en-US" dirty="0" smtClean="0"/>
              <a:t>No centralized leader, no ring topology</a:t>
            </a:r>
          </a:p>
          <a:p>
            <a:pPr lvl="1"/>
            <a:r>
              <a:rPr lang="en-US" dirty="0" smtClean="0"/>
              <a:t>You can base on Lab 1’s code (if you want)</a:t>
            </a:r>
          </a:p>
          <a:p>
            <a:r>
              <a:rPr lang="en-US" dirty="0" smtClean="0"/>
              <a:t>Each post is updated to the local board, then propagated to other boards</a:t>
            </a:r>
          </a:p>
          <a:p>
            <a:r>
              <a:rPr lang="en-US" dirty="0" smtClean="0"/>
              <a:t>All boards are eventually </a:t>
            </a:r>
            <a:r>
              <a:rPr lang="en-US" dirty="0" smtClean="0"/>
              <a:t>consistent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Delete and modify should also be supported</a:t>
            </a:r>
          </a:p>
        </p:txBody>
      </p:sp>
    </p:spTree>
    <p:extLst>
      <p:ext uri="{BB962C8B-B14F-4D97-AF65-F5344CB8AC3E}">
        <p14:creationId xmlns:p14="http://schemas.microsoft.com/office/powerpoint/2010/main" val="2842270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</a:t>
            </a:r>
            <a:r>
              <a:rPr lang="en-US" dirty="0" smtClean="0"/>
              <a:t>messages: </a:t>
            </a:r>
            <a:r>
              <a:rPr lang="en-US" dirty="0" smtClean="0">
                <a:solidFill>
                  <a:srgbClr val="008000"/>
                </a:solidFill>
              </a:rPr>
              <a:t>How</a:t>
            </a:r>
            <a:r>
              <a:rPr lang="en-US" dirty="0" smtClean="0">
                <a:solidFill>
                  <a:srgbClr val="008000"/>
                </a:solidFill>
              </a:rPr>
              <a:t>-to hints!</a:t>
            </a:r>
            <a:endParaRPr lang="sv-SE" dirty="0">
              <a:solidFill>
                <a:srgbClr val="008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Use logical clocks</a:t>
            </a:r>
          </a:p>
          <a:p>
            <a:pPr lvl="1"/>
            <a:r>
              <a:rPr lang="en-US" dirty="0" smtClean="0"/>
              <a:t>Each post has a sequence number:</a:t>
            </a:r>
          </a:p>
          <a:p>
            <a:pPr lvl="2"/>
            <a:r>
              <a:rPr lang="en-US" dirty="0" smtClean="0"/>
              <a:t>Sequence number of a new post:</a:t>
            </a:r>
            <a:br>
              <a:rPr lang="en-US" dirty="0" smtClean="0"/>
            </a:br>
            <a:r>
              <a:rPr lang="en-US" dirty="0" smtClean="0"/>
              <a:t>the last sequence number received + 1</a:t>
            </a:r>
          </a:p>
          <a:p>
            <a:pPr lvl="1"/>
            <a:r>
              <a:rPr lang="sv-SE" dirty="0" smtClean="0"/>
              <a:t>On a vessel:</a:t>
            </a:r>
          </a:p>
          <a:p>
            <a:pPr lvl="2"/>
            <a:r>
              <a:rPr lang="en-US" dirty="0" smtClean="0"/>
              <a:t>Posts are ordered by sequence numbers</a:t>
            </a:r>
          </a:p>
          <a:p>
            <a:pPr lvl="2"/>
            <a:r>
              <a:rPr lang="en-US" dirty="0" smtClean="0"/>
              <a:t>If two posts have the same sequence number, break ties with some rule (e.g. prioritize highest IP address)</a:t>
            </a:r>
          </a:p>
          <a:p>
            <a:pPr lvl="2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127269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Delete/Modify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288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sz="3000" dirty="0" smtClean="0"/>
              <a:t>Consider these </a:t>
            </a:r>
            <a:r>
              <a:rPr lang="en-US" sz="3000" dirty="0" smtClean="0"/>
              <a:t>cases:</a:t>
            </a:r>
          </a:p>
          <a:p>
            <a:pPr lvl="1"/>
            <a:r>
              <a:rPr lang="en-US" sz="2600" dirty="0" smtClean="0"/>
              <a:t>Two </a:t>
            </a:r>
            <a:r>
              <a:rPr lang="en-US" sz="2600" dirty="0"/>
              <a:t>hosts try to </a:t>
            </a:r>
            <a:r>
              <a:rPr lang="en-US" sz="2600" dirty="0" smtClean="0"/>
              <a:t>delete </a:t>
            </a:r>
            <a:r>
              <a:rPr lang="en-US" sz="2600" dirty="0"/>
              <a:t>the same </a:t>
            </a:r>
            <a:r>
              <a:rPr lang="en-US" sz="2600" dirty="0" smtClean="0"/>
              <a:t>message.</a:t>
            </a:r>
            <a:endParaRPr lang="en-US" sz="2600" dirty="0"/>
          </a:p>
          <a:p>
            <a:pPr lvl="1"/>
            <a:r>
              <a:rPr lang="en-US" sz="2600" dirty="0" smtClean="0"/>
              <a:t>A </a:t>
            </a:r>
            <a:r>
              <a:rPr lang="en-US" sz="2600" dirty="0"/>
              <a:t>hosts receives an update to </a:t>
            </a:r>
            <a:r>
              <a:rPr lang="en-US" sz="2600" u="sng" dirty="0" smtClean="0"/>
              <a:t>delete/modify</a:t>
            </a:r>
            <a:r>
              <a:rPr lang="en-US" sz="2600" dirty="0" smtClean="0"/>
              <a:t> </a:t>
            </a:r>
            <a:r>
              <a:rPr lang="en-US" sz="2600" dirty="0"/>
              <a:t>a message from the blackboard, but that message </a:t>
            </a:r>
            <a:r>
              <a:rPr lang="en-US" sz="2600" u="sng" dirty="0"/>
              <a:t>has not even arrived yet</a:t>
            </a:r>
            <a:r>
              <a:rPr lang="en-US" sz="2600" dirty="0"/>
              <a:t> on that host </a:t>
            </a:r>
            <a:r>
              <a:rPr lang="en-US" sz="2600" dirty="0" smtClean="0"/>
              <a:t>.</a:t>
            </a:r>
          </a:p>
          <a:p>
            <a:pPr lvl="2"/>
            <a:r>
              <a:rPr lang="en-US" sz="2600" dirty="0" smtClean="0"/>
              <a:t>It can happen </a:t>
            </a:r>
            <a:r>
              <a:rPr lang="en-US" sz="2600" dirty="0" smtClean="0"/>
              <a:t>in </a:t>
            </a:r>
            <a:r>
              <a:rPr lang="en-US" sz="2600" dirty="0" smtClean="0"/>
              <a:t>eventua</a:t>
            </a:r>
            <a:r>
              <a:rPr lang="en-US" sz="2600" dirty="0" smtClean="0"/>
              <a:t>l consistency</a:t>
            </a:r>
            <a:r>
              <a:rPr lang="en-US" sz="2600" dirty="0" smtClean="0"/>
              <a:t>!</a:t>
            </a:r>
            <a:endParaRPr lang="en-US" sz="2600" dirty="0"/>
          </a:p>
          <a:p>
            <a:r>
              <a:rPr lang="en-US" sz="3000" dirty="0"/>
              <a:t>Your algorithm needs to </a:t>
            </a:r>
            <a:r>
              <a:rPr lang="en-US" sz="3000" dirty="0" smtClean="0"/>
              <a:t>take care of those cases.</a:t>
            </a:r>
          </a:p>
          <a:p>
            <a:pPr lvl="1"/>
            <a:r>
              <a:rPr lang="en-US" sz="2600" dirty="0" smtClean="0"/>
              <a:t>keep </a:t>
            </a:r>
            <a:r>
              <a:rPr lang="en-US" sz="2600" dirty="0" smtClean="0"/>
              <a:t>a history </a:t>
            </a:r>
            <a:r>
              <a:rPr lang="en-US" sz="2600" dirty="0"/>
              <a:t>of some old updates </a:t>
            </a:r>
            <a:r>
              <a:rPr lang="en-US" sz="2600" dirty="0" smtClean="0"/>
              <a:t>and </a:t>
            </a:r>
            <a:r>
              <a:rPr lang="en-US" sz="2600" dirty="0"/>
              <a:t>act accordingly when new updates arrive.</a:t>
            </a:r>
          </a:p>
          <a:p>
            <a:pPr marL="0" indent="0">
              <a:buNone/>
            </a:pPr>
            <a:r>
              <a:rPr lang="en-US" sz="3000" dirty="0"/>
              <a:t>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630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1031</Words>
  <Application>Microsoft Macintosh PowerPoint</Application>
  <PresentationFormat>On-screen Show (4:3)</PresentationFormat>
  <Paragraphs>152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Lab 3</vt:lpstr>
      <vt:lpstr>Consistency in our Blackboard so far</vt:lpstr>
      <vt:lpstr>Consistency Trade-offs</vt:lpstr>
      <vt:lpstr>Lab 3: Eventual Consistency </vt:lpstr>
      <vt:lpstr>Eventual Consistency</vt:lpstr>
      <vt:lpstr>Design Considerations</vt:lpstr>
      <vt:lpstr>Assumptions/Requirements</vt:lpstr>
      <vt:lpstr>Sending messages: How-to hints!</vt:lpstr>
      <vt:lpstr>Issues with Delete/Modify</vt:lpstr>
      <vt:lpstr>Task 1: Implement Eventual Consistency</vt:lpstr>
      <vt:lpstr>Measurements</vt:lpstr>
      <vt:lpstr>Measurements (cont.)</vt:lpstr>
      <vt:lpstr>What to plot</vt:lpstr>
      <vt:lpstr>Task 2: Measurements</vt:lpstr>
      <vt:lpstr>Optional: Network Segmentation</vt:lpstr>
      <vt:lpstr>An example</vt:lpstr>
      <vt:lpstr>The challenge</vt:lpstr>
      <vt:lpstr>Optional Task: Network Segmentation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3</dc:title>
  <dc:creator>johnnik</dc:creator>
  <cp:lastModifiedBy>Charalampos Stylianopoulos</cp:lastModifiedBy>
  <cp:revision>29</cp:revision>
  <dcterms:created xsi:type="dcterms:W3CDTF">2014-11-03T14:55:01Z</dcterms:created>
  <dcterms:modified xsi:type="dcterms:W3CDTF">2016-11-19T18:50:39Z</dcterms:modified>
</cp:coreProperties>
</file>