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60" r:id="rId3"/>
    <p:sldId id="261" r:id="rId4"/>
    <p:sldId id="271" r:id="rId5"/>
    <p:sldId id="263" r:id="rId6"/>
    <p:sldId id="265" r:id="rId7"/>
    <p:sldId id="266" r:id="rId8"/>
    <p:sldId id="267" r:id="rId9"/>
    <p:sldId id="268" r:id="rId10"/>
    <p:sldId id="276" r:id="rId11"/>
    <p:sldId id="278" r:id="rId12"/>
    <p:sldId id="270" r:id="rId13"/>
    <p:sldId id="272" r:id="rId14"/>
    <p:sldId id="273" r:id="rId15"/>
    <p:sldId id="274" r:id="rId16"/>
    <p:sldId id="275" r:id="rId17"/>
    <p:sldId id="277" r:id="rId18"/>
    <p:sldId id="259" r:id="rId19"/>
    <p:sldId id="279" r:id="rId20"/>
    <p:sldId id="280" r:id="rId2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idar\Desktop\For%20Sahibandhu\For_Sahi_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idar\Desktop\For%20Sahibandhu\For_Sahi_1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idar\Desktop\For%20Sahibandhu\Excel\book2%20sahi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aidar\Desktop\For%20Sahibandhu\Excel\book2%20sahi.xlsx" TargetMode="External"/><Relationship Id="rId1" Type="http://schemas.openxmlformats.org/officeDocument/2006/relationships/image" Target="../media/image20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[For_Sahi_1.csv]Sheet1!PivotTable1</c:name>
    <c:fmtId val="4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bar"/>
        <c:grouping val="stacked"/>
        <c:ser>
          <c:idx val="0"/>
          <c:order val="0"/>
          <c:tx>
            <c:strRef>
              <c:f>Sheet1!$B$3:$B$4</c:f>
              <c:strCache>
                <c:ptCount val="1"/>
                <c:pt idx="0">
                  <c:v>0</c:v>
                </c:pt>
              </c:strCache>
            </c:strRef>
          </c:tx>
          <c:cat>
            <c:strRef>
              <c:f>Sheet1!$A$5:$A$10</c:f>
              <c:strCache>
                <c:ptCount val="5"/>
                <c:pt idx="0">
                  <c:v>HOUSEWIFE</c:v>
                </c:pt>
                <c:pt idx="1">
                  <c:v>PENS</c:v>
                </c:pt>
                <c:pt idx="2">
                  <c:v>SAL</c:v>
                </c:pt>
                <c:pt idx="3">
                  <c:v>SELF</c:v>
                </c:pt>
                <c:pt idx="4">
                  <c:v>STUDENT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5"/>
                <c:pt idx="0">
                  <c:v>696</c:v>
                </c:pt>
                <c:pt idx="1">
                  <c:v>94</c:v>
                </c:pt>
                <c:pt idx="2">
                  <c:v>8389</c:v>
                </c:pt>
                <c:pt idx="3">
                  <c:v>29329</c:v>
                </c:pt>
                <c:pt idx="4">
                  <c:v>234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Sheet1!$A$5:$A$10</c:f>
              <c:strCache>
                <c:ptCount val="5"/>
                <c:pt idx="0">
                  <c:v>HOUSEWIFE</c:v>
                </c:pt>
                <c:pt idx="1">
                  <c:v>PENS</c:v>
                </c:pt>
                <c:pt idx="2">
                  <c:v>SAL</c:v>
                </c:pt>
                <c:pt idx="3">
                  <c:v>SELF</c:v>
                </c:pt>
                <c:pt idx="4">
                  <c:v>STUDENT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5"/>
                <c:pt idx="0">
                  <c:v>12</c:v>
                </c:pt>
                <c:pt idx="1">
                  <c:v>2</c:v>
                </c:pt>
                <c:pt idx="2">
                  <c:v>318</c:v>
                </c:pt>
                <c:pt idx="3">
                  <c:v>1285</c:v>
                </c:pt>
                <c:pt idx="4">
                  <c:v>3</c:v>
                </c:pt>
              </c:numCache>
            </c:numRef>
          </c:val>
        </c:ser>
        <c:overlap val="100"/>
        <c:axId val="93436544"/>
        <c:axId val="93258112"/>
      </c:barChart>
      <c:catAx>
        <c:axId val="93436544"/>
        <c:scaling>
          <c:orientation val="minMax"/>
        </c:scaling>
        <c:axPos val="l"/>
        <c:tickLblPos val="nextTo"/>
        <c:crossAx val="93258112"/>
        <c:crosses val="autoZero"/>
        <c:auto val="1"/>
        <c:lblAlgn val="ctr"/>
        <c:lblOffset val="100"/>
      </c:catAx>
      <c:valAx>
        <c:axId val="93258112"/>
        <c:scaling>
          <c:orientation val="minMax"/>
        </c:scaling>
        <c:axPos val="b"/>
        <c:majorGridlines/>
        <c:numFmt formatCode="General" sourceLinked="1"/>
        <c:tickLblPos val="nextTo"/>
        <c:crossAx val="93436544"/>
        <c:crosses val="autoZero"/>
        <c:crossBetween val="between"/>
      </c:valAx>
    </c:plotArea>
    <c:legend>
      <c:legendPos val="r"/>
      <c:layout/>
    </c:legend>
    <c:plotVisOnly val="1"/>
  </c:chart>
  <c:spPr>
    <a:gradFill flip="none" rotWithShape="1"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2700000" scaled="1"/>
      <a:tileRect/>
    </a:gradFill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[For_Sahi_1.csv]Sheet1!PivotTable1</c:name>
    <c:fmtId val="6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0</c:v>
                </c:pt>
              </c:strCache>
            </c:strRef>
          </c:tx>
          <c:cat>
            <c:strRef>
              <c:f>Sheet1!$A$5:$A$10</c:f>
              <c:strCache>
                <c:ptCount val="5"/>
                <c:pt idx="0">
                  <c:v>HOUSEWIFE</c:v>
                </c:pt>
                <c:pt idx="1">
                  <c:v>PENS</c:v>
                </c:pt>
                <c:pt idx="2">
                  <c:v>SAL</c:v>
                </c:pt>
                <c:pt idx="3">
                  <c:v>SELF</c:v>
                </c:pt>
                <c:pt idx="4">
                  <c:v>STUDENT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5"/>
                <c:pt idx="0">
                  <c:v>696</c:v>
                </c:pt>
                <c:pt idx="1">
                  <c:v>94</c:v>
                </c:pt>
                <c:pt idx="2">
                  <c:v>8389</c:v>
                </c:pt>
                <c:pt idx="3">
                  <c:v>29329</c:v>
                </c:pt>
                <c:pt idx="4">
                  <c:v>234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Sheet1!$A$5:$A$10</c:f>
              <c:strCache>
                <c:ptCount val="5"/>
                <c:pt idx="0">
                  <c:v>HOUSEWIFE</c:v>
                </c:pt>
                <c:pt idx="1">
                  <c:v>PENS</c:v>
                </c:pt>
                <c:pt idx="2">
                  <c:v>SAL</c:v>
                </c:pt>
                <c:pt idx="3">
                  <c:v>SELF</c:v>
                </c:pt>
                <c:pt idx="4">
                  <c:v>STUDENT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5"/>
                <c:pt idx="0">
                  <c:v>12</c:v>
                </c:pt>
                <c:pt idx="1">
                  <c:v>2</c:v>
                </c:pt>
                <c:pt idx="2">
                  <c:v>318</c:v>
                </c:pt>
                <c:pt idx="3">
                  <c:v>1285</c:v>
                </c:pt>
                <c:pt idx="4">
                  <c:v>3</c:v>
                </c:pt>
              </c:numCache>
            </c:numRef>
          </c:val>
        </c:ser>
        <c:axId val="93788416"/>
        <c:axId val="93790208"/>
      </c:barChart>
      <c:catAx>
        <c:axId val="93788416"/>
        <c:scaling>
          <c:orientation val="minMax"/>
        </c:scaling>
        <c:axPos val="b"/>
        <c:tickLblPos val="nextTo"/>
        <c:crossAx val="93790208"/>
        <c:crosses val="autoZero"/>
        <c:auto val="1"/>
        <c:lblAlgn val="ctr"/>
        <c:lblOffset val="100"/>
      </c:catAx>
      <c:valAx>
        <c:axId val="93790208"/>
        <c:scaling>
          <c:orientation val="minMax"/>
        </c:scaling>
        <c:axPos val="l"/>
        <c:majorGridlines/>
        <c:numFmt formatCode="General" sourceLinked="1"/>
        <c:tickLblPos val="nextTo"/>
        <c:crossAx val="93788416"/>
        <c:crosses val="autoZero"/>
        <c:crossBetween val="between"/>
      </c:valAx>
    </c:plotArea>
    <c:legend>
      <c:legendPos val="r"/>
      <c:layout/>
    </c:legend>
    <c:plotVisOnly val="1"/>
  </c:chart>
  <c:spPr>
    <a:gradFill flip="none" rotWithShape="1"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1"/>
      <a:tileRect/>
    </a:gradFill>
    <a:ln>
      <a:noFill/>
      <a:prstDash val="sysDot"/>
    </a:ln>
    <a:effectLst>
      <a:outerShdw blurRad="50800" dist="50800" dir="5400000" algn="ctr" rotWithShape="0">
        <a:schemeClr val="accent6">
          <a:lumMod val="60000"/>
          <a:lumOff val="40000"/>
        </a:schemeClr>
      </a:outerShdw>
    </a:effectLst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pivotSource>
    <c:name>[book2 sahi.xlsx]Sheet2!PivotTable5</c:name>
    <c:fmtId val="13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Age wise EMI Default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delete val="1"/>
        </c:dLbl>
      </c:pivotFmt>
      <c:pivotFmt>
        <c:idx val="1"/>
        <c:marker>
          <c:symbol val="none"/>
        </c:marker>
        <c:dLbl>
          <c:idx val="0"/>
          <c:delete val="1"/>
        </c:dLbl>
      </c:pivotFmt>
      <c:pivotFmt>
        <c:idx val="2"/>
        <c:dLbl>
          <c:idx val="0"/>
          <c:layout>
            <c:manualLayout>
              <c:x val="0"/>
              <c:y val="-8.3333333333333343E-2"/>
            </c:manualLayout>
          </c:layout>
          <c:showVal val="1"/>
          <c:showSerName val="1"/>
        </c:dLbl>
      </c:pivotFmt>
      <c:pivotFmt>
        <c:idx val="3"/>
        <c:dLbl>
          <c:idx val="0"/>
          <c:layout>
            <c:manualLayout>
              <c:x val="0.40595903165735581"/>
              <c:y val="-9.2592592592592921E-2"/>
            </c:manualLayout>
          </c:layout>
          <c:showVal val="1"/>
          <c:showSerName val="1"/>
        </c:dLbl>
      </c:pivotFmt>
      <c:pivotFmt>
        <c:idx val="4"/>
        <c:marker>
          <c:symbol val="none"/>
        </c:marker>
        <c:dLbl>
          <c:idx val="0"/>
          <c:delete val="1"/>
        </c:dLbl>
      </c:pivotFmt>
      <c:pivotFmt>
        <c:idx val="5"/>
        <c:dLbl>
          <c:idx val="0"/>
          <c:layout>
            <c:manualLayout>
              <c:x val="0"/>
              <c:y val="-8.3333333333333343E-2"/>
            </c:manualLayout>
          </c:layout>
          <c:showVal val="1"/>
          <c:showSerName val="1"/>
        </c:dLbl>
      </c:pivotFmt>
      <c:pivotFmt>
        <c:idx val="6"/>
        <c:marker>
          <c:symbol val="none"/>
        </c:marker>
        <c:dLbl>
          <c:idx val="0"/>
          <c:delete val="1"/>
        </c:dLbl>
      </c:pivotFmt>
      <c:pivotFmt>
        <c:idx val="7"/>
        <c:dLbl>
          <c:idx val="0"/>
          <c:layout>
            <c:manualLayout>
              <c:x val="0.40595903165735581"/>
              <c:y val="-9.2592592592592921E-2"/>
            </c:manualLayout>
          </c:layout>
          <c:showVal val="1"/>
          <c:showSerName val="1"/>
        </c:dLbl>
      </c:pivotFmt>
    </c:pivotFmts>
    <c:plotArea>
      <c:layout/>
      <c:barChart>
        <c:barDir val="bar"/>
        <c:grouping val="stacked"/>
        <c:ser>
          <c:idx val="0"/>
          <c:order val="0"/>
          <c:tx>
            <c:strRef>
              <c:f>Sheet2!$B$20:$B$21</c:f>
              <c:strCache>
                <c:ptCount val="1"/>
                <c:pt idx="0">
                  <c:v>Defaulter</c:v>
                </c:pt>
              </c:strCache>
            </c:strRef>
          </c:tx>
          <c:dLbls>
            <c:dLbl>
              <c:idx val="49"/>
              <c:layout>
                <c:manualLayout>
                  <c:x val="0"/>
                  <c:y val="-8.3333333333333343E-2"/>
                </c:manualLayout>
              </c:layout>
              <c:showVal val="1"/>
              <c:showSerName val="1"/>
            </c:dLbl>
            <c:delete val="1"/>
          </c:dLbls>
          <c:cat>
            <c:strRef>
              <c:f>Sheet2!$A$22:$A$72</c:f>
              <c:strCache>
                <c:ptCount val="50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(blank)</c:v>
                </c:pt>
              </c:strCache>
            </c:strRef>
          </c:cat>
          <c:val>
            <c:numRef>
              <c:f>Sheet2!$B$22:$B$72</c:f>
              <c:numCache>
                <c:formatCode>General</c:formatCode>
                <c:ptCount val="50"/>
                <c:pt idx="1">
                  <c:v>6</c:v>
                </c:pt>
                <c:pt idx="2">
                  <c:v>23</c:v>
                </c:pt>
                <c:pt idx="3">
                  <c:v>52</c:v>
                </c:pt>
                <c:pt idx="4">
                  <c:v>70</c:v>
                </c:pt>
                <c:pt idx="5">
                  <c:v>70</c:v>
                </c:pt>
                <c:pt idx="6">
                  <c:v>76</c:v>
                </c:pt>
                <c:pt idx="7">
                  <c:v>89</c:v>
                </c:pt>
                <c:pt idx="8">
                  <c:v>75</c:v>
                </c:pt>
                <c:pt idx="9">
                  <c:v>85</c:v>
                </c:pt>
                <c:pt idx="10">
                  <c:v>78</c:v>
                </c:pt>
                <c:pt idx="11">
                  <c:v>91</c:v>
                </c:pt>
                <c:pt idx="12">
                  <c:v>65</c:v>
                </c:pt>
                <c:pt idx="13">
                  <c:v>67</c:v>
                </c:pt>
                <c:pt idx="14">
                  <c:v>55</c:v>
                </c:pt>
                <c:pt idx="15">
                  <c:v>71</c:v>
                </c:pt>
                <c:pt idx="16">
                  <c:v>71</c:v>
                </c:pt>
                <c:pt idx="17">
                  <c:v>54</c:v>
                </c:pt>
                <c:pt idx="18">
                  <c:v>42</c:v>
                </c:pt>
                <c:pt idx="19">
                  <c:v>55</c:v>
                </c:pt>
                <c:pt idx="20">
                  <c:v>53</c:v>
                </c:pt>
                <c:pt idx="21">
                  <c:v>54</c:v>
                </c:pt>
                <c:pt idx="22">
                  <c:v>56</c:v>
                </c:pt>
                <c:pt idx="23">
                  <c:v>55</c:v>
                </c:pt>
                <c:pt idx="24">
                  <c:v>41</c:v>
                </c:pt>
                <c:pt idx="25">
                  <c:v>38</c:v>
                </c:pt>
                <c:pt idx="26">
                  <c:v>45</c:v>
                </c:pt>
                <c:pt idx="27">
                  <c:v>43</c:v>
                </c:pt>
                <c:pt idx="28">
                  <c:v>45</c:v>
                </c:pt>
                <c:pt idx="29">
                  <c:v>29</c:v>
                </c:pt>
                <c:pt idx="30">
                  <c:v>33</c:v>
                </c:pt>
                <c:pt idx="31">
                  <c:v>31</c:v>
                </c:pt>
                <c:pt idx="32">
                  <c:v>25</c:v>
                </c:pt>
                <c:pt idx="33">
                  <c:v>24</c:v>
                </c:pt>
                <c:pt idx="34">
                  <c:v>16</c:v>
                </c:pt>
                <c:pt idx="35">
                  <c:v>18</c:v>
                </c:pt>
                <c:pt idx="36">
                  <c:v>11</c:v>
                </c:pt>
                <c:pt idx="37">
                  <c:v>14</c:v>
                </c:pt>
                <c:pt idx="38">
                  <c:v>11</c:v>
                </c:pt>
                <c:pt idx="39">
                  <c:v>6</c:v>
                </c:pt>
                <c:pt idx="40">
                  <c:v>8</c:v>
                </c:pt>
                <c:pt idx="41">
                  <c:v>1</c:v>
                </c:pt>
                <c:pt idx="43">
                  <c:v>1</c:v>
                </c:pt>
                <c:pt idx="44">
                  <c:v>1</c:v>
                </c:pt>
                <c:pt idx="49">
                  <c:v>760</c:v>
                </c:pt>
              </c:numCache>
            </c:numRef>
          </c:val>
        </c:ser>
        <c:ser>
          <c:idx val="1"/>
          <c:order val="1"/>
          <c:tx>
            <c:strRef>
              <c:f>Sheet2!$C$20:$C$21</c:f>
              <c:strCache>
                <c:ptCount val="1"/>
                <c:pt idx="0">
                  <c:v>Non Defaulter</c:v>
                </c:pt>
              </c:strCache>
            </c:strRef>
          </c:tx>
          <c:dLbls>
            <c:dLbl>
              <c:idx val="49"/>
              <c:layout>
                <c:manualLayout>
                  <c:x val="0.40595903165735581"/>
                  <c:y val="-9.2592592592592921E-2"/>
                </c:manualLayout>
              </c:layout>
              <c:showVal val="1"/>
              <c:showSerName val="1"/>
            </c:dLbl>
            <c:delete val="1"/>
          </c:dLbls>
          <c:cat>
            <c:strRef>
              <c:f>Sheet2!$A$22:$A$72</c:f>
              <c:strCache>
                <c:ptCount val="50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(blank)</c:v>
                </c:pt>
              </c:strCache>
            </c:strRef>
          </c:cat>
          <c:val>
            <c:numRef>
              <c:f>Sheet2!$C$22:$C$72</c:f>
              <c:numCache>
                <c:formatCode>General</c:formatCode>
                <c:ptCount val="50"/>
                <c:pt idx="0">
                  <c:v>14</c:v>
                </c:pt>
                <c:pt idx="1">
                  <c:v>295</c:v>
                </c:pt>
                <c:pt idx="2">
                  <c:v>862</c:v>
                </c:pt>
                <c:pt idx="3">
                  <c:v>1461</c:v>
                </c:pt>
                <c:pt idx="4">
                  <c:v>1944</c:v>
                </c:pt>
                <c:pt idx="5">
                  <c:v>2151</c:v>
                </c:pt>
                <c:pt idx="6">
                  <c:v>2462</c:v>
                </c:pt>
                <c:pt idx="7">
                  <c:v>2578</c:v>
                </c:pt>
                <c:pt idx="8">
                  <c:v>2719</c:v>
                </c:pt>
                <c:pt idx="9">
                  <c:v>2658</c:v>
                </c:pt>
                <c:pt idx="10">
                  <c:v>2638</c:v>
                </c:pt>
                <c:pt idx="11">
                  <c:v>2702</c:v>
                </c:pt>
                <c:pt idx="12">
                  <c:v>2828</c:v>
                </c:pt>
                <c:pt idx="13">
                  <c:v>2829</c:v>
                </c:pt>
                <c:pt idx="14">
                  <c:v>2758</c:v>
                </c:pt>
                <c:pt idx="15">
                  <c:v>2738</c:v>
                </c:pt>
                <c:pt idx="16">
                  <c:v>2667</c:v>
                </c:pt>
                <c:pt idx="17">
                  <c:v>2719</c:v>
                </c:pt>
                <c:pt idx="18">
                  <c:v>2621</c:v>
                </c:pt>
                <c:pt idx="19">
                  <c:v>2619</c:v>
                </c:pt>
                <c:pt idx="20">
                  <c:v>2548</c:v>
                </c:pt>
                <c:pt idx="21">
                  <c:v>2679</c:v>
                </c:pt>
                <c:pt idx="22">
                  <c:v>2826</c:v>
                </c:pt>
                <c:pt idx="23">
                  <c:v>2595</c:v>
                </c:pt>
                <c:pt idx="24">
                  <c:v>2402</c:v>
                </c:pt>
                <c:pt idx="25">
                  <c:v>2287</c:v>
                </c:pt>
                <c:pt idx="26">
                  <c:v>2295</c:v>
                </c:pt>
                <c:pt idx="27">
                  <c:v>2266</c:v>
                </c:pt>
                <c:pt idx="28">
                  <c:v>2295</c:v>
                </c:pt>
                <c:pt idx="29">
                  <c:v>2002</c:v>
                </c:pt>
                <c:pt idx="30">
                  <c:v>1823</c:v>
                </c:pt>
                <c:pt idx="31">
                  <c:v>1836</c:v>
                </c:pt>
                <c:pt idx="32">
                  <c:v>1788</c:v>
                </c:pt>
                <c:pt idx="33">
                  <c:v>1717</c:v>
                </c:pt>
                <c:pt idx="34">
                  <c:v>1467</c:v>
                </c:pt>
                <c:pt idx="35">
                  <c:v>1255</c:v>
                </c:pt>
                <c:pt idx="36">
                  <c:v>1211</c:v>
                </c:pt>
                <c:pt idx="37">
                  <c:v>1190</c:v>
                </c:pt>
                <c:pt idx="38">
                  <c:v>1043</c:v>
                </c:pt>
                <c:pt idx="39">
                  <c:v>535</c:v>
                </c:pt>
                <c:pt idx="40">
                  <c:v>326</c:v>
                </c:pt>
                <c:pt idx="41">
                  <c:v>268</c:v>
                </c:pt>
                <c:pt idx="42">
                  <c:v>174</c:v>
                </c:pt>
                <c:pt idx="43">
                  <c:v>92</c:v>
                </c:pt>
                <c:pt idx="44">
                  <c:v>6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33720</c:v>
                </c:pt>
              </c:numCache>
            </c:numRef>
          </c:val>
        </c:ser>
        <c:gapWidth val="55"/>
        <c:overlap val="100"/>
        <c:axId val="93797376"/>
        <c:axId val="93820032"/>
      </c:barChart>
      <c:catAx>
        <c:axId val="9379737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Age</a:t>
                </a:r>
              </a:p>
            </c:rich>
          </c:tx>
          <c:layout/>
        </c:title>
        <c:majorTickMark val="none"/>
        <c:tickLblPos val="nextTo"/>
        <c:crossAx val="93820032"/>
        <c:crosses val="autoZero"/>
        <c:auto val="1"/>
        <c:lblAlgn val="ctr"/>
        <c:lblOffset val="100"/>
      </c:catAx>
      <c:valAx>
        <c:axId val="9382003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EMI Amount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3797376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8"/>
  <c:pivotSource>
    <c:name>[book2 sahi.xlsx]Sheet2!PivotTable4</c:name>
    <c:fmtId val="6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42815728826579602"/>
          <c:y val="5.0925925925925923E-2"/>
          <c:w val="0.23395845336406146"/>
          <c:h val="0.79869969378827776"/>
        </c:manualLayout>
      </c:layout>
      <c:barChart>
        <c:barDir val="bar"/>
        <c:grouping val="stacked"/>
        <c:ser>
          <c:idx val="0"/>
          <c:order val="0"/>
          <c:tx>
            <c:strRef>
              <c:f>Sheet2!$B$3:$B$4</c:f>
              <c:strCache>
                <c:ptCount val="1"/>
                <c:pt idx="0">
                  <c:v>OWENED BY OFFICE</c:v>
                </c:pt>
              </c:strCache>
            </c:strRef>
          </c:tx>
          <c:cat>
            <c:multiLvlStrRef>
              <c:f>Sheet2!$A$5:$A$17</c:f>
              <c:multiLvlStrCache>
                <c:ptCount val="8"/>
                <c:lvl>
                  <c:pt idx="0">
                    <c:v>Defaulter</c:v>
                  </c:pt>
                  <c:pt idx="1">
                    <c:v>Non Defaulter</c:v>
                  </c:pt>
                  <c:pt idx="2">
                    <c:v>Defaulter</c:v>
                  </c:pt>
                  <c:pt idx="3">
                    <c:v>Non Defaulter</c:v>
                  </c:pt>
                  <c:pt idx="4">
                    <c:v>Defaulter</c:v>
                  </c:pt>
                  <c:pt idx="5">
                    <c:v>Non Defaulter</c:v>
                  </c:pt>
                  <c:pt idx="6">
                    <c:v>Defaulter</c:v>
                  </c:pt>
                  <c:pt idx="7">
                    <c:v>Non Defaulter</c:v>
                  </c:pt>
                </c:lvl>
                <c:lvl>
                  <c:pt idx="0">
                    <c:v>TIER 1</c:v>
                  </c:pt>
                  <c:pt idx="2">
                    <c:v>TIER 2</c:v>
                  </c:pt>
                  <c:pt idx="4">
                    <c:v>TIER 3</c:v>
                  </c:pt>
                  <c:pt idx="6">
                    <c:v>TIER 4</c:v>
                  </c:pt>
                </c:lvl>
              </c:multiLvlStrCache>
            </c:multiLvlStrRef>
          </c:cat>
          <c:val>
            <c:numRef>
              <c:f>Sheet2!$B$5:$B$17</c:f>
              <c:numCache>
                <c:formatCode>General</c:formatCode>
                <c:ptCount val="8"/>
                <c:pt idx="0">
                  <c:v>1</c:v>
                </c:pt>
                <c:pt idx="1">
                  <c:v>37</c:v>
                </c:pt>
                <c:pt idx="2">
                  <c:v>1</c:v>
                </c:pt>
                <c:pt idx="3">
                  <c:v>25</c:v>
                </c:pt>
                <c:pt idx="4">
                  <c:v>1</c:v>
                </c:pt>
                <c:pt idx="5">
                  <c:v>28</c:v>
                </c:pt>
                <c:pt idx="7">
                  <c:v>24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OWNED</c:v>
                </c:pt>
              </c:strCache>
            </c:strRef>
          </c:tx>
          <c:cat>
            <c:multiLvlStrRef>
              <c:f>Sheet2!$A$5:$A$17</c:f>
              <c:multiLvlStrCache>
                <c:ptCount val="8"/>
                <c:lvl>
                  <c:pt idx="0">
                    <c:v>Defaulter</c:v>
                  </c:pt>
                  <c:pt idx="1">
                    <c:v>Non Defaulter</c:v>
                  </c:pt>
                  <c:pt idx="2">
                    <c:v>Defaulter</c:v>
                  </c:pt>
                  <c:pt idx="3">
                    <c:v>Non Defaulter</c:v>
                  </c:pt>
                  <c:pt idx="4">
                    <c:v>Defaulter</c:v>
                  </c:pt>
                  <c:pt idx="5">
                    <c:v>Non Defaulter</c:v>
                  </c:pt>
                  <c:pt idx="6">
                    <c:v>Defaulter</c:v>
                  </c:pt>
                  <c:pt idx="7">
                    <c:v>Non Defaulter</c:v>
                  </c:pt>
                </c:lvl>
                <c:lvl>
                  <c:pt idx="0">
                    <c:v>TIER 1</c:v>
                  </c:pt>
                  <c:pt idx="2">
                    <c:v>TIER 2</c:v>
                  </c:pt>
                  <c:pt idx="4">
                    <c:v>TIER 3</c:v>
                  </c:pt>
                  <c:pt idx="6">
                    <c:v>TIER 4</c:v>
                  </c:pt>
                </c:lvl>
              </c:multiLvlStrCache>
            </c:multiLvlStrRef>
          </c:cat>
          <c:val>
            <c:numRef>
              <c:f>Sheet2!$C$5:$C$17</c:f>
              <c:numCache>
                <c:formatCode>General</c:formatCode>
                <c:ptCount val="8"/>
                <c:pt idx="0">
                  <c:v>260</c:v>
                </c:pt>
                <c:pt idx="1">
                  <c:v>12311</c:v>
                </c:pt>
                <c:pt idx="2">
                  <c:v>502</c:v>
                </c:pt>
                <c:pt idx="3">
                  <c:v>12702</c:v>
                </c:pt>
                <c:pt idx="4">
                  <c:v>343</c:v>
                </c:pt>
                <c:pt idx="5">
                  <c:v>20260</c:v>
                </c:pt>
                <c:pt idx="6">
                  <c:v>524</c:v>
                </c:pt>
                <c:pt idx="7">
                  <c:v>26111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RENT</c:v>
                </c:pt>
              </c:strCache>
            </c:strRef>
          </c:tx>
          <c:cat>
            <c:multiLvlStrRef>
              <c:f>Sheet2!$A$5:$A$17</c:f>
              <c:multiLvlStrCache>
                <c:ptCount val="8"/>
                <c:lvl>
                  <c:pt idx="0">
                    <c:v>Defaulter</c:v>
                  </c:pt>
                  <c:pt idx="1">
                    <c:v>Non Defaulter</c:v>
                  </c:pt>
                  <c:pt idx="2">
                    <c:v>Defaulter</c:v>
                  </c:pt>
                  <c:pt idx="3">
                    <c:v>Non Defaulter</c:v>
                  </c:pt>
                  <c:pt idx="4">
                    <c:v>Defaulter</c:v>
                  </c:pt>
                  <c:pt idx="5">
                    <c:v>Non Defaulter</c:v>
                  </c:pt>
                  <c:pt idx="6">
                    <c:v>Defaulter</c:v>
                  </c:pt>
                  <c:pt idx="7">
                    <c:v>Non Defaulter</c:v>
                  </c:pt>
                </c:lvl>
                <c:lvl>
                  <c:pt idx="0">
                    <c:v>TIER 1</c:v>
                  </c:pt>
                  <c:pt idx="2">
                    <c:v>TIER 2</c:v>
                  </c:pt>
                  <c:pt idx="4">
                    <c:v>TIER 3</c:v>
                  </c:pt>
                  <c:pt idx="6">
                    <c:v>TIER 4</c:v>
                  </c:pt>
                </c:lvl>
              </c:multiLvlStrCache>
            </c:multiLvlStrRef>
          </c:cat>
          <c:val>
            <c:numRef>
              <c:f>Sheet2!$D$5:$D$17</c:f>
              <c:numCache>
                <c:formatCode>General</c:formatCode>
                <c:ptCount val="8"/>
                <c:pt idx="0">
                  <c:v>111</c:v>
                </c:pt>
                <c:pt idx="1">
                  <c:v>4851</c:v>
                </c:pt>
                <c:pt idx="2">
                  <c:v>30</c:v>
                </c:pt>
                <c:pt idx="3">
                  <c:v>1001</c:v>
                </c:pt>
                <c:pt idx="4">
                  <c:v>41</c:v>
                </c:pt>
                <c:pt idx="5">
                  <c:v>2645</c:v>
                </c:pt>
                <c:pt idx="6">
                  <c:v>27</c:v>
                </c:pt>
                <c:pt idx="7">
                  <c:v>2295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(blank)</c:v>
                </c:pt>
              </c:strCache>
            </c:strRef>
          </c:tx>
          <c:cat>
            <c:multiLvlStrRef>
              <c:f>Sheet2!$A$5:$A$17</c:f>
              <c:multiLvlStrCache>
                <c:ptCount val="8"/>
                <c:lvl>
                  <c:pt idx="0">
                    <c:v>Defaulter</c:v>
                  </c:pt>
                  <c:pt idx="1">
                    <c:v>Non Defaulter</c:v>
                  </c:pt>
                  <c:pt idx="2">
                    <c:v>Defaulter</c:v>
                  </c:pt>
                  <c:pt idx="3">
                    <c:v>Non Defaulter</c:v>
                  </c:pt>
                  <c:pt idx="4">
                    <c:v>Defaulter</c:v>
                  </c:pt>
                  <c:pt idx="5">
                    <c:v>Non Defaulter</c:v>
                  </c:pt>
                  <c:pt idx="6">
                    <c:v>Defaulter</c:v>
                  </c:pt>
                  <c:pt idx="7">
                    <c:v>Non Defaulter</c:v>
                  </c:pt>
                </c:lvl>
                <c:lvl>
                  <c:pt idx="0">
                    <c:v>TIER 1</c:v>
                  </c:pt>
                  <c:pt idx="2">
                    <c:v>TIER 2</c:v>
                  </c:pt>
                  <c:pt idx="4">
                    <c:v>TIER 3</c:v>
                  </c:pt>
                  <c:pt idx="6">
                    <c:v>TIER 4</c:v>
                  </c:pt>
                </c:lvl>
              </c:multiLvlStrCache>
            </c:multiLvlStrRef>
          </c:cat>
          <c:val>
            <c:numRef>
              <c:f>Sheet2!$E$5:$E$17</c:f>
              <c:numCache>
                <c:formatCode>General</c:formatCode>
                <c:ptCount val="8"/>
                <c:pt idx="0">
                  <c:v>154</c:v>
                </c:pt>
                <c:pt idx="1">
                  <c:v>7443</c:v>
                </c:pt>
                <c:pt idx="2">
                  <c:v>223</c:v>
                </c:pt>
                <c:pt idx="3">
                  <c:v>5635</c:v>
                </c:pt>
                <c:pt idx="4">
                  <c:v>158</c:v>
                </c:pt>
                <c:pt idx="5">
                  <c:v>9702</c:v>
                </c:pt>
                <c:pt idx="6">
                  <c:v>238</c:v>
                </c:pt>
                <c:pt idx="7">
                  <c:v>11844</c:v>
                </c:pt>
              </c:numCache>
            </c:numRef>
          </c:val>
        </c:ser>
        <c:overlap val="100"/>
        <c:axId val="93867008"/>
        <c:axId val="93872896"/>
      </c:barChart>
      <c:catAx>
        <c:axId val="93867008"/>
        <c:scaling>
          <c:orientation val="minMax"/>
        </c:scaling>
        <c:axPos val="l"/>
        <c:tickLblPos val="nextTo"/>
        <c:crossAx val="93872896"/>
        <c:crosses val="autoZero"/>
        <c:auto val="1"/>
        <c:lblAlgn val="ctr"/>
        <c:lblOffset val="100"/>
      </c:catAx>
      <c:valAx>
        <c:axId val="93872896"/>
        <c:scaling>
          <c:orientation val="minMax"/>
        </c:scaling>
        <c:axPos val="b"/>
        <c:majorGridlines/>
        <c:numFmt formatCode="General" sourceLinked="1"/>
        <c:tickLblPos val="nextTo"/>
        <c:crossAx val="93867008"/>
        <c:crosses val="autoZero"/>
        <c:crossBetween val="between"/>
      </c:valAx>
    </c:plotArea>
    <c:legend>
      <c:legendPos val="r"/>
      <c:layout/>
    </c:legend>
    <c:plotVisOnly val="1"/>
  </c:chart>
  <c:spPr>
    <a:blipFill>
      <a:blip xmlns:r="http://schemas.openxmlformats.org/officeDocument/2006/relationships" r:embed="rId1"/>
      <a:tile tx="0" ty="0" sx="100000" sy="100000" flip="none" algn="tl"/>
    </a:blipFill>
  </c:spPr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ED3C9-CB83-468E-91BD-9217CD56932B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BCDD11-329F-4A3A-A2DB-F60F39AB2E8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Business Problem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Graphic 14">
            <a:extLst>
              <a:ext uri="{FF2B5EF4-FFF2-40B4-BE49-F238E27FC236}">
                <a16:creationId xmlns:a16="http://schemas.microsoft.com/office/drawing/2014/main" xmlns="" id="{3F8933F3-44E2-E842-B618-4A82FC0EF9B1}"/>
              </a:ext>
            </a:extLst>
          </p:cNvPr>
          <p:cNvSpPr/>
          <p:nvPr/>
        </p:nvSpPr>
        <p:spPr>
          <a:xfrm>
            <a:off x="2667000" y="3170878"/>
            <a:ext cx="131884" cy="131298"/>
          </a:xfrm>
          <a:custGeom>
            <a:avLst/>
            <a:gdLst>
              <a:gd name="connsiteX0" fmla="*/ 109611 w 131884"/>
              <a:gd name="connsiteY0" fmla="*/ 131298 h 131298"/>
              <a:gd name="connsiteX1" fmla="*/ 21688 w 131884"/>
              <a:gd name="connsiteY1" fmla="*/ 131298 h 131298"/>
              <a:gd name="connsiteX2" fmla="*/ 0 w 131884"/>
              <a:gd name="connsiteY2" fmla="*/ 109611 h 131298"/>
              <a:gd name="connsiteX3" fmla="*/ 0 w 131884"/>
              <a:gd name="connsiteY3" fmla="*/ 21688 h 131298"/>
              <a:gd name="connsiteX4" fmla="*/ 21688 w 131884"/>
              <a:gd name="connsiteY4" fmla="*/ 0 h 131298"/>
              <a:gd name="connsiteX5" fmla="*/ 110197 w 131884"/>
              <a:gd name="connsiteY5" fmla="*/ 0 h 131298"/>
              <a:gd name="connsiteX6" fmla="*/ 131885 w 131884"/>
              <a:gd name="connsiteY6" fmla="*/ 21688 h 131298"/>
              <a:gd name="connsiteX7" fmla="*/ 131885 w 131884"/>
              <a:gd name="connsiteY7" fmla="*/ 110197 h 131298"/>
              <a:gd name="connsiteX8" fmla="*/ 109611 w 131884"/>
              <a:gd name="connsiteY8" fmla="*/ 131298 h 13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84" h="131298">
                <a:moveTo>
                  <a:pt x="109611" y="131298"/>
                </a:moveTo>
                <a:lnTo>
                  <a:pt x="21688" y="131298"/>
                </a:lnTo>
                <a:cubicBezTo>
                  <a:pt x="9965" y="131298"/>
                  <a:pt x="0" y="121920"/>
                  <a:pt x="0" y="109611"/>
                </a:cubicBezTo>
                <a:lnTo>
                  <a:pt x="0" y="21688"/>
                </a:lnTo>
                <a:cubicBezTo>
                  <a:pt x="0" y="9378"/>
                  <a:pt x="9378" y="0"/>
                  <a:pt x="21688" y="0"/>
                </a:cubicBezTo>
                <a:lnTo>
                  <a:pt x="110197" y="0"/>
                </a:lnTo>
                <a:cubicBezTo>
                  <a:pt x="121920" y="0"/>
                  <a:pt x="131885" y="9378"/>
                  <a:pt x="131885" y="21688"/>
                </a:cubicBezTo>
                <a:lnTo>
                  <a:pt x="131885" y="110197"/>
                </a:lnTo>
                <a:cubicBezTo>
                  <a:pt x="131298" y="121920"/>
                  <a:pt x="121920" y="131298"/>
                  <a:pt x="109611" y="131298"/>
                </a:cubicBezTo>
                <a:close/>
              </a:path>
            </a:pathLst>
          </a:custGeom>
          <a:noFill/>
          <a:ln w="23446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92B220-A990-B246-9FA5-E451B7925AEE}"/>
              </a:ext>
            </a:extLst>
          </p:cNvPr>
          <p:cNvSpPr txBox="1"/>
          <p:nvPr/>
        </p:nvSpPr>
        <p:spPr>
          <a:xfrm>
            <a:off x="2876050" y="3081466"/>
            <a:ext cx="2421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Identified business problem.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Graphic 58">
            <a:extLst>
              <a:ext uri="{FF2B5EF4-FFF2-40B4-BE49-F238E27FC236}">
                <a16:creationId xmlns:a16="http://schemas.microsoft.com/office/drawing/2014/main" xmlns="" id="{CB495C2D-E1C5-F843-8198-F0BB93A10033}"/>
              </a:ext>
            </a:extLst>
          </p:cNvPr>
          <p:cNvSpPr/>
          <p:nvPr/>
        </p:nvSpPr>
        <p:spPr>
          <a:xfrm>
            <a:off x="2667000" y="3538626"/>
            <a:ext cx="131884" cy="131298"/>
          </a:xfrm>
          <a:custGeom>
            <a:avLst/>
            <a:gdLst>
              <a:gd name="connsiteX0" fmla="*/ 109611 w 131884"/>
              <a:gd name="connsiteY0" fmla="*/ 131298 h 131298"/>
              <a:gd name="connsiteX1" fmla="*/ 21688 w 131884"/>
              <a:gd name="connsiteY1" fmla="*/ 131298 h 131298"/>
              <a:gd name="connsiteX2" fmla="*/ 0 w 131884"/>
              <a:gd name="connsiteY2" fmla="*/ 109611 h 131298"/>
              <a:gd name="connsiteX3" fmla="*/ 0 w 131884"/>
              <a:gd name="connsiteY3" fmla="*/ 21688 h 131298"/>
              <a:gd name="connsiteX4" fmla="*/ 21688 w 131884"/>
              <a:gd name="connsiteY4" fmla="*/ 0 h 131298"/>
              <a:gd name="connsiteX5" fmla="*/ 110197 w 131884"/>
              <a:gd name="connsiteY5" fmla="*/ 0 h 131298"/>
              <a:gd name="connsiteX6" fmla="*/ 131885 w 131884"/>
              <a:gd name="connsiteY6" fmla="*/ 21688 h 131298"/>
              <a:gd name="connsiteX7" fmla="*/ 131885 w 131884"/>
              <a:gd name="connsiteY7" fmla="*/ 110197 h 131298"/>
              <a:gd name="connsiteX8" fmla="*/ 109611 w 131884"/>
              <a:gd name="connsiteY8" fmla="*/ 131298 h 13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84" h="131298">
                <a:moveTo>
                  <a:pt x="109611" y="131298"/>
                </a:moveTo>
                <a:lnTo>
                  <a:pt x="21688" y="131298"/>
                </a:lnTo>
                <a:cubicBezTo>
                  <a:pt x="9965" y="131298"/>
                  <a:pt x="0" y="121920"/>
                  <a:pt x="0" y="109611"/>
                </a:cubicBezTo>
                <a:lnTo>
                  <a:pt x="0" y="21688"/>
                </a:lnTo>
                <a:cubicBezTo>
                  <a:pt x="0" y="9378"/>
                  <a:pt x="9378" y="0"/>
                  <a:pt x="21688" y="0"/>
                </a:cubicBezTo>
                <a:lnTo>
                  <a:pt x="110197" y="0"/>
                </a:lnTo>
                <a:cubicBezTo>
                  <a:pt x="121920" y="0"/>
                  <a:pt x="131885" y="9378"/>
                  <a:pt x="131885" y="21688"/>
                </a:cubicBezTo>
                <a:lnTo>
                  <a:pt x="131885" y="110197"/>
                </a:lnTo>
                <a:cubicBezTo>
                  <a:pt x="131298" y="121920"/>
                  <a:pt x="121920" y="131298"/>
                  <a:pt x="109611" y="131298"/>
                </a:cubicBezTo>
                <a:close/>
              </a:path>
            </a:pathLst>
          </a:custGeom>
          <a:noFill/>
          <a:ln w="23446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80D4F3-D073-6145-8B3C-8185B662B7BB}"/>
              </a:ext>
            </a:extLst>
          </p:cNvPr>
          <p:cNvSpPr txBox="1"/>
          <p:nvPr/>
        </p:nvSpPr>
        <p:spPr>
          <a:xfrm>
            <a:off x="2876050" y="3449214"/>
            <a:ext cx="312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solving with Python &amp; Excel.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Graphic 60">
            <a:extLst>
              <a:ext uri="{FF2B5EF4-FFF2-40B4-BE49-F238E27FC236}">
                <a16:creationId xmlns:a16="http://schemas.microsoft.com/office/drawing/2014/main" xmlns="" id="{179A2178-048A-EB47-9A37-1977272DDFD6}"/>
              </a:ext>
            </a:extLst>
          </p:cNvPr>
          <p:cNvSpPr/>
          <p:nvPr/>
        </p:nvSpPr>
        <p:spPr>
          <a:xfrm>
            <a:off x="2667000" y="3896435"/>
            <a:ext cx="131884" cy="131298"/>
          </a:xfrm>
          <a:custGeom>
            <a:avLst/>
            <a:gdLst>
              <a:gd name="connsiteX0" fmla="*/ 109611 w 131884"/>
              <a:gd name="connsiteY0" fmla="*/ 131298 h 131298"/>
              <a:gd name="connsiteX1" fmla="*/ 21688 w 131884"/>
              <a:gd name="connsiteY1" fmla="*/ 131298 h 131298"/>
              <a:gd name="connsiteX2" fmla="*/ 0 w 131884"/>
              <a:gd name="connsiteY2" fmla="*/ 109611 h 131298"/>
              <a:gd name="connsiteX3" fmla="*/ 0 w 131884"/>
              <a:gd name="connsiteY3" fmla="*/ 21688 h 131298"/>
              <a:gd name="connsiteX4" fmla="*/ 21688 w 131884"/>
              <a:gd name="connsiteY4" fmla="*/ 0 h 131298"/>
              <a:gd name="connsiteX5" fmla="*/ 110197 w 131884"/>
              <a:gd name="connsiteY5" fmla="*/ 0 h 131298"/>
              <a:gd name="connsiteX6" fmla="*/ 131885 w 131884"/>
              <a:gd name="connsiteY6" fmla="*/ 21688 h 131298"/>
              <a:gd name="connsiteX7" fmla="*/ 131885 w 131884"/>
              <a:gd name="connsiteY7" fmla="*/ 110197 h 131298"/>
              <a:gd name="connsiteX8" fmla="*/ 109611 w 131884"/>
              <a:gd name="connsiteY8" fmla="*/ 131298 h 13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884" h="131298">
                <a:moveTo>
                  <a:pt x="109611" y="131298"/>
                </a:moveTo>
                <a:lnTo>
                  <a:pt x="21688" y="131298"/>
                </a:lnTo>
                <a:cubicBezTo>
                  <a:pt x="9965" y="131298"/>
                  <a:pt x="0" y="121920"/>
                  <a:pt x="0" y="109611"/>
                </a:cubicBezTo>
                <a:lnTo>
                  <a:pt x="0" y="21688"/>
                </a:lnTo>
                <a:cubicBezTo>
                  <a:pt x="0" y="9378"/>
                  <a:pt x="9378" y="0"/>
                  <a:pt x="21688" y="0"/>
                </a:cubicBezTo>
                <a:lnTo>
                  <a:pt x="110197" y="0"/>
                </a:lnTo>
                <a:cubicBezTo>
                  <a:pt x="121920" y="0"/>
                  <a:pt x="131885" y="9378"/>
                  <a:pt x="131885" y="21688"/>
                </a:cubicBezTo>
                <a:lnTo>
                  <a:pt x="131885" y="110197"/>
                </a:lnTo>
                <a:cubicBezTo>
                  <a:pt x="131298" y="121920"/>
                  <a:pt x="121920" y="131298"/>
                  <a:pt x="109611" y="131298"/>
                </a:cubicBezTo>
                <a:close/>
              </a:path>
            </a:pathLst>
          </a:custGeom>
          <a:noFill/>
          <a:ln w="23446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32BFAA-05D2-074E-8A11-86C6DCDD9F72}"/>
              </a:ext>
            </a:extLst>
          </p:cNvPr>
          <p:cNvSpPr txBox="1"/>
          <p:nvPr/>
        </p:nvSpPr>
        <p:spPr>
          <a:xfrm>
            <a:off x="2876050" y="3807023"/>
            <a:ext cx="1932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Visualization.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0" y="5791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:- Kaggle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0" y="624840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Link:- https://www.kaggle.com/datasets/sjleshrac/tvs-loan-default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276600" y="25908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2438400"/>
            <a:ext cx="403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Customer’s percentage having two wheelers type.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There are customer having 34% Scooter and then Very few  Having 9% Tvs Loona.</a:t>
            </a:r>
          </a:p>
        </p:txBody>
      </p:sp>
      <p:pic>
        <p:nvPicPr>
          <p:cNvPr id="6146" name="Picture 2" descr="C:\Users\Haidar\Desktop\For Sahibandhu\Two wheeler 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500" y="1947379"/>
            <a:ext cx="4889500" cy="4910621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2438400"/>
            <a:ext cx="403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Through the bar chart we can see that maximum male having MC,MO,SC defaulting loan and female having TL not defaulting Loan.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We can see the pattern of customer with having Two wheeler gender wise defaulting loan or not.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customer buying MC,SC we have to be careful.</a:t>
            </a:r>
          </a:p>
        </p:txBody>
      </p:sp>
      <p:pic>
        <p:nvPicPr>
          <p:cNvPr id="3075" name="Picture 3" descr="C:\Users\Haidar\Desktop\For Sahibandhu\Two wheeler type vs gen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945731" y="1845469"/>
            <a:ext cx="5105400" cy="491966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2438400"/>
            <a:ext cx="52578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chart represent that very few women’s defaulting loan in very first month</a:t>
            </a:r>
          </a:p>
          <a:p>
            <a:pPr marL="457200" indent="-457200" algn="l"/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4099" name="Picture 3" descr="C:\Users\Haidar\Desktop\For Sahibandhu\Male female defaul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6400" y="3352800"/>
            <a:ext cx="4927600" cy="3505200"/>
          </a:xfrm>
          <a:prstGeom prst="rect">
            <a:avLst/>
          </a:prstGeom>
          <a:noFill/>
        </p:spPr>
      </p:pic>
      <p:pic>
        <p:nvPicPr>
          <p:cNvPr id="8" name="Picture 3" descr="C:\Users\Haidar\Desktop\For Sahibandhu\1M vs Targ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76600"/>
            <a:ext cx="3733800" cy="3581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2438400"/>
            <a:ext cx="7620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Majority of people having their own business.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There  are some students and pensioners.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Maximum males belongs Tier 4.</a:t>
            </a:r>
          </a:p>
        </p:txBody>
      </p:sp>
      <p:pic>
        <p:nvPicPr>
          <p:cNvPr id="5122" name="Picture 2" descr="C:\Users\Haidar\Desktop\For Sahibandhu\Occup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530600"/>
            <a:ext cx="5105400" cy="3327400"/>
          </a:xfrm>
          <a:prstGeom prst="rect">
            <a:avLst/>
          </a:prstGeom>
          <a:noFill/>
        </p:spPr>
      </p:pic>
      <p:graphicFrame>
        <p:nvGraphicFramePr>
          <p:cNvPr id="8" name="Chart 7"/>
          <p:cNvGraphicFramePr/>
          <p:nvPr/>
        </p:nvGraphicFramePr>
        <p:xfrm>
          <a:off x="304800" y="3733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2438400"/>
            <a:ext cx="8610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Male who belong to Tier 2 and Tier 4 defaulting more Emi’s.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It could be due to high number of population belong to Tier 2 and Tier 4.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Also Salaried people  percentage high defaulting loan.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5410200" y="3733800"/>
          <a:ext cx="3733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171" name="Picture 3" descr="C:\Users\Haidar\Desktop\For Sahibandhu\Tier wi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5181600" cy="32766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2209800"/>
            <a:ext cx="8610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Now we can see that maximum Emi’s bouncing in Jan month and very less Emi’s bounce in July month &amp; no bouncing in September.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We are getting high loss in January month.</a:t>
            </a:r>
          </a:p>
        </p:txBody>
      </p:sp>
      <p:pic>
        <p:nvPicPr>
          <p:cNvPr id="8194" name="Picture 2" descr="C:\Users\Haidar\Desktop\For Sahibandhu\No of bouncing vs 12M bounc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4851400" cy="3200400"/>
          </a:xfrm>
          <a:prstGeom prst="rect">
            <a:avLst/>
          </a:prstGeom>
          <a:noFill/>
        </p:spPr>
      </p:pic>
      <p:pic>
        <p:nvPicPr>
          <p:cNvPr id="10" name="Picture 2" descr="C:\Users\Haidar\Desktop\For Sahibandhu\12M vs Targ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657600"/>
            <a:ext cx="4343400" cy="3200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410200" y="4724400"/>
            <a:ext cx="357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Monthly EMI Trend for whole Year.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22860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2000" dirty="0" smtClean="0">
                <a:solidFill>
                  <a:srgbClr val="000000"/>
                </a:solidFill>
              </a:rPr>
              <a:t>Now we can find that range of loan amount approval is 15k to 65k.</a:t>
            </a:r>
          </a:p>
          <a:p>
            <a:pPr marL="457200" indent="-457200" algn="l"/>
            <a:r>
              <a:rPr lang="en-US" sz="2000" dirty="0" smtClean="0">
                <a:solidFill>
                  <a:srgbClr val="000000"/>
                </a:solidFill>
              </a:rPr>
              <a:t>But there are few customer who get approval of Rs. 95k.</a:t>
            </a:r>
          </a:p>
          <a:p>
            <a:pPr marL="457200" indent="-457200" algn="l"/>
            <a:r>
              <a:rPr lang="en-US" sz="2000" dirty="0" smtClean="0">
                <a:solidFill>
                  <a:srgbClr val="000000"/>
                </a:solidFill>
              </a:rPr>
              <a:t>Range of loan tenure is 12 to 18 month. And few got 36 month.</a:t>
            </a:r>
          </a:p>
        </p:txBody>
      </p:sp>
      <p:pic>
        <p:nvPicPr>
          <p:cNvPr id="9218" name="Picture 2" descr="C:\Users\Haidar\Desktop\For Sahibandhu\Two Wheeler amount vs loan am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79800"/>
            <a:ext cx="4114800" cy="3378200"/>
          </a:xfrm>
          <a:prstGeom prst="rect">
            <a:avLst/>
          </a:prstGeom>
          <a:noFill/>
        </p:spPr>
      </p:pic>
      <p:pic>
        <p:nvPicPr>
          <p:cNvPr id="9220" name="Picture 4" descr="C:\Users\Haidar\Desktop\For Sahibandhu\Age tenure vs tvs ten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30600"/>
            <a:ext cx="4851400" cy="3327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22860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10242" name="Picture 2" descr="C:\Users\Haidar\Desktop\For Sahibandhu\download 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810000"/>
            <a:ext cx="4724400" cy="30480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2286000"/>
            <a:ext cx="8915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hi-IN" sz="2000" dirty="0" smtClean="0">
                <a:solidFill>
                  <a:srgbClr val="000000"/>
                </a:solidFill>
              </a:rPr>
              <a:t>Now maximum ROI is 16% for 12 to 15 months.</a:t>
            </a:r>
          </a:p>
          <a:p>
            <a:pPr marL="457200" indent="-457200" algn="l"/>
            <a:r>
              <a:rPr lang="hi-IN" sz="2000" dirty="0" smtClean="0">
                <a:solidFill>
                  <a:srgbClr val="000000"/>
                </a:solidFill>
              </a:rPr>
              <a:t>Average EMI amount is Rs. 2500 to 4000</a:t>
            </a:r>
          </a:p>
          <a:p>
            <a:pPr marL="457200" indent="-457200" algn="l"/>
            <a:r>
              <a:rPr lang="hi-IN" sz="2000" dirty="0" smtClean="0">
                <a:solidFill>
                  <a:srgbClr val="000000"/>
                </a:solidFill>
              </a:rPr>
              <a:t>Few customers getting approval of Rs. 95k and EMI of Rs. 7600.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10243" name="Picture 3" descr="C:\Users\Haidar\Desktop\For Sahibandhu\Loan amount vs emi amou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4343400" cy="31242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4267200" y="4114800"/>
          <a:ext cx="487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85800" y="4114800"/>
          <a:ext cx="3124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2590800"/>
            <a:ext cx="657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i-IN" dirty="0" smtClean="0"/>
              <a:t>There are some high aged customer who are defaulting loan.</a:t>
            </a:r>
          </a:p>
          <a:p>
            <a:pPr>
              <a:buFont typeface="Arial" pitchFamily="34" charset="0"/>
              <a:buChar char="•"/>
            </a:pPr>
            <a:r>
              <a:rPr lang="hi-IN" dirty="0" smtClean="0"/>
              <a:t>Eg. </a:t>
            </a:r>
            <a:r>
              <a:rPr lang="en-US" dirty="0" smtClean="0"/>
              <a:t>P</a:t>
            </a:r>
            <a:r>
              <a:rPr lang="hi-IN" dirty="0" smtClean="0"/>
              <a:t>eople who crossed 60+ they are defaulting loan.</a:t>
            </a:r>
          </a:p>
          <a:p>
            <a:pPr>
              <a:buFont typeface="Arial" pitchFamily="34" charset="0"/>
              <a:buChar char="•"/>
            </a:pPr>
            <a:r>
              <a:rPr lang="hi-IN" dirty="0" smtClean="0"/>
              <a:t>Also Tier 3 is fine so we can more focused on Tier 3.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 &amp; Business Advise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86000"/>
            <a:ext cx="8915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Total customers are 2.2% who defaulting loan we have to identify what is the reason for defaulting loan.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Females loan defaulting ratio very low so if female asking for loan for buying TL we can give on less documentation.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If male buying MC,SC then we have to do strong background check because customer who bought MC,SC defaulting loan.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If customer is salaried or having business and belong to Tier2, Tier4 then again strong background check required because their loan defaulting ratio is high.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Maximum Emi’s bounce in January month so that we can run some cam campaign or we can give offer to the customer in Jan month.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If customer asking loan for long time then again strong background check required.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We can approach to the student because they are not defaulting loan.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There are some cases like if customer’s age more than 55 year then defaulting chance of the loan increasing. </a:t>
            </a:r>
          </a:p>
          <a:p>
            <a:pPr marL="457200" indent="-457200" algn="l"/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2438400"/>
            <a:ext cx="8610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TVS Credit facing loan default issue with their customers.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As a Business/Data Analyst we have to find out what are factors responsible for defaulting loan.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We have data TVS Credit dataset for analyzing the problem.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Our motto is to find out the reason behind defaulting loan and protect business loss.</a:t>
            </a:r>
          </a:p>
          <a:p>
            <a:pPr algn="l"/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86000"/>
            <a:ext cx="8915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2819400"/>
            <a:ext cx="3124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You.  </a:t>
            </a:r>
            <a:r>
              <a:rPr lang="en-US" sz="4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</a:t>
            </a:r>
            <a:endParaRPr lang="en-US" sz="4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Overview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2438400"/>
            <a:ext cx="8610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We have 119528 customer’s data with 32 Columns.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In Data we have null values.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Firstly we have to clean our data so that our can find right key factors.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We have to do some EDA and Visualization.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2438400"/>
            <a:ext cx="2819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2000" dirty="0" smtClean="0">
                <a:solidFill>
                  <a:srgbClr val="000000"/>
                </a:solidFill>
              </a:rPr>
              <a:t>        Through the heatmap we can see that which feature correlated with target variable </a:t>
            </a:r>
          </a:p>
        </p:txBody>
      </p:sp>
      <p:pic>
        <p:nvPicPr>
          <p:cNvPr id="1025" name="Picture 1" descr="C:\Users\Haidar\Desktop\For Sahibandhu\co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030" y="1143001"/>
            <a:ext cx="6864969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2438400"/>
            <a:ext cx="8610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We did some EDA then we found that Data having null values, Outliers and right skewed.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Then we found that there are 5 columns having more than 68% null value and with no correlation so we can directly drop these 5 columns.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After dropping 5 columns  we have 27 columns with 119528 rows.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2438400"/>
            <a:ext cx="8610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2000" dirty="0" smtClean="0">
                <a:solidFill>
                  <a:srgbClr val="000000"/>
                </a:solidFill>
              </a:rPr>
              <a:t>This bar graph represent that</a:t>
            </a:r>
          </a:p>
          <a:p>
            <a:pPr marL="457200" indent="-457200" algn="l"/>
            <a:r>
              <a:rPr lang="en-US" sz="2000" dirty="0" smtClean="0">
                <a:solidFill>
                  <a:srgbClr val="000000"/>
                </a:solidFill>
              </a:rPr>
              <a:t>we have 5 columns that having</a:t>
            </a:r>
          </a:p>
          <a:p>
            <a:pPr marL="457200" indent="-457200" algn="l"/>
            <a:r>
              <a:rPr lang="en-US" sz="2000" dirty="0" smtClean="0">
                <a:solidFill>
                  <a:srgbClr val="000000"/>
                </a:solidFill>
              </a:rPr>
              <a:t>null values more than 68% and after</a:t>
            </a:r>
          </a:p>
          <a:p>
            <a:pPr marL="457200" indent="-457200" algn="l"/>
            <a:r>
              <a:rPr lang="en-US" sz="2000" dirty="0" smtClean="0">
                <a:solidFill>
                  <a:srgbClr val="000000"/>
                </a:solidFill>
              </a:rPr>
              <a:t>dropping we have 27 columns.</a:t>
            </a:r>
          </a:p>
        </p:txBody>
      </p:sp>
      <p:pic>
        <p:nvPicPr>
          <p:cNvPr id="7" name="Picture 1" descr="C:\Users\Haidar\Desktop\For Sahibandhu\Null Val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4140200" y="1930400"/>
            <a:ext cx="5003800" cy="4927600"/>
          </a:xfrm>
          <a:prstGeom prst="rect">
            <a:avLst/>
          </a:prstGeom>
          <a:noFill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4648200"/>
          <a:ext cx="3810000" cy="1172583"/>
        </p:xfrm>
        <a:graphic>
          <a:graphicData uri="http://schemas.openxmlformats.org/drawingml/2006/table">
            <a:tbl>
              <a:tblPr/>
              <a:tblGrid>
                <a:gridCol w="1091703"/>
                <a:gridCol w="1455604"/>
                <a:gridCol w="1262693"/>
              </a:tblGrid>
              <a:tr h="457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Data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After EDA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351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Rows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119528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119528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Columns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2590800"/>
            <a:ext cx="44958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We have null values present in our data set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White spot represent null values.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Null value is more than 10% then we can apply business rule to fill null value or we can drop the features.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It totally depend on business rule.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As of now we are leaving these features as it is.</a:t>
            </a:r>
          </a:p>
        </p:txBody>
      </p:sp>
      <p:pic>
        <p:nvPicPr>
          <p:cNvPr id="22530" name="Picture 2" descr="C:\Users\Haidar\Desktop\For Sahibandhu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413000"/>
            <a:ext cx="4800600" cy="4445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2438400"/>
            <a:ext cx="3886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Now we can see the Outliers and if we want to fill null values then we have to go according to the business rule.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Also we can replace null values with median/mode.</a:t>
            </a:r>
          </a:p>
        </p:txBody>
      </p:sp>
      <p:pic>
        <p:nvPicPr>
          <p:cNvPr id="1026" name="Picture 2" descr="C:\Users\Haidar\Desktop\For Sahibandhu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2019300"/>
            <a:ext cx="5003800" cy="48387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/>
        </p:nvSpPr>
        <p:spPr>
          <a:xfrm>
            <a:off x="0" y="76200"/>
            <a:ext cx="9144000" cy="5369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TVS Credit Loan Default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81DCEE-D53A-5D4E-AF70-9CE3B3E68847}"/>
              </a:ext>
            </a:extLst>
          </p:cNvPr>
          <p:cNvSpPr txBox="1"/>
          <p:nvPr/>
        </p:nvSpPr>
        <p:spPr>
          <a:xfrm>
            <a:off x="3581400" y="742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i-IN" sz="24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sz="2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8600" y="2209800"/>
            <a:ext cx="6172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Our 2.2% customer is defaulter.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Now we cave to find these 2.2% defaulter why defaulting Loan.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We have defaulter’s count 2614 and 116914 non defaulter’s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7200" indent="-457200" algn="l"/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Haidar\Desktop\For Sahibandhu\Targ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022600"/>
            <a:ext cx="3810000" cy="3835400"/>
          </a:xfrm>
          <a:prstGeom prst="rect">
            <a:avLst/>
          </a:prstGeom>
          <a:noFill/>
        </p:spPr>
      </p:pic>
      <p:pic>
        <p:nvPicPr>
          <p:cNvPr id="2051" name="Picture 3" descr="C:\Users\Haidar\Desktop\For Sahibandhu\Target Ind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11600"/>
            <a:ext cx="4495800" cy="2946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319</TotalTime>
  <Words>973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Haidar</dc:creator>
  <cp:lastModifiedBy>Haidar</cp:lastModifiedBy>
  <cp:revision>50</cp:revision>
  <dcterms:created xsi:type="dcterms:W3CDTF">2022-10-02T13:20:28Z</dcterms:created>
  <dcterms:modified xsi:type="dcterms:W3CDTF">2022-10-10T19:18:51Z</dcterms:modified>
</cp:coreProperties>
</file>