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0FD385-B9C8-40F3-81DC-ACB514738A45}">
          <p14:sldIdLst>
            <p14:sldId id="256"/>
            <p14:sldId id="257"/>
            <p14:sldId id="258"/>
          </p14:sldIdLst>
        </p14:section>
        <p14:section name="Untitled Section" id="{76DB8CA7-EE63-485E-86E6-1E133F252366}">
          <p14:sldIdLst>
            <p14:sldId id="259"/>
            <p14:sldId id="260"/>
            <p14:sldId id="266"/>
            <p14:sldId id="267"/>
            <p14:sldId id="261"/>
            <p14:sldId id="268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E50914"/>
    <a:srgbClr val="333333"/>
    <a:srgbClr val="FF3F3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B8117-4309-4F71-A0A5-A40E9BD0759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9E304-0DCF-4055-8F74-CA3C92BCB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1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9E304-0DCF-4055-8F74-CA3C92BCB7D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5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3005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63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51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9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1" name="Rectangle 108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6821908-F522-A7B4-E8DB-4B448217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909" y="246174"/>
            <a:ext cx="6018963" cy="2151585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r>
              <a:rPr lang="en-IN" sz="4000" b="1" u="sng" dirty="0">
                <a:solidFill>
                  <a:srgbClr val="E50914"/>
                </a:solidFill>
                <a:latin typeface="Montserrat Bold"/>
              </a:rPr>
              <a:t>Netflix</a:t>
            </a:r>
            <a:r>
              <a:rPr lang="en-IN" sz="4000" b="1" u="sng" dirty="0">
                <a:latin typeface="Montserrat Bold"/>
              </a:rPr>
              <a:t> Data Analysis Project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endParaRPr lang="en-US" sz="900" dirty="0"/>
          </a:p>
        </p:txBody>
      </p: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7653068A-EA5A-1CB7-EEA6-366BB2E5E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909" y="1597472"/>
            <a:ext cx="6018963" cy="4214431"/>
          </a:xfrm>
        </p:spPr>
        <p:txBody>
          <a:bodyPr vert="horz" lIns="0" tIns="0" rIns="0" bIns="0" rtlCol="0" anchor="t" anchorCtr="0">
            <a:normAutofit/>
          </a:bodyPr>
          <a:lstStyle/>
          <a:p>
            <a:pPr algn="l"/>
            <a:endParaRPr lang="en-US" sz="2000" i="0" dirty="0"/>
          </a:p>
          <a:p>
            <a:pPr algn="l"/>
            <a:r>
              <a:rPr lang="en-US" i="0" dirty="0">
                <a:latin typeface="Helvetica" panose="020B0604020202020204" pitchFamily="34" charset="0"/>
                <a:cs typeface="Helvetica" panose="020B0604020202020204" pitchFamily="34" charset="0"/>
              </a:rPr>
              <a:t>     </a:t>
            </a:r>
            <a:r>
              <a:rPr lang="en-US" sz="2000" i="0" dirty="0"/>
              <a:t>         </a:t>
            </a:r>
          </a:p>
          <a:p>
            <a:endParaRPr lang="en-US" sz="2000" i="0" dirty="0"/>
          </a:p>
          <a:p>
            <a:r>
              <a:rPr lang="en-US" sz="2000" i="0" dirty="0"/>
              <a:t> BY - 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cs typeface="Helvetica" panose="020B0604020202020204" pitchFamily="34" charset="0"/>
              </a:rPr>
              <a:t>Haidar Ali. </a:t>
            </a:r>
            <a:endParaRPr lang="en-US" sz="2000" dirty="0">
              <a:solidFill>
                <a:schemeClr val="bg1">
                  <a:alpha val="70000"/>
                </a:schemeClr>
              </a:solidFill>
              <a:cs typeface="Helvetica" panose="020B0604020202020204" pitchFamily="34" charset="0"/>
            </a:endParaRPr>
          </a:p>
          <a:p>
            <a:pPr algn="l"/>
            <a:r>
              <a:rPr lang="en-US" sz="2000" i="0" dirty="0"/>
              <a:t> </a:t>
            </a:r>
          </a:p>
        </p:txBody>
      </p:sp>
      <p:sp>
        <p:nvSpPr>
          <p:cNvPr id="1057" name="Rectangle 5">
            <a:extLst>
              <a:ext uri="{FF2B5EF4-FFF2-40B4-BE49-F238E27FC236}">
                <a16:creationId xmlns:a16="http://schemas.microsoft.com/office/drawing/2014/main" id="{B3E4F30C-F711-4B5B-BF39-0F71A2E8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555282" y="443194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tflix isn't changing its logo, but has a new icon | The Verge">
            <a:extLst>
              <a:ext uri="{FF2B5EF4-FFF2-40B4-BE49-F238E27FC236}">
                <a16:creationId xmlns:a16="http://schemas.microsoft.com/office/drawing/2014/main" id="{C4B6AA2B-693E-D556-0556-8DCC5F7DD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r="1904" b="-2"/>
          <a:stretch>
            <a:fillRect/>
          </a:stretch>
        </p:blipFill>
        <p:spPr bwMode="auto">
          <a:xfrm>
            <a:off x="6654213" y="654805"/>
            <a:ext cx="4810957" cy="5293712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59" name="Rectangle 5">
            <a:extLst>
              <a:ext uri="{FF2B5EF4-FFF2-40B4-BE49-F238E27FC236}">
                <a16:creationId xmlns:a16="http://schemas.microsoft.com/office/drawing/2014/main" id="{2772F870-D2E8-4E62-8E21-7C7E9AB44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555282" y="6203194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5">
            <a:extLst>
              <a:ext uri="{FF2B5EF4-FFF2-40B4-BE49-F238E27FC236}">
                <a16:creationId xmlns:a16="http://schemas.microsoft.com/office/drawing/2014/main" id="{A6E1E5C3-7E0A-4EFE-9FD9-A8CA2FDCC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2" y="443194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4594-8FBE-6089-D62E-1F03DECD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595948"/>
            <a:ext cx="10026650" cy="655637"/>
          </a:xfrm>
        </p:spPr>
        <p:txBody>
          <a:bodyPr>
            <a:normAutofit/>
          </a:bodyPr>
          <a:lstStyle/>
          <a:p>
            <a:r>
              <a:rPr lang="en-IN" sz="2400" dirty="0"/>
              <a:t>Genre 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AB85-3F69-E103-1FAD-4B18EC51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380" y="1089025"/>
            <a:ext cx="10026650" cy="397827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Visualizing Genre Popularity</a:t>
            </a:r>
          </a:p>
          <a:p>
            <a:r>
              <a:rPr lang="en-US" dirty="0"/>
              <a:t>These word clouds show the most common words in genre descriptions. Bigger words appear more often, which supports what we saw in the previous slide.</a:t>
            </a:r>
            <a:endParaRPr lang="en-IN" dirty="0"/>
          </a:p>
        </p:txBody>
      </p:sp>
      <p:pic>
        <p:nvPicPr>
          <p:cNvPr id="5" name="Picture 4" descr="A close up of words">
            <a:extLst>
              <a:ext uri="{FF2B5EF4-FFF2-40B4-BE49-F238E27FC236}">
                <a16:creationId xmlns:a16="http://schemas.microsoft.com/office/drawing/2014/main" id="{6BEBED8C-4EE0-B7F2-E881-EA9AAED52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0" y="2809639"/>
            <a:ext cx="4986020" cy="3372321"/>
          </a:xfrm>
          <a:prstGeom prst="rect">
            <a:avLst/>
          </a:prstGeom>
        </p:spPr>
      </p:pic>
      <p:pic>
        <p:nvPicPr>
          <p:cNvPr id="7" name="Picture 6" descr="A close up of words&#10;&#10;AI-generated content may be incorrect.">
            <a:extLst>
              <a:ext uri="{FF2B5EF4-FFF2-40B4-BE49-F238E27FC236}">
                <a16:creationId xmlns:a16="http://schemas.microsoft.com/office/drawing/2014/main" id="{C107F34A-73FC-9077-CD77-1B616BD09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9639"/>
            <a:ext cx="478536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9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BE85-C950-955C-7B38-C394AAEF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75" y="787718"/>
            <a:ext cx="10026650" cy="655637"/>
          </a:xfrm>
        </p:spPr>
        <p:txBody>
          <a:bodyPr>
            <a:normAutofit/>
          </a:bodyPr>
          <a:lstStyle/>
          <a:p>
            <a:r>
              <a:rPr lang="en-IN" sz="2400" dirty="0"/>
              <a:t>Conclusion ---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7BD27-3012-9BB6-605C-5C3E8573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220" y="1439862"/>
            <a:ext cx="10026650" cy="4493578"/>
          </a:xfrm>
        </p:spPr>
        <p:txBody>
          <a:bodyPr/>
          <a:lstStyle/>
          <a:p>
            <a:r>
              <a:rPr lang="en-US" sz="2400" b="1" dirty="0"/>
              <a:t>Summary: </a:t>
            </a:r>
            <a:r>
              <a:rPr lang="en-US" dirty="0"/>
              <a:t>In this project, we worked with the data step by step: collecting it, cleaning it, studying it, and creating visuals to understand it better.</a:t>
            </a:r>
          </a:p>
          <a:p>
            <a:r>
              <a:rPr lang="en-US" sz="2400" b="1" dirty="0"/>
              <a:t>Technical Showcase: </a:t>
            </a:r>
            <a:r>
              <a:rPr lang="en-US" dirty="0"/>
              <a:t>Showed skills in using Pandas to prepare data, Matplotlib/Seaborn/</a:t>
            </a:r>
            <a:r>
              <a:rPr lang="en-US" dirty="0" err="1"/>
              <a:t>Plotly</a:t>
            </a:r>
            <a:r>
              <a:rPr lang="en-US" dirty="0"/>
              <a:t> to make graphs, and creating useful features for better analysis.</a:t>
            </a:r>
          </a:p>
          <a:p>
            <a:r>
              <a:rPr lang="en-US" sz="2400" b="1" dirty="0"/>
              <a:t>Business Insight: </a:t>
            </a:r>
            <a:r>
              <a:rPr lang="en-US" dirty="0"/>
              <a:t>Netflix mainly focuses on movies, makes content worldwide, is growing quickly, and mostly targets adult viewers.</a:t>
            </a:r>
          </a:p>
          <a:p>
            <a:r>
              <a:rPr lang="en-US" dirty="0"/>
              <a:t>The </a:t>
            </a:r>
            <a:r>
              <a:rPr lang="en-US" b="1" dirty="0"/>
              <a:t>United States and India</a:t>
            </a:r>
            <a:r>
              <a:rPr lang="en-US" dirty="0"/>
              <a:t> are the primary content powerhouses for the platform.</a:t>
            </a:r>
          </a:p>
          <a:p>
            <a:r>
              <a:rPr lang="en-US" dirty="0"/>
              <a:t>The platform experienced </a:t>
            </a:r>
            <a:r>
              <a:rPr lang="en-US" b="1" dirty="0"/>
              <a:t>explosive growth</a:t>
            </a:r>
            <a:r>
              <a:rPr lang="en-US" dirty="0"/>
              <a:t> in its content library starting around 2016.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57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8851-4843-8D85-6A2D-B78BA217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556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8848-04F6-F596-FBB4-BDD205C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779462"/>
          </a:xfrm>
        </p:spPr>
        <p:txBody>
          <a:bodyPr>
            <a:normAutofit/>
          </a:bodyPr>
          <a:lstStyle/>
          <a:p>
            <a:r>
              <a:rPr lang="en-IN" sz="2400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596A-03CD-62EF-DFFE-B1BC4982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622680"/>
            <a:ext cx="10026650" cy="3978275"/>
          </a:xfrm>
        </p:spPr>
        <p:txBody>
          <a:bodyPr/>
          <a:lstStyle/>
          <a:p>
            <a:r>
              <a:rPr lang="en-US" dirty="0"/>
              <a:t>This project focuses on analyzing the Netflix dataset.</a:t>
            </a:r>
          </a:p>
          <a:p>
            <a:r>
              <a:rPr lang="en-US" dirty="0"/>
              <a:t>Tasks included: cleaning, preprocessing, and visualization.</a:t>
            </a:r>
          </a:p>
          <a:p>
            <a:r>
              <a:rPr lang="en-US" dirty="0"/>
              <a:t>This project explores Netflix’s huge collection of movies and TV shows. We’ll look at trends, see which countries create the most content, and find out the most popular genres. </a:t>
            </a:r>
          </a:p>
          <a:p>
            <a:r>
              <a:rPr lang="en-US" dirty="0"/>
              <a:t>Goal: The goal is to uncover fun insights about Netflix’s content strategy and what people enjoy watching.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1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EC6A-CB68-158C-3162-470364BD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Our Analytical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61EA-8699-898B-05AD-8AFFB3DF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666875"/>
            <a:ext cx="10026650" cy="3978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Steps performed in this project:</a:t>
            </a:r>
            <a:endParaRPr lang="en-IN" sz="2400" dirty="0"/>
          </a:p>
          <a:p>
            <a:r>
              <a:rPr lang="en-IN" dirty="0"/>
              <a:t>Data Loading &amp; Inspection</a:t>
            </a:r>
          </a:p>
          <a:p>
            <a:r>
              <a:rPr lang="en-US" dirty="0"/>
              <a:t>Data Cleaning (renaming columns, dropping irrelevant fields)</a:t>
            </a:r>
          </a:p>
          <a:p>
            <a:r>
              <a:rPr lang="en-IN" dirty="0"/>
              <a:t>Handling Missing Values</a:t>
            </a:r>
          </a:p>
          <a:p>
            <a:r>
              <a:rPr lang="en-IN" dirty="0"/>
              <a:t>Removing Duplicate Records</a:t>
            </a:r>
          </a:p>
          <a:p>
            <a:r>
              <a:rPr lang="en-IN" dirty="0"/>
              <a:t>Exploratory Data Analysis (EDA)</a:t>
            </a:r>
          </a:p>
          <a:p>
            <a:r>
              <a:rPr lang="en-IN" dirty="0"/>
              <a:t>Data Visualization (Graphs &amp; Charts)</a:t>
            </a:r>
          </a:p>
          <a:p>
            <a:r>
              <a:rPr lang="en-IN" dirty="0"/>
              <a:t>Insights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602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F848-DB35-CA89-478C-1F3A1942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Movies vs. TV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4F7D-E24D-2629-A46D-F78DA83E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666875"/>
            <a:ext cx="10026650" cy="39782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Netflix Library: A Movie-Dominated World</a:t>
            </a:r>
            <a:endParaRPr lang="en-IN" sz="2400" dirty="0"/>
          </a:p>
          <a:p>
            <a:r>
              <a:rPr lang="en-US" dirty="0"/>
              <a:t>Our first look at the data shows a clear winner in terms of quantity. Netflix has a significantly larger catalog of movies compared to TV shows.</a:t>
            </a:r>
          </a:p>
          <a:p>
            <a:r>
              <a:rPr lang="en-US" b="1" dirty="0"/>
              <a:t>Movies:</a:t>
            </a:r>
            <a:r>
              <a:rPr lang="en-US" dirty="0"/>
              <a:t> Make up over 73% of the content.</a:t>
            </a:r>
          </a:p>
          <a:p>
            <a:r>
              <a:rPr lang="en-US" b="1" dirty="0"/>
              <a:t>TV Shows:</a:t>
            </a:r>
            <a:r>
              <a:rPr lang="en-US" dirty="0"/>
              <a:t> Constitute about 27% of the library.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12E30807-98A1-7AEE-E851-9457A388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70" y="2893962"/>
            <a:ext cx="4282283" cy="388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9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1EAA-AA6D-20ED-F34D-E6D24BE8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02" y="616689"/>
            <a:ext cx="10026650" cy="574158"/>
          </a:xfrm>
        </p:spPr>
        <p:txBody>
          <a:bodyPr>
            <a:normAutofit/>
          </a:bodyPr>
          <a:lstStyle/>
          <a:p>
            <a:r>
              <a:rPr lang="en-IN" sz="2400" dirty="0"/>
              <a:t>Top Content-Producing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7499-4682-76F5-855B-C2138AB5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402" y="1304668"/>
            <a:ext cx="10026650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analyzed the top 10 countries producing content for Netflix.</a:t>
            </a:r>
          </a:p>
          <a:p>
            <a:r>
              <a:rPr lang="en-US" dirty="0"/>
              <a:t>The </a:t>
            </a:r>
            <a:r>
              <a:rPr lang="en-US" b="1" dirty="0"/>
              <a:t>United States</a:t>
            </a:r>
            <a:r>
              <a:rPr lang="en-US" dirty="0"/>
              <a:t> is the top contributor by a large margin.</a:t>
            </a:r>
          </a:p>
          <a:p>
            <a:r>
              <a:rPr lang="en-US" b="1" dirty="0"/>
              <a:t>India</a:t>
            </a:r>
            <a:r>
              <a:rPr lang="en-US" dirty="0"/>
              <a:t> follows as the second-largest producer, showcasing the importance of its film industry to the platform.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B8D0F-FB39-38E1-7C2F-090ECEE9B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54" y="3136605"/>
            <a:ext cx="10026649" cy="364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980C-222F-3600-0D3D-AE6E3DE8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18978"/>
            <a:ext cx="10026650" cy="637952"/>
          </a:xfrm>
        </p:spPr>
        <p:txBody>
          <a:bodyPr/>
          <a:lstStyle/>
          <a:p>
            <a:pPr algn="ctr"/>
            <a:r>
              <a:rPr lang="en-IN" dirty="0"/>
              <a:t>Most popular directors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6946-74DF-329E-670B-C7926ECE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956930"/>
            <a:ext cx="10026650" cy="1307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Rajeev Chilaka with 22 Movies and Alastair Fothergill with 8 TV Shows stands out as the most prolific directors. Overall, the chart reveals a strong tilt toward movie direction, with most directors contributing minimally to TV Shows.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4BA35-5104-E5EF-77AB-F564B2235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8" y="2371060"/>
            <a:ext cx="11314814" cy="42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8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F461-41DE-B6AB-3E3B-83B46C06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478466"/>
            <a:ext cx="10026650" cy="520994"/>
          </a:xfrm>
        </p:spPr>
        <p:txBody>
          <a:bodyPr/>
          <a:lstStyle/>
          <a:p>
            <a:pPr algn="ctr"/>
            <a:r>
              <a:rPr lang="en-US" dirty="0"/>
              <a:t>Most popular Genres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EA870B-99F3-4642-B96A-AF666665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084520"/>
            <a:ext cx="10026650" cy="1286539"/>
          </a:xfrm>
        </p:spPr>
        <p:txBody>
          <a:bodyPr/>
          <a:lstStyle/>
          <a:p>
            <a:r>
              <a:rPr lang="en-US" b="1" u="sng" dirty="0"/>
              <a:t>For Movies:</a:t>
            </a:r>
            <a:r>
              <a:rPr lang="en-US" b="1" dirty="0"/>
              <a:t> Dramas, International Movies, and Comedies</a:t>
            </a:r>
            <a:r>
              <a:rPr lang="en-US" dirty="0"/>
              <a:t> are the most frequent genres</a:t>
            </a:r>
          </a:p>
          <a:p>
            <a:r>
              <a:rPr lang="en-US" b="1" u="sng" dirty="0"/>
              <a:t>For TV Shows:</a:t>
            </a:r>
            <a:r>
              <a:rPr lang="en-US" dirty="0"/>
              <a:t> </a:t>
            </a:r>
            <a:r>
              <a:rPr lang="en-US" b="1" dirty="0"/>
              <a:t>International TV Shows, TV Dramas, and TV Comedies</a:t>
            </a:r>
            <a:r>
              <a:rPr lang="en-US" dirty="0"/>
              <a:t> lead the pack.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7C25E1-6AFE-E70A-7FEF-EE9A4E38C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5" y="2179674"/>
            <a:ext cx="11281144" cy="443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4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C84D-B8A2-8477-FEFF-A66A6DC9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70723"/>
            <a:ext cx="10026650" cy="703166"/>
          </a:xfrm>
        </p:spPr>
        <p:txBody>
          <a:bodyPr>
            <a:normAutofit/>
          </a:bodyPr>
          <a:lstStyle/>
          <a:p>
            <a:r>
              <a:rPr lang="en-IN" sz="2400" dirty="0"/>
              <a:t>The Growth of Netflix – added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46CD-0363-D1B8-8409-A1E7D9F1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893135"/>
            <a:ext cx="10026650" cy="16161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chart shows the trend of content being added to Netflix over the years.</a:t>
            </a:r>
          </a:p>
          <a:p>
            <a:r>
              <a:rPr lang="en-US" dirty="0"/>
              <a:t>There is a dramatic </a:t>
            </a:r>
            <a:r>
              <a:rPr lang="en-US" b="1" dirty="0"/>
              <a:t>exponential increase</a:t>
            </a:r>
            <a:r>
              <a:rPr lang="en-US" dirty="0"/>
              <a:t> in content added from </a:t>
            </a:r>
            <a:r>
              <a:rPr lang="en-US" b="1" dirty="0"/>
              <a:t>2016 onwards</a:t>
            </a:r>
            <a:r>
              <a:rPr lang="en-US" dirty="0"/>
              <a:t>.</a:t>
            </a:r>
          </a:p>
          <a:p>
            <a:r>
              <a:rPr lang="en-US" dirty="0"/>
              <a:t>This surge highlights Netflix's aggressive expansion and investment in content acquisition and production in recent years.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4DB42-DFA2-A07E-D352-E749D604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" y="2690038"/>
            <a:ext cx="11015330" cy="40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9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E882-7EA0-D7C0-EE68-957E7432E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AC43-0AEE-B75C-5902-07C76EDA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370723"/>
            <a:ext cx="10026650" cy="703166"/>
          </a:xfrm>
        </p:spPr>
        <p:txBody>
          <a:bodyPr>
            <a:normAutofit/>
          </a:bodyPr>
          <a:lstStyle/>
          <a:p>
            <a:r>
              <a:rPr lang="en-IN" sz="2400" dirty="0"/>
              <a:t>The Growth of Netflix – added TV Shows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140E-82AC-BE6B-A72B-EBFB52C8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893136"/>
            <a:ext cx="10026650" cy="1541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chart shows the trend of content being added to Netflix over the years.</a:t>
            </a:r>
          </a:p>
          <a:p>
            <a:r>
              <a:rPr lang="en-US" dirty="0"/>
              <a:t>There is a dramatic </a:t>
            </a:r>
            <a:r>
              <a:rPr lang="en-US" b="1" dirty="0"/>
              <a:t>exponential increase</a:t>
            </a:r>
            <a:r>
              <a:rPr lang="en-US" dirty="0"/>
              <a:t> in content added from </a:t>
            </a:r>
            <a:r>
              <a:rPr lang="en-US" b="1" dirty="0"/>
              <a:t>2016 onwards</a:t>
            </a:r>
            <a:r>
              <a:rPr lang="en-US" dirty="0"/>
              <a:t>.</a:t>
            </a:r>
          </a:p>
          <a:p>
            <a:r>
              <a:rPr lang="en-US" dirty="0"/>
              <a:t>This surge highlights Netflix's aggressive expansion and investment in content acquisition and production in recent years.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1687E-53AD-2C84-7215-FC5A562EB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2541181"/>
            <a:ext cx="11153554" cy="42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0069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Custom Theme Colors">
      <a:dk1>
        <a:srgbClr val="FFFFFF"/>
      </a:dk1>
      <a:lt1>
        <a:sysClr val="window" lastClr="FFFFFF"/>
      </a:lt1>
      <a:dk2>
        <a:srgbClr val="732124"/>
      </a:dk2>
      <a:lt2>
        <a:srgbClr val="F0EDE5"/>
      </a:lt2>
      <a:accent1>
        <a:srgbClr val="E50914"/>
      </a:accent1>
      <a:accent2>
        <a:srgbClr val="00CCA9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Custom Fonts">
      <a:majorFont>
        <a:latin typeface="Arial Black"/>
        <a:ea typeface=""/>
        <a:cs typeface=""/>
      </a:majorFont>
      <a:minorFont>
        <a:latin typeface="Calibr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587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Arial Black</vt:lpstr>
      <vt:lpstr>Calibri Light</vt:lpstr>
      <vt:lpstr>Helvetica</vt:lpstr>
      <vt:lpstr>Montserrat Bold</vt:lpstr>
      <vt:lpstr>Wingdings</vt:lpstr>
      <vt:lpstr>LeafVTI</vt:lpstr>
      <vt:lpstr>        Netflix Data Analysis Project    </vt:lpstr>
      <vt:lpstr>About the Project</vt:lpstr>
      <vt:lpstr>Our Analytical Process</vt:lpstr>
      <vt:lpstr>Movies vs. TV Shows</vt:lpstr>
      <vt:lpstr>Top Content-Producing Countries</vt:lpstr>
      <vt:lpstr>Most popular directors</vt:lpstr>
      <vt:lpstr>Most popular Genres</vt:lpstr>
      <vt:lpstr>The Growth of Netflix – added movies</vt:lpstr>
      <vt:lpstr>The Growth of Netflix – added TV Shows</vt:lpstr>
      <vt:lpstr>Genre Word Clouds</vt:lpstr>
      <vt:lpstr>Conclusion --- Key Insights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CHAUDHARY</dc:creator>
  <cp:lastModifiedBy>dell</cp:lastModifiedBy>
  <cp:revision>2</cp:revision>
  <dcterms:created xsi:type="dcterms:W3CDTF">2025-09-14T11:28:18Z</dcterms:created>
  <dcterms:modified xsi:type="dcterms:W3CDTF">2025-09-20T22:17:22Z</dcterms:modified>
</cp:coreProperties>
</file>