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308" r:id="rId2"/>
    <p:sldId id="332" r:id="rId3"/>
    <p:sldId id="311" r:id="rId4"/>
    <p:sldId id="331" r:id="rId5"/>
    <p:sldId id="350" r:id="rId6"/>
    <p:sldId id="351" r:id="rId7"/>
    <p:sldId id="352" r:id="rId8"/>
    <p:sldId id="355" r:id="rId9"/>
    <p:sldId id="353" r:id="rId10"/>
    <p:sldId id="356" r:id="rId11"/>
    <p:sldId id="357" r:id="rId12"/>
    <p:sldId id="358" r:id="rId13"/>
    <p:sldId id="359" r:id="rId14"/>
    <p:sldId id="344" r:id="rId15"/>
    <p:sldId id="329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08"/>
          </p14:sldIdLst>
        </p14:section>
        <p14:section name="COURSE CONTENT" id="{F4927CBE-FA17-46D1-BAAE-887D0AF2CCBF}">
          <p14:sldIdLst>
            <p14:sldId id="332"/>
            <p14:sldId id="311"/>
            <p14:sldId id="331"/>
            <p14:sldId id="350"/>
            <p14:sldId id="351"/>
            <p14:sldId id="352"/>
            <p14:sldId id="355"/>
            <p14:sldId id="353"/>
            <p14:sldId id="356"/>
            <p14:sldId id="357"/>
            <p14:sldId id="358"/>
            <p14:sldId id="359"/>
          </p14:sldIdLst>
        </p14:section>
        <p14:section name="REFERENCE" id="{82098E28-DACF-4424-86A1-E861B2DCC6FF}">
          <p14:sldIdLst>
            <p14:sldId id="34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CE"/>
    <a:srgbClr val="587DAA"/>
    <a:srgbClr val="FFFFFF"/>
    <a:srgbClr val="FFFF66"/>
    <a:srgbClr val="C0504D"/>
    <a:srgbClr val="43B4E7"/>
    <a:srgbClr val="7F7F7F"/>
    <a:srgbClr val="BDE9FF"/>
    <a:srgbClr val="66FF66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B7FFC-1C81-EFAC-43D6-6E0708626E00}" v="22" dt="2023-10-02T15:51:1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4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9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nando Wangean" userId="0e25c1fc-5544-4e1b-9e7f-7e2736ac1833" providerId="ADAL" clId="{EC8E14F9-C655-4A46-8E08-2E9722D920E6}"/>
    <pc:docChg chg="undo custSel addSld modSld modSection">
      <pc:chgData name="Daniel Anando Wangean" userId="0e25c1fc-5544-4e1b-9e7f-7e2736ac1833" providerId="ADAL" clId="{EC8E14F9-C655-4A46-8E08-2E9722D920E6}" dt="2022-10-18T23:52:45.146" v="186" actId="1076"/>
      <pc:docMkLst>
        <pc:docMk/>
      </pc:docMkLst>
      <pc:sldChg chg="addSp delSp modSp mod">
        <pc:chgData name="Daniel Anando Wangean" userId="0e25c1fc-5544-4e1b-9e7f-7e2736ac1833" providerId="ADAL" clId="{EC8E14F9-C655-4A46-8E08-2E9722D920E6}" dt="2022-10-18T23:52:45.146" v="186" actId="1076"/>
        <pc:sldMkLst>
          <pc:docMk/>
          <pc:sldMk cId="1687273830" sldId="358"/>
        </pc:sldMkLst>
        <pc:spChg chg="mod">
          <ac:chgData name="Daniel Anando Wangean" userId="0e25c1fc-5544-4e1b-9e7f-7e2736ac1833" providerId="ADAL" clId="{EC8E14F9-C655-4A46-8E08-2E9722D920E6}" dt="2022-10-18T23:51:49.351" v="175" actId="5793"/>
          <ac:spMkLst>
            <pc:docMk/>
            <pc:sldMk cId="1687273830" sldId="358"/>
            <ac:spMk id="7" creationId="{00000000-0000-0000-0000-000000000000}"/>
          </ac:spMkLst>
        </pc:spChg>
        <pc:picChg chg="add del mod">
          <ac:chgData name="Daniel Anando Wangean" userId="0e25c1fc-5544-4e1b-9e7f-7e2736ac1833" providerId="ADAL" clId="{EC8E14F9-C655-4A46-8E08-2E9722D920E6}" dt="2022-10-18T23:52:24.732" v="180" actId="478"/>
          <ac:picMkLst>
            <pc:docMk/>
            <pc:sldMk cId="1687273830" sldId="358"/>
            <ac:picMk id="3" creationId="{85A3CB7F-58CE-42D2-C967-D9F7302927ED}"/>
          </ac:picMkLst>
        </pc:picChg>
        <pc:picChg chg="add mod modCrop">
          <ac:chgData name="Daniel Anando Wangean" userId="0e25c1fc-5544-4e1b-9e7f-7e2736ac1833" providerId="ADAL" clId="{EC8E14F9-C655-4A46-8E08-2E9722D920E6}" dt="2022-10-18T23:52:45.146" v="186" actId="1076"/>
          <ac:picMkLst>
            <pc:docMk/>
            <pc:sldMk cId="1687273830" sldId="358"/>
            <ac:picMk id="6" creationId="{0FCA9E6A-EDE8-1309-DE3B-2E2E1F0D8429}"/>
          </ac:picMkLst>
        </pc:picChg>
        <pc:picChg chg="add mod modCrop">
          <ac:chgData name="Daniel Anando Wangean" userId="0e25c1fc-5544-4e1b-9e7f-7e2736ac1833" providerId="ADAL" clId="{EC8E14F9-C655-4A46-8E08-2E9722D920E6}" dt="2022-10-18T23:52:36.488" v="184" actId="732"/>
          <ac:picMkLst>
            <pc:docMk/>
            <pc:sldMk cId="1687273830" sldId="358"/>
            <ac:picMk id="9" creationId="{30F2D7DB-3854-78FC-886C-2B93B3CFBBF5}"/>
          </ac:picMkLst>
        </pc:picChg>
      </pc:sldChg>
      <pc:sldChg chg="add">
        <pc:chgData name="Daniel Anando Wangean" userId="0e25c1fc-5544-4e1b-9e7f-7e2736ac1833" providerId="ADAL" clId="{EC8E14F9-C655-4A46-8E08-2E9722D920E6}" dt="2022-10-18T23:42:47.484" v="0" actId="2890"/>
        <pc:sldMkLst>
          <pc:docMk/>
          <pc:sldMk cId="912230033" sldId="359"/>
        </pc:sldMkLst>
      </pc:sldChg>
    </pc:docChg>
  </pc:docChgLst>
  <pc:docChgLst>
    <pc:chgData name="REGINA CELINE ADIWINATA" userId="S::regina.adiwinata@binus.ac.id::c2f574f5-662c-456e-bd05-a56f7948943f" providerId="AD" clId="Web-{167B7FFC-1C81-EFAC-43D6-6E0708626E00}"/>
    <pc:docChg chg="addSld delSld sldOrd modSection">
      <pc:chgData name="REGINA CELINE ADIWINATA" userId="S::regina.adiwinata@binus.ac.id::c2f574f5-662c-456e-bd05-a56f7948943f" providerId="AD" clId="Web-{167B7FFC-1C81-EFAC-43D6-6E0708626E00}" dt="2023-10-02T15:51:19.467" v="7"/>
      <pc:docMkLst>
        <pc:docMk/>
      </pc:docMkLst>
      <pc:sldChg chg="add del ord">
        <pc:chgData name="REGINA CELINE ADIWINATA" userId="S::regina.adiwinata@binus.ac.id::c2f574f5-662c-456e-bd05-a56f7948943f" providerId="AD" clId="Web-{167B7FFC-1C81-EFAC-43D6-6E0708626E00}" dt="2023-10-02T15:51:19.467" v="7"/>
        <pc:sldMkLst>
          <pc:docMk/>
          <pc:sldMk cId="1274654823" sldId="350"/>
        </pc:sldMkLst>
      </pc:sldChg>
      <pc:sldChg chg="add del ord">
        <pc:chgData name="REGINA CELINE ADIWINATA" userId="S::regina.adiwinata@binus.ac.id::c2f574f5-662c-456e-bd05-a56f7948943f" providerId="AD" clId="Web-{167B7FFC-1C81-EFAC-43D6-6E0708626E00}" dt="2023-10-02T15:51:07.639" v="6"/>
        <pc:sldMkLst>
          <pc:docMk/>
          <pc:sldMk cId="896918357" sldId="351"/>
        </pc:sldMkLst>
      </pc:sldChg>
      <pc:sldChg chg="ord">
        <pc:chgData name="REGINA CELINE ADIWINATA" userId="S::regina.adiwinata@binus.ac.id::c2f574f5-662c-456e-bd05-a56f7948943f" providerId="AD" clId="Web-{167B7FFC-1C81-EFAC-43D6-6E0708626E00}" dt="2023-10-02T15:51:03.654" v="5"/>
        <pc:sldMkLst>
          <pc:docMk/>
          <pc:sldMk cId="1071643397" sldId="352"/>
        </pc:sldMkLst>
      </pc:sldChg>
      <pc:sldChg chg="ord">
        <pc:chgData name="REGINA CELINE ADIWINATA" userId="S::regina.adiwinata@binus.ac.id::c2f574f5-662c-456e-bd05-a56f7948943f" providerId="AD" clId="Web-{167B7FFC-1C81-EFAC-43D6-6E0708626E00}" dt="2023-10-02T15:40:18.256" v="4"/>
        <pc:sldMkLst>
          <pc:docMk/>
          <pc:sldMk cId="3834351834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9546-0014-41CC-A449-D83FA67756E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28D6-84CD-4D5D-834C-E619C50F2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9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2BBB-0FF0-450E-B148-00E4A74172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02BBB-0FF0-450E-B148-00E4A74172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1-01.jpg">
            <a:extLst>
              <a:ext uri="{FF2B5EF4-FFF2-40B4-BE49-F238E27FC236}">
                <a16:creationId xmlns:a16="http://schemas.microsoft.com/office/drawing/2014/main" id="{1CFCFD65-A72D-46FC-9D2E-3B7E8056E5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1524000" y="1828800"/>
            <a:ext cx="7620000" cy="5029200"/>
          </a:xfrm>
          <a:prstGeom prst="rect">
            <a:avLst/>
          </a:prstGeom>
          <a:solidFill>
            <a:srgbClr val="208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73E13-ACB1-489D-8500-B47788E0372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6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4AEA2-1923-46A2-B1AB-92032A7DCC6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05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357166"/>
            <a:ext cx="621029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0444-22CC-44CF-B4AA-33F785FB79A2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56F43-2E63-44B5-966B-A9461ED990D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90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7356" y="1714488"/>
            <a:ext cx="4619644" cy="4411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7D46-507D-4DE9-BCE3-D6E6CE45D009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417CC-B20D-481D-9FEE-D5DCB0B8A2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92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Background 01-02.jpg">
            <a:extLst>
              <a:ext uri="{FF2B5EF4-FFF2-40B4-BE49-F238E27FC236}">
                <a16:creationId xmlns:a16="http://schemas.microsoft.com/office/drawing/2014/main" id="{DC625853-C15E-44C8-B6F9-8BCA0A49E2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214290"/>
            <a:ext cx="6496046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1714488"/>
            <a:ext cx="6567484" cy="3489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81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71736" y="142852"/>
            <a:ext cx="6572264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1196975"/>
            <a:ext cx="3495700" cy="238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00100" y="3736975"/>
            <a:ext cx="3495700" cy="238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02F2A0-3A68-4AFA-81BA-04C5C9E66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14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6D5B9-F0AC-4480-A4CB-0058D8045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16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7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2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12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C498E-3A3E-4A38-A227-32C1B7B2521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52400" y="0"/>
            <a:ext cx="9296400" cy="6858000"/>
            <a:chOff x="-152400" y="0"/>
            <a:chExt cx="9296400" cy="6858000"/>
          </a:xfrm>
        </p:grpSpPr>
        <p:pic>
          <p:nvPicPr>
            <p:cNvPr id="12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/>
            <a:srcRect l="81090"/>
            <a:stretch/>
          </p:blipFill>
          <p:spPr bwMode="auto">
            <a:xfrm>
              <a:off x="7420396" y="0"/>
              <a:ext cx="17236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52400" y="0"/>
              <a:ext cx="91150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0AC5-ED57-4408-BB87-812C85A5DA92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5" name="Footer Placehold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28604"/>
            <a:ext cx="664370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143108" y="2357430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139464" y="1781365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435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9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82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57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54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188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96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6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447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9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7928-C30C-4F14-B87E-3DFBF380CCE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9E91B-0996-4B51-A9BD-7824872C4CF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8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8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818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616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C2F27-DE62-4CCC-9573-51B3B44B9B07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25521-522A-483E-BB40-F541099083B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73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F635-167B-47C8-BF55-500A2FB32916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E636-03FA-4269-9B48-44B2FA695CB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470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3BB64-B66D-4FF3-8AFC-11ED7ABD2B1E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4DA64-DF20-4C7A-A411-CB561E6B47F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043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F28CA-CA82-4EE2-A742-9B87671B4F7F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13001-90E8-482A-84A6-07441D073F6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378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4D33-F535-4398-95F9-EA99959FEB2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3ED9A-4416-4402-9505-D6ECE5A69DB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6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27BC-2D34-4480-A221-71008E8E0A47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8929-C2D4-46DF-8D08-4778076E88C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2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112" y="192880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4" y="192880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AA091-106F-446F-9908-F672E44C7B9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104D7-2DFF-492F-9443-1137A59545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599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4244975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244975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B65ED-2842-4C0E-BFE7-47DE58389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2951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2A1B8A6D-E8B1-4C8A-8437-18CF3542F338}" type="datetime1">
              <a:rPr lang="en-US" smtClean="0"/>
              <a:t>10/2/2023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COMP6048 -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1447799"/>
            <a:ext cx="7848600" cy="4837261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8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357166"/>
            <a:ext cx="6424186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25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DAED-CD97-430D-905D-5209DFFC4A0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7E0E-633F-4F54-BA78-AB4E7112D5F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D13D2-4291-4BE9-934B-12E081CDD693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48CC2-1573-4856-8D13-316DA084489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9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C17DA-4D92-4AB6-B58E-248EC98FBFDC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38874-97D2-4CE0-933C-F98459F2708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77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996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8C16A6-2B6D-49F1-8735-1CB3B98E0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019004" y="6100981"/>
            <a:ext cx="4004840" cy="625040"/>
          </a:xfrm>
          <a:prstGeom prst="rect">
            <a:avLst/>
          </a:prstGeom>
          <a:ln w="317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357166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575" y="1714488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942" y="1714488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1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47A7E-B129-482A-AF47-241247B5436A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7A3D3-3328-4C87-AFDF-36519FF16D0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0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Background 01-02.jpg">
            <a:extLst>
              <a:ext uri="{FF2B5EF4-FFF2-40B4-BE49-F238E27FC236}">
                <a16:creationId xmlns:a16="http://schemas.microsoft.com/office/drawing/2014/main" id="{B2732946-1B46-4A67-BF12-8F63E6354351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/>
          <a:srcRect/>
          <a:stretch>
            <a:fillRect/>
          </a:stretch>
        </p:blipFill>
        <p:spPr bwMode="auto">
          <a:xfrm>
            <a:off x="-152400" y="0"/>
            <a:ext cx="9115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-152400" y="0"/>
            <a:ext cx="9296400" cy="6858000"/>
            <a:chOff x="-152400" y="0"/>
            <a:chExt cx="9296400" cy="6858000"/>
          </a:xfrm>
        </p:grpSpPr>
        <p:pic>
          <p:nvPicPr>
            <p:cNvPr id="14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2" cstate="screen"/>
            <a:srcRect l="81090"/>
            <a:stretch/>
          </p:blipFill>
          <p:spPr bwMode="auto">
            <a:xfrm>
              <a:off x="7420396" y="0"/>
              <a:ext cx="17236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" descr="Background 01-02.jpg">
              <a:extLst>
                <a:ext uri="{FF2B5EF4-FFF2-40B4-BE49-F238E27FC236}">
                  <a16:creationId xmlns:a16="http://schemas.microsoft.com/office/drawing/2014/main" id="{B2732946-1B46-4A67-BF12-8F63E6354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2" cstate="screen"/>
            <a:srcRect/>
            <a:stretch>
              <a:fillRect/>
            </a:stretch>
          </p:blipFill>
          <p:spPr bwMode="auto">
            <a:xfrm>
              <a:off x="-152400" y="0"/>
              <a:ext cx="9115004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B27B5325-CEFE-4DAD-8A98-34F75CCAD1E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B17CBE4-5428-4FC0-AD4A-AE718471EC20}" type="datetimeFigureOut">
              <a:rPr lang="id-ID"/>
              <a:pPr>
                <a:defRPr/>
              </a:pPr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071813" y="571500"/>
            <a:ext cx="5781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14563" y="2000250"/>
            <a:ext cx="64960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6477000" y="6324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650" r:id="rId45"/>
    <p:sldLayoutId id="2147483653" r:id="rId46"/>
    <p:sldLayoutId id="2147483655" r:id="rId47"/>
    <p:sldLayoutId id="2147483660" r:id="rId48"/>
    <p:sldLayoutId id="2147483707" r:id="rId4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512" y="4038600"/>
            <a:ext cx="7583488" cy="1905000"/>
          </a:xfrm>
        </p:spPr>
        <p:txBody>
          <a:bodyPr>
            <a:normAutofit/>
          </a:bodyPr>
          <a:lstStyle/>
          <a:p>
            <a:r>
              <a:rPr lang="en-AU" sz="3200" b="1"/>
              <a:t>Program Control:</a:t>
            </a:r>
            <a:br>
              <a:rPr lang="en-AU" sz="3200" b="1"/>
            </a:br>
            <a:r>
              <a:rPr lang="en-AU" sz="3200" b="1"/>
              <a:t>Selection</a:t>
            </a:r>
            <a:endParaRPr lang="en-AU" sz="3200" b="1">
              <a:solidFill>
                <a:schemeClr val="tx1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2057400"/>
            <a:ext cx="7620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80000">
              <a:spcBef>
                <a:spcPct val="20000"/>
              </a:spcBef>
              <a:tabLst>
                <a:tab pos="180000" algn="l"/>
              </a:tabLst>
            </a:pP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	</a:t>
            </a:r>
            <a:r>
              <a:rPr lang="id-ID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</a:t>
            </a: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360004 -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Selection:  Switch Case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 bwMode="auto">
          <a:xfrm>
            <a:off x="-17546" y="2748559"/>
            <a:ext cx="4612737" cy="29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br>
              <a:rPr lang="en-AU" sz="2400" b="1">
                <a:latin typeface="Tahoma" pitchFamily="34" charset="0"/>
                <a:cs typeface="Tahoma" pitchFamily="34" charset="0"/>
              </a:rPr>
            </a:br>
            <a:br>
              <a:rPr lang="en-AU" b="1" i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</a:t>
            </a:r>
            <a:r>
              <a:rPr lang="en-AU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 (expression) {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case constant1 : </a:t>
            </a: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break;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case constant2 : </a:t>
            </a: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break;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 default : </a:t>
            </a: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200">
              <a:ea typeface="ＭＳ Ｐゴシック" pitchFamily="-84" charset="-128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95191" y="1194818"/>
            <a:ext cx="4548810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08DCE"/>
                </a:solidFill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solidFill>
                  <a:srgbClr val="208DCE"/>
                </a:solidFill>
                <a:latin typeface="Tahoma" pitchFamily="34" charset="0"/>
                <a:cs typeface="Tahoma" pitchFamily="34" charset="0"/>
              </a:rPr>
              <a:t>Switch-Case </a:t>
            </a:r>
            <a:r>
              <a:rPr lang="en-US">
                <a:solidFill>
                  <a:srgbClr val="208DCE"/>
                </a:solidFill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0" y="6011078"/>
            <a:ext cx="9144000" cy="846921"/>
          </a:xfrm>
          <a:prstGeom prst="rect">
            <a:avLst/>
          </a:prstGeom>
          <a:solidFill>
            <a:srgbClr val="587DAA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1600" b="1">
                <a:solidFill>
                  <a:srgbClr val="CCFFFF"/>
                </a:solidFill>
                <a:ea typeface="ＭＳ Ｐゴシック" pitchFamily="-84" charset="-128"/>
              </a:rPr>
              <a:t>Switch</a:t>
            </a: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 statement evaluate an expression by looking up for each </a:t>
            </a:r>
            <a:r>
              <a:rPr lang="en-AU" sz="1600" b="1">
                <a:solidFill>
                  <a:srgbClr val="CCFFFF"/>
                </a:solidFill>
                <a:ea typeface="ＭＳ Ｐゴシック" pitchFamily="-84" charset="-128"/>
              </a:rPr>
              <a:t>case constant value</a:t>
            </a: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.</a:t>
            </a:r>
            <a:br>
              <a:rPr lang="en-AU" sz="1600">
                <a:solidFill>
                  <a:schemeClr val="bg1"/>
                </a:solidFill>
                <a:ea typeface="ＭＳ Ｐゴシック" pitchFamily="-84" charset="-128"/>
              </a:rPr>
            </a:b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If an expression value matches with a case constant value then related statement/s is executed. If nothing match then </a:t>
            </a:r>
            <a:r>
              <a:rPr lang="en-AU" sz="1600" b="1">
                <a:solidFill>
                  <a:srgbClr val="CCFFFF"/>
                </a:solidFill>
                <a:ea typeface="ＭＳ Ｐゴシック" pitchFamily="-84" charset="-128"/>
              </a:rPr>
              <a:t>default statement </a:t>
            </a: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is executed. Expression and constant type should be integer (including char) 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-18311" y="985444"/>
            <a:ext cx="4335300" cy="14774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>
                <a:ea typeface="ＭＳ Ｐゴシック" pitchFamily="-84" charset="-128"/>
              </a:rPr>
              <a:t>This statement (Switch-Case Operation)</a:t>
            </a:r>
            <a:br>
              <a:rPr lang="en-AU">
                <a:ea typeface="ＭＳ Ｐゴシック" pitchFamily="-84" charset="-128"/>
              </a:rPr>
            </a:br>
            <a:r>
              <a:rPr lang="en-AU">
                <a:ea typeface="ＭＳ Ｐゴシック" pitchFamily="-84" charset="-128"/>
              </a:rPr>
              <a:t>is used in exchange of IF-ELSE,</a:t>
            </a:r>
            <a:br>
              <a:rPr lang="en-AU">
                <a:ea typeface="ＭＳ Ｐゴシック" pitchFamily="-84" charset="-128"/>
              </a:rPr>
            </a:br>
            <a:r>
              <a:rPr lang="en-AU">
                <a:ea typeface="ＭＳ Ｐゴシック" pitchFamily="-84" charset="-128"/>
              </a:rPr>
              <a:t>when if-else nested number of level</a:t>
            </a:r>
            <a:br>
              <a:rPr lang="en-AU">
                <a:ea typeface="ＭＳ Ｐゴシック" pitchFamily="-84" charset="-128"/>
              </a:rPr>
            </a:br>
            <a:r>
              <a:rPr lang="en-AU">
                <a:ea typeface="ＭＳ Ｐゴシック" pitchFamily="-84" charset="-128"/>
              </a:rPr>
              <a:t>is </a:t>
            </a:r>
            <a:r>
              <a:rPr lang="en-AU" b="1">
                <a:ea typeface="ＭＳ Ｐゴシック" pitchFamily="-84" charset="-128"/>
              </a:rPr>
              <a:t>enormous</a:t>
            </a:r>
            <a:r>
              <a:rPr lang="en-AU">
                <a:ea typeface="ＭＳ Ｐゴシック" pitchFamily="-84" charset="-128"/>
              </a:rPr>
              <a:t> and </a:t>
            </a:r>
            <a:r>
              <a:rPr lang="en-AU" b="1">
                <a:ea typeface="ＭＳ Ｐゴシック" pitchFamily="-84" charset="-128"/>
              </a:rPr>
              <a:t>difficult to read</a:t>
            </a:r>
            <a:r>
              <a:rPr lang="en-AU">
                <a:ea typeface="ＭＳ Ｐゴシック" pitchFamily="-84" charset="-128"/>
              </a:rPr>
              <a:t>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893" t="17738" r="29582" b="5918"/>
          <a:stretch/>
        </p:blipFill>
        <p:spPr>
          <a:xfrm>
            <a:off x="4671391" y="1622115"/>
            <a:ext cx="4548809" cy="43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Selection:  Switch Case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0" y="6011078"/>
            <a:ext cx="9144000" cy="846921"/>
          </a:xfrm>
          <a:prstGeom prst="rect">
            <a:avLst/>
          </a:prstGeom>
          <a:solidFill>
            <a:srgbClr val="587DAA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sz="1600" i="1" u="sng">
                <a:solidFill>
                  <a:schemeClr val="bg1"/>
                </a:solidFill>
                <a:ea typeface="ＭＳ Ｐゴシック" pitchFamily="-84" charset="-128"/>
              </a:rPr>
              <a:t>Note</a:t>
            </a: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:     </a:t>
            </a:r>
            <a:r>
              <a:rPr lang="en-AU" sz="2000" b="1">
                <a:solidFill>
                  <a:srgbClr val="66FFFF"/>
                </a:solidFill>
                <a:latin typeface="Courier New" panose="02070309020205020404" pitchFamily="49" charset="0"/>
                <a:ea typeface="ＭＳ Ｐゴシック" pitchFamily="-84" charset="-128"/>
                <a:cs typeface="Courier New" panose="02070309020205020404" pitchFamily="49" charset="0"/>
              </a:rPr>
              <a:t>case(’+’)</a:t>
            </a:r>
            <a:r>
              <a:rPr lang="en-AU" sz="1600">
                <a:solidFill>
                  <a:schemeClr val="bg1"/>
                </a:solidFill>
                <a:ea typeface="ＭＳ Ｐゴシック" pitchFamily="-84" charset="-128"/>
              </a:rPr>
              <a:t>    can also be written as     </a:t>
            </a:r>
            <a:r>
              <a:rPr lang="en-AU" sz="2000" b="1">
                <a:solidFill>
                  <a:srgbClr val="66FFFF"/>
                </a:solidFill>
                <a:latin typeface="Courier New" panose="02070309020205020404" pitchFamily="49" charset="0"/>
                <a:ea typeface="ＭＳ Ｐゴシック" pitchFamily="-84" charset="-128"/>
                <a:cs typeface="Courier New" panose="02070309020205020404" pitchFamily="49" charset="0"/>
              </a:rPr>
              <a:t>case ’+’</a:t>
            </a:r>
            <a:endParaRPr lang="en-AU" sz="1600" b="1">
              <a:solidFill>
                <a:srgbClr val="66FFFF"/>
              </a:solidFill>
              <a:latin typeface="Courier New" panose="02070309020205020404" pitchFamily="49" charset="0"/>
              <a:ea typeface="ＭＳ Ｐゴシック" pitchFamily="-84" charset="-128"/>
              <a:cs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315" y="1080223"/>
            <a:ext cx="831668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#include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&lt;stdio.h&gt;</a:t>
            </a:r>
          </a:p>
          <a:p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main()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float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1,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2;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char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op;</a:t>
            </a:r>
          </a:p>
          <a:p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w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hile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(1) {</a:t>
            </a:r>
          </a:p>
          <a:p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    </a:t>
            </a:r>
            <a:r>
              <a:rPr lang="id-ID" b="1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(“\n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value1 operator value2 \n”);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id-ID" b="1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scanf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(“%f %c %f”, &amp;value1, &amp;op, &amp;value2);</a:t>
            </a:r>
          </a:p>
          <a:p>
            <a:pPr>
              <a:spcBef>
                <a:spcPts val="600"/>
              </a:spcBef>
            </a:pP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switch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(op){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(‘+’)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: </a:t>
            </a:r>
            <a:r>
              <a:rPr lang="id-ID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1 +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2);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(‘-’) : </a:t>
            </a:r>
            <a:r>
              <a:rPr lang="id-ID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1 -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2);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(‘*’) : </a:t>
            </a:r>
            <a:r>
              <a:rPr lang="id-ID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1 *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2);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(‘/’) :</a:t>
            </a:r>
            <a:r>
              <a:rPr lang="id-ID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1 / val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ue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2);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default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:   </a:t>
            </a:r>
            <a:r>
              <a:rPr lang="id-ID">
                <a:solidFill>
                  <a:srgbClr val="0070C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(“ unknown operator!”); 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}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en-AU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solidFill>
                  <a:srgbClr val="00B0F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return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(0);</a:t>
            </a:r>
          </a:p>
          <a:p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2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2057400"/>
            <a:ext cx="838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lnSpc>
                <a:spcPct val="15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en-AU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Menu in C Program using switch case</a:t>
            </a:r>
          </a:p>
          <a:p>
            <a:pPr marL="0" indent="0" defTabSz="180000" eaLnBrk="1" hangingPunct="1">
              <a:lnSpc>
                <a:spcPct val="150000"/>
              </a:lnSpc>
              <a:spcBef>
                <a:spcPts val="1800"/>
              </a:spcBef>
              <a:buNone/>
              <a:defRPr/>
            </a:pPr>
            <a:endParaRPr lang="en-AU" dirty="0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 dirty="0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762000"/>
            <a:ext cx="838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9pPr>
          </a:lstStyle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Create simple program</a:t>
            </a:r>
          </a:p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using selection and logical operators</a:t>
            </a: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A9E6A-EDE8-1309-DE3B-2E2E1F0D8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/>
          <a:stretch/>
        </p:blipFill>
        <p:spPr>
          <a:xfrm>
            <a:off x="838200" y="5098421"/>
            <a:ext cx="5677392" cy="548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2D7DB-3854-78FC-886C-2B93B3CFB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/>
          <a:stretch/>
        </p:blipFill>
        <p:spPr>
          <a:xfrm>
            <a:off x="838200" y="2667000"/>
            <a:ext cx="355795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2057400"/>
            <a:ext cx="838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lnSpc>
                <a:spcPct val="15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 program to find the largest number among three numbers,</a:t>
            </a:r>
            <a:b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using: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if...else</a:t>
            </a:r>
          </a:p>
          <a:p>
            <a:pPr lvl="1" indent="-342900" defTabSz="1800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if</a:t>
            </a: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762000"/>
            <a:ext cx="838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/>
              </a:defRPr>
            </a:lvl9pPr>
          </a:lstStyle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Create simple program</a:t>
            </a:r>
          </a:p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using selection and logical operators</a:t>
            </a: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3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AU" altLang="zh-CN">
                <a:latin typeface="Tahoma" pitchFamily="34" charset="0"/>
                <a:cs typeface="Tahoma" pitchFamily="34" charset="0"/>
              </a:rPr>
              <a:t>Reference</a:t>
            </a: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altLang="en-US">
                <a:latin typeface="Tahoma" pitchFamily="34" charset="0"/>
                <a:cs typeface="Tahoma" pitchFamily="34" charset="0"/>
              </a:rPr>
              <a:t>Paul Deitel &amp; Harvey Deitel. (2016). C how to program:</a:t>
            </a:r>
            <a:br>
              <a:rPr lang="en-US" altLang="en-US">
                <a:latin typeface="Tahoma" pitchFamily="34" charset="0"/>
                <a:cs typeface="Tahoma" pitchFamily="34" charset="0"/>
              </a:rPr>
            </a:br>
            <a:r>
              <a:rPr lang="en-US" altLang="en-US">
                <a:latin typeface="Tahoma" pitchFamily="34" charset="0"/>
                <a:cs typeface="Tahoma" pitchFamily="34" charset="0"/>
              </a:rPr>
              <a:t>with an introduction to C++. 08. Pearson  Education. Hoboken.</a:t>
            </a:r>
            <a:br>
              <a:rPr lang="en-US" altLang="en-US">
                <a:latin typeface="Tahoma" pitchFamily="34" charset="0"/>
                <a:cs typeface="Tahoma" pitchFamily="34" charset="0"/>
              </a:rPr>
            </a:br>
            <a:r>
              <a:rPr lang="en-US" altLang="en-US">
                <a:latin typeface="Tahoma" pitchFamily="34" charset="0"/>
                <a:cs typeface="Tahoma" pitchFamily="34" charset="0"/>
              </a:rPr>
              <a:t>ISBN: 9780133976892.</a:t>
            </a:r>
            <a:endParaRPr lang="id-ID">
              <a:latin typeface="Tahoma" pitchFamily="34" charset="0"/>
              <a:cs typeface="Tahoma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between Alternatives: http://docs.roxen.com/pike/7.0/tutorial/statements/conditions.xml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Controls: http://aelinik.free.fr/c/ch10.htm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THANK YOU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9D765-FEC0-4DE4-BF69-40453FFD960B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9144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2209800"/>
            <a:ext cx="838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 will be able to: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LO2 : Apply syntax and functions in C language in problem solving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LO3 : Construct a program using C language in problem solving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00" y="9144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56000" y="2209800"/>
            <a:ext cx="838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? :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If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Switch-Case</a:t>
            </a:r>
          </a:p>
          <a:p>
            <a:pPr marL="236538" indent="-236538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AU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simple program using selection and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5423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Selection:  if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208812" y="1258186"/>
            <a:ext cx="8935188" cy="468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spcBef>
                <a:spcPts val="1200"/>
              </a:spcBef>
              <a:buNone/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endParaRPr lang="en-AU" sz="2400" b="1">
              <a:latin typeface="Tahoma" pitchFamily="34" charset="0"/>
              <a:cs typeface="Tahoma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br>
              <a:rPr lang="en-AU" sz="100" b="1" i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  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0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AU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{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statement1;</a:t>
            </a:r>
            <a:b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statement2;</a:t>
            </a:r>
            <a:b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  <a:br>
              <a:rPr lang="en-AU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en-AU" sz="24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28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>
              <a:ea typeface="ＭＳ Ｐゴシック" pitchFamily="-84" charset="-128"/>
            </a:endParaRPr>
          </a:p>
          <a:p>
            <a:pPr lvl="1">
              <a:spcBef>
                <a:spcPts val="1200"/>
              </a:spcBef>
            </a:pPr>
            <a:r>
              <a:rPr lang="en-AU" sz="1800">
                <a:ea typeface="ＭＳ Ｐゴシック" pitchFamily="-84" charset="-128"/>
              </a:rPr>
              <a:t>If boolean expression resulting in TRUE,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then a statement  or  some statements will be executed.</a:t>
            </a:r>
          </a:p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3516338" y="2667000"/>
            <a:ext cx="176438" cy="1422654"/>
          </a:xfrm>
          <a:prstGeom prst="rightBrace">
            <a:avLst>
              <a:gd name="adj1" fmla="val 55548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105476" y="4702956"/>
            <a:ext cx="3152588" cy="5185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id-ID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of statements</a:t>
            </a:r>
            <a:endParaRPr lang="en-AU" sz="2000">
              <a:solidFill>
                <a:srgbClr val="00B0F0"/>
              </a:solidFill>
              <a:ea typeface="ＭＳ Ｐゴシック" pitchFamily="-84" charset="-128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410131" y="3383136"/>
            <a:ext cx="565289" cy="1596495"/>
          </a:xfrm>
          <a:prstGeom prst="arc">
            <a:avLst>
              <a:gd name="adj1" fmla="val 16200000"/>
              <a:gd name="adj2" fmla="val 4344611"/>
            </a:avLst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306582" y="1337242"/>
            <a:ext cx="3255237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IF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5490526" y="1981200"/>
            <a:ext cx="3348674" cy="3581400"/>
            <a:chOff x="1020" y="1296"/>
            <a:chExt cx="3604" cy="2256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816" y="1727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032" y="1728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3232" y="2499"/>
              <a:ext cx="1392" cy="226"/>
              <a:chOff x="-7701" y="292"/>
              <a:chExt cx="20000" cy="19417"/>
            </a:xfrm>
          </p:grpSpPr>
          <p:sp>
            <p:nvSpPr>
              <p:cNvPr id="39" name="Freeform 15"/>
              <p:cNvSpPr>
                <a:spLocks/>
              </p:cNvSpPr>
              <p:nvPr/>
            </p:nvSpPr>
            <p:spPr bwMode="auto">
              <a:xfrm>
                <a:off x="-7701" y="292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372 h 20000"/>
                  <a:gd name="T4" fmla="*/ 0 w 20000"/>
                  <a:gd name="T5" fmla="*/ 14372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00B0F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-7163" y="2698"/>
                <a:ext cx="18926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chemeClr val="bg1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</p:txBody>
          </p:sp>
        </p:grpSp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34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818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ahoma" pitchFamily="34" charset="0"/>
                <a:cs typeface="Tahoma" pitchFamily="34" charset="0"/>
              </a:rPr>
              <a:t>Selection:  if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533400" y="1744395"/>
            <a:ext cx="8506194" cy="50674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1600" b="1" dirty="0">
                <a:latin typeface="Tahoma" pitchFamily="34" charset="0"/>
                <a:cs typeface="Tahoma" pitchFamily="34" charset="0"/>
              </a:rPr>
              <a:t>The pseudocode statement : </a:t>
            </a:r>
            <a:br>
              <a:rPr lang="en-AU" sz="2800" b="1" i="1">
                <a:latin typeface="Tahoma" pitchFamily="34" charset="0"/>
                <a:cs typeface="Tahoma" pitchFamily="34" charset="0"/>
              </a:rPr>
            </a:br>
            <a:r>
              <a:rPr lang="en-AU" sz="2000" b="1" i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AU" sz="2000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000" b="1" dirty="0">
                <a:ea typeface="ＭＳ Ｐゴシック" pitchFamily="-84" charset="-128"/>
              </a:rPr>
              <a:t>Syntax :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33400" y="1281836"/>
            <a:ext cx="8610600" cy="3870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400" dirty="0">
                <a:ea typeface="ＭＳ Ｐゴシック" pitchFamily="-84" charset="-128"/>
              </a:rPr>
              <a:t>For example, suppose the passing grade on an exam is 60.</a:t>
            </a:r>
            <a:endParaRPr lang="en-AU" sz="2000" dirty="0">
              <a:ea typeface="ＭＳ Ｐゴシック" pitchFamily="-84" charset="-128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 l="12038" t="60479" r="44500" b="25893"/>
          <a:stretch/>
        </p:blipFill>
        <p:spPr>
          <a:xfrm>
            <a:off x="448044" y="3799133"/>
            <a:ext cx="3556000" cy="957944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100935" y="3302392"/>
            <a:ext cx="4024015" cy="3025850"/>
            <a:chOff x="3785510" y="1938724"/>
            <a:chExt cx="5268686" cy="396177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133" t="44993" r="16473" b="13505"/>
            <a:stretch/>
          </p:blipFill>
          <p:spPr>
            <a:xfrm>
              <a:off x="3785510" y="1938724"/>
              <a:ext cx="5268686" cy="291737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877" t="86908" r="31729" b="5880"/>
            <a:stretch/>
          </p:blipFill>
          <p:spPr>
            <a:xfrm>
              <a:off x="3785510" y="5393567"/>
              <a:ext cx="5268686" cy="506934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 l="9842" t="39624" r="48884" b="50536"/>
          <a:stretch/>
        </p:blipFill>
        <p:spPr>
          <a:xfrm>
            <a:off x="3553604" y="2046866"/>
            <a:ext cx="5590396" cy="7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ahoma" pitchFamily="34" charset="0"/>
                <a:cs typeface="Tahoma" pitchFamily="34" charset="0"/>
              </a:rPr>
              <a:t>Selection:  </a:t>
            </a:r>
            <a:r>
              <a:rPr lang="en-US" altLang="zh-CN" dirty="0" err="1">
                <a:latin typeface="Tahoma" pitchFamily="34" charset="0"/>
                <a:cs typeface="Tahoma" pitchFamily="34" charset="0"/>
              </a:rPr>
              <a:t>if..else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208812" y="1004542"/>
            <a:ext cx="8935188" cy="468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spcBef>
                <a:spcPts val="1200"/>
              </a:spcBef>
              <a:buNone/>
            </a:pPr>
            <a:endParaRPr lang="en-AU" sz="100" b="1">
              <a:latin typeface="Tahoma" pitchFamily="34" charset="0"/>
              <a:cs typeface="Tahoma" pitchFamily="34" charset="0"/>
            </a:endParaRPr>
          </a:p>
          <a:p>
            <a:pPr marL="40005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id-ID" sz="2400" b="1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2400" b="1" dirty="0">
                <a:latin typeface="Tahoma" pitchFamily="34" charset="0"/>
                <a:cs typeface="Tahoma" pitchFamily="34" charset="0"/>
              </a:rPr>
              <a:t> :</a:t>
            </a:r>
            <a:br>
              <a:rPr lang="en-AU" sz="2400" b="1">
                <a:latin typeface="Tahoma" pitchFamily="34" charset="0"/>
                <a:cs typeface="Tahoma" pitchFamily="34" charset="0"/>
              </a:rPr>
            </a:br>
            <a:br>
              <a:rPr lang="en-AU" sz="1050" b="1" i="1">
                <a:latin typeface="Tahoma" pitchFamily="34" charset="0"/>
                <a:cs typeface="Tahoma" pitchFamily="34" charset="0"/>
              </a:rPr>
            </a:br>
            <a:r>
              <a:rPr lang="en-AU" b="1" i="1" dirty="0">
                <a:latin typeface="Tahoma" pitchFamily="34" charset="0"/>
                <a:cs typeface="Tahoma" pitchFamily="34" charset="0"/>
              </a:rPr>
              <a:t>  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id-ID" i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7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AU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7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statement1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statement2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  <a:br>
              <a:rPr lang="en-AU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i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id-ID" i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  <a:br>
              <a:rPr lang="en-AU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lnSpc>
                <a:spcPct val="90000"/>
              </a:lnSpc>
              <a:spcBef>
                <a:spcPts val="1200"/>
              </a:spcBef>
              <a:buNone/>
            </a:pPr>
            <a:endParaRPr lang="id-ID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AU" sz="1600" dirty="0">
                <a:ea typeface="ＭＳ Ｐゴシック" pitchFamily="-84" charset="-128"/>
              </a:rPr>
              <a:t>If </a:t>
            </a:r>
            <a:r>
              <a:rPr lang="en-AU" sz="1600" dirty="0" err="1">
                <a:ea typeface="ＭＳ Ｐゴシック" pitchFamily="-84" charset="-128"/>
              </a:rPr>
              <a:t>boolean</a:t>
            </a:r>
            <a:r>
              <a:rPr lang="en-AU" sz="1600" dirty="0">
                <a:ea typeface="ＭＳ Ｐゴシック" pitchFamily="-84" charset="-128"/>
              </a:rPr>
              <a:t> expression resulting in TRUE,</a:t>
            </a:r>
            <a:br>
              <a:rPr lang="en-AU" sz="1600">
                <a:ea typeface="ＭＳ Ｐゴシック" pitchFamily="-84" charset="-128"/>
              </a:rPr>
            </a:br>
            <a:r>
              <a:rPr lang="en-AU" sz="1600" dirty="0">
                <a:ea typeface="ＭＳ Ｐゴシック" pitchFamily="-84" charset="-128"/>
              </a:rPr>
              <a:t>then statement1  or  block statement1 will be executed,</a:t>
            </a:r>
          </a:p>
          <a:p>
            <a:pPr>
              <a:spcBef>
                <a:spcPts val="1200"/>
              </a:spcBef>
            </a:pPr>
            <a:r>
              <a:rPr lang="en-AU" sz="1600" dirty="0">
                <a:ea typeface="ＭＳ Ｐゴシック" pitchFamily="-84" charset="-128"/>
              </a:rPr>
              <a:t>if FALSE, then statement2 or block statement2 be executed.</a:t>
            </a:r>
          </a:p>
          <a:p>
            <a:pPr>
              <a:spcBef>
                <a:spcPts val="1200"/>
              </a:spcBef>
            </a:pPr>
            <a:endParaRPr lang="en-AU" sz="24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28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425858" y="1295400"/>
            <a:ext cx="3718142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IF-ELSE </a:t>
            </a:r>
            <a:r>
              <a:rPr lang="en-US" dirty="0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561241" y="1939358"/>
            <a:ext cx="3473181" cy="3581400"/>
            <a:chOff x="5210513" y="1718110"/>
            <a:chExt cx="3473181" cy="3581400"/>
          </a:xfrm>
        </p:grpSpPr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5335020" y="1718110"/>
              <a:ext cx="3348674" cy="3581400"/>
              <a:chOff x="1020" y="1296"/>
              <a:chExt cx="3604" cy="2256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760" y="1424"/>
                <a:ext cx="208" cy="24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2672" y="1296"/>
                <a:ext cx="173" cy="13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3816" y="1727"/>
                <a:ext cx="613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true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2752" y="3312"/>
                <a:ext cx="64" cy="2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2664" y="3184"/>
                <a:ext cx="173" cy="13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1032" y="1728"/>
                <a:ext cx="750" cy="2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false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3784" y="19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4464" y="19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829" y="32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56" name="Group 14"/>
              <p:cNvGrpSpPr>
                <a:grpSpLocks/>
              </p:cNvGrpSpPr>
              <p:nvPr/>
            </p:nvGrpSpPr>
            <p:grpSpPr bwMode="auto">
              <a:xfrm>
                <a:off x="3232" y="2499"/>
                <a:ext cx="1392" cy="226"/>
                <a:chOff x="-7701" y="292"/>
                <a:chExt cx="20000" cy="19417"/>
              </a:xfrm>
            </p:grpSpPr>
            <p:sp>
              <p:nvSpPr>
                <p:cNvPr id="63" name="Freeform 15"/>
                <p:cNvSpPr>
                  <a:spLocks/>
                </p:cNvSpPr>
                <p:nvPr/>
              </p:nvSpPr>
              <p:spPr bwMode="auto">
                <a:xfrm>
                  <a:off x="-7701" y="292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4372 h 20000"/>
                    <a:gd name="T4" fmla="*/ 0 w 20000"/>
                    <a:gd name="T5" fmla="*/ 14372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tangle 16"/>
                <p:cNvSpPr>
                  <a:spLocks noChangeArrowheads="1"/>
                </p:cNvSpPr>
                <p:nvPr/>
              </p:nvSpPr>
              <p:spPr bwMode="auto">
                <a:xfrm>
                  <a:off x="-7163" y="2698"/>
                  <a:ext cx="18926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statement1</a:t>
                  </a:r>
                </a:p>
              </p:txBody>
            </p:sp>
          </p:grpSp>
          <p:grpSp>
            <p:nvGrpSpPr>
              <p:cNvPr id="57" name="Group 17"/>
              <p:cNvGrpSpPr>
                <a:grpSpLocks/>
              </p:cNvGrpSpPr>
              <p:nvPr/>
            </p:nvGrpSpPr>
            <p:grpSpPr bwMode="auto">
              <a:xfrm>
                <a:off x="1720" y="1672"/>
                <a:ext cx="2077" cy="560"/>
                <a:chOff x="0" y="0"/>
                <a:chExt cx="20000" cy="20000"/>
              </a:xfrm>
            </p:grpSpPr>
            <p:sp>
              <p:nvSpPr>
                <p:cNvPr id="61" name="Freeform 1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6 w 20000"/>
                    <a:gd name="T1" fmla="*/ 9980 h 20000"/>
                    <a:gd name="T2" fmla="*/ 9986 w 20000"/>
                    <a:gd name="T3" fmla="*/ 19960 h 20000"/>
                    <a:gd name="T4" fmla="*/ 0 w 20000"/>
                    <a:gd name="T5" fmla="*/ 9980 h 20000"/>
                    <a:gd name="T6" fmla="*/ 9986 w 20000"/>
                    <a:gd name="T7" fmla="*/ 0 h 20000"/>
                    <a:gd name="T8" fmla="*/ 19986 w 20000"/>
                    <a:gd name="T9" fmla="*/ 998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9980"/>
                      </a:moveTo>
                      <a:lnTo>
                        <a:pt x="9986" y="19960"/>
                      </a:lnTo>
                      <a:lnTo>
                        <a:pt x="0" y="9980"/>
                      </a:lnTo>
                      <a:lnTo>
                        <a:pt x="9986" y="0"/>
                      </a:lnTo>
                      <a:lnTo>
                        <a:pt x="19986" y="99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 sz="140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2" name="Rectangle 19"/>
                <p:cNvSpPr>
                  <a:spLocks noChangeArrowheads="1"/>
                </p:cNvSpPr>
                <p:nvPr/>
              </p:nvSpPr>
              <p:spPr bwMode="auto">
                <a:xfrm>
                  <a:off x="3319" y="7273"/>
                  <a:ext cx="13348" cy="71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600" b="1" dirty="0">
                      <a:solidFill>
                        <a:srgbClr val="000000"/>
                      </a:solidFill>
                      <a:latin typeface="Tahoma" pitchFamily="34" charset="0"/>
                      <a:cs typeface="Tahoma" pitchFamily="34" charset="0"/>
                    </a:rPr>
                    <a:t>condition</a:t>
                  </a:r>
                </a:p>
                <a:p>
                  <a:pPr eaLnBrk="0" hangingPunct="0"/>
                  <a:endParaRPr lang="en-US" sz="1600" b="1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58" name="Freeform 20"/>
              <p:cNvSpPr>
                <a:spLocks/>
              </p:cNvSpPr>
              <p:nvPr/>
            </p:nvSpPr>
            <p:spPr bwMode="auto">
              <a:xfrm flipH="1">
                <a:off x="1020" y="19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auto">
              <a:xfrm flipH="1">
                <a:off x="1032" y="19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auto">
              <a:xfrm flipH="1">
                <a:off x="1040" y="32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5210513" y="3627873"/>
              <a:ext cx="1293502" cy="358962"/>
            </a:xfrm>
            <a:custGeom>
              <a:avLst/>
              <a:gdLst>
                <a:gd name="T0" fmla="*/ 19985 w 20000"/>
                <a:gd name="T1" fmla="*/ 0 h 20000"/>
                <a:gd name="T2" fmla="*/ 19985 w 20000"/>
                <a:gd name="T3" fmla="*/ 14372 h 20000"/>
                <a:gd name="T4" fmla="*/ 0 w 20000"/>
                <a:gd name="T5" fmla="*/ 14372 h 20000"/>
                <a:gd name="T6" fmla="*/ 0 w 20000"/>
                <a:gd name="T7" fmla="*/ 0 h 20000"/>
                <a:gd name="T8" fmla="*/ 19985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00"/>
                  </a:lnTo>
                  <a:lnTo>
                    <a:pt x="0" y="19900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rgbClr val="CC00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5245281" y="3672330"/>
              <a:ext cx="1223966" cy="3085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statement2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Selection:  if..else statement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 bwMode="auto">
          <a:xfrm>
            <a:off x="104406" y="1096888"/>
            <a:ext cx="8935188" cy="5508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AU" sz="1600" b="1">
                <a:latin typeface="Tahoma" pitchFamily="34" charset="0"/>
                <a:cs typeface="Tahoma" pitchFamily="34" charset="0"/>
              </a:rPr>
              <a:t>The pseudocode statement : </a:t>
            </a:r>
            <a:br>
              <a:rPr lang="en-AU" sz="2800" b="1" i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AU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>
              <a:spcBef>
                <a:spcPts val="1200"/>
              </a:spcBef>
            </a:pPr>
            <a:endParaRPr lang="en-AU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100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AU" b="1">
                <a:ea typeface="ＭＳ Ｐゴシック" pitchFamily="-84" charset="-128"/>
              </a:rPr>
              <a:t>Syntax :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28976" y="1262851"/>
            <a:ext cx="8634024" cy="64214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000">
                <a:ea typeface="ＭＳ Ｐゴシック" pitchFamily="-84" charset="-128"/>
              </a:rPr>
              <a:t>For example,</a:t>
            </a:r>
            <a:br>
              <a:rPr lang="en-AU" sz="2000">
                <a:ea typeface="ＭＳ Ｐゴシック" pitchFamily="-84" charset="-128"/>
              </a:rPr>
            </a:br>
            <a:r>
              <a:rPr lang="en-AU" sz="2000">
                <a:ea typeface="ＭＳ Ｐゴシック" pitchFamily="-84" charset="-128"/>
              </a:rPr>
              <a:t>prints </a:t>
            </a:r>
            <a:r>
              <a:rPr lang="en-AU" sz="2000" b="1">
                <a:ea typeface="ＭＳ Ｐゴシック" pitchFamily="-84" charset="-128"/>
              </a:rPr>
              <a:t>Passed</a:t>
            </a:r>
            <a:r>
              <a:rPr lang="en-AU" sz="2000">
                <a:ea typeface="ＭＳ Ｐゴシック" pitchFamily="-84" charset="-128"/>
              </a:rPr>
              <a:t> if the student’s grade is </a:t>
            </a:r>
            <a:r>
              <a:rPr lang="en-AU" sz="2000" b="1">
                <a:ea typeface="ＭＳ Ｐゴシック" pitchFamily="-84" charset="-128"/>
              </a:rPr>
              <a:t>greater than or equal to 60 </a:t>
            </a:r>
            <a:r>
              <a:rPr lang="en-AU" sz="2000">
                <a:ea typeface="ＭＳ Ｐゴシック" pitchFamily="-84" charset="-128"/>
              </a:rPr>
              <a:t>and</a:t>
            </a:r>
            <a:br>
              <a:rPr lang="en-AU" sz="2000">
                <a:ea typeface="ＭＳ Ｐゴシック" pitchFamily="-84" charset="-128"/>
              </a:rPr>
            </a:br>
            <a:r>
              <a:rPr lang="en-AU" sz="2000">
                <a:ea typeface="ＭＳ Ｐゴシック" pitchFamily="-84" charset="-128"/>
              </a:rPr>
              <a:t>prints </a:t>
            </a:r>
            <a:r>
              <a:rPr lang="en-AU" sz="2000" b="1">
                <a:ea typeface="ＭＳ Ｐゴシック" pitchFamily="-84" charset="-128"/>
              </a:rPr>
              <a:t>Failed</a:t>
            </a:r>
            <a:r>
              <a:rPr lang="en-AU" sz="2000">
                <a:ea typeface="ＭＳ Ｐゴシック" pitchFamily="-84" charset="-128"/>
              </a:rPr>
              <a:t> if the student’s grade is </a:t>
            </a:r>
            <a:r>
              <a:rPr lang="en-AU" sz="2000" b="1">
                <a:ea typeface="ＭＳ Ｐゴシック" pitchFamily="-84" charset="-128"/>
              </a:rPr>
              <a:t>less than 60</a:t>
            </a:r>
            <a:r>
              <a:rPr lang="en-AU" sz="2000">
                <a:ea typeface="ＭＳ Ｐゴシック" pitchFamily="-84" charset="-128"/>
              </a:rPr>
              <a:t>.</a:t>
            </a:r>
            <a:endParaRPr lang="en-AU">
              <a:ea typeface="ＭＳ Ｐゴシック" pitchFamily="-84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172" t="55570" r="47881" b="23416"/>
          <a:stretch/>
        </p:blipFill>
        <p:spPr>
          <a:xfrm>
            <a:off x="3556141" y="2323620"/>
            <a:ext cx="5484856" cy="14498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 l="10175" t="57795" r="63275" b="16808"/>
          <a:stretch/>
        </p:blipFill>
        <p:spPr>
          <a:xfrm>
            <a:off x="126999" y="4673400"/>
            <a:ext cx="3454401" cy="17852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84" t="23313" r="26239" b="28165"/>
          <a:stretch/>
        </p:blipFill>
        <p:spPr>
          <a:xfrm>
            <a:off x="4173609" y="3962400"/>
            <a:ext cx="4970391" cy="22206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85" t="73450" r="38059" b="18148"/>
          <a:stretch/>
        </p:blipFill>
        <p:spPr>
          <a:xfrm>
            <a:off x="4340594" y="6338876"/>
            <a:ext cx="4701807" cy="4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8000" cy="792088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  <a:cs typeface="Tahoma" pitchFamily="34" charset="0"/>
              </a:rPr>
              <a:t>Selection:  nested if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 bwMode="auto">
          <a:xfrm>
            <a:off x="285012" y="1143000"/>
            <a:ext cx="8935188" cy="468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id-ID" sz="2400" b="1">
                <a:latin typeface="Tahoma" pitchFamily="34" charset="0"/>
                <a:cs typeface="Tahoma" pitchFamily="34" charset="0"/>
              </a:rPr>
              <a:t>Syntax :</a:t>
            </a:r>
            <a:br>
              <a:rPr lang="en-AU" sz="2400" b="1">
                <a:latin typeface="Tahoma" pitchFamily="34" charset="0"/>
                <a:cs typeface="Tahoma" pitchFamily="34" charset="0"/>
              </a:rPr>
            </a:br>
            <a:r>
              <a:rPr lang="en-AU" sz="1600" b="1" i="1">
                <a:latin typeface="Tahoma" pitchFamily="34" charset="0"/>
                <a:cs typeface="Tahoma" pitchFamily="34" charset="0"/>
              </a:rPr>
              <a:t>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6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AU" sz="16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else 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else  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if (boolean expression) </a:t>
            </a:r>
            <a:r>
              <a:rPr lang="id-ID" sz="1600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AU" sz="1600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AU" sz="105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r>
              <a:rPr lang="en-AU" sz="1800">
                <a:ea typeface="ＭＳ Ｐゴシック" pitchFamily="-84" charset="-128"/>
              </a:rPr>
              <a:t>Nested selection occurs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when the word IF appears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more than once within IF statement.</a:t>
            </a:r>
          </a:p>
          <a:p>
            <a:pPr>
              <a:spcBef>
                <a:spcPts val="1200"/>
              </a:spcBef>
            </a:pPr>
            <a:endParaRPr lang="en-AU" sz="11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r>
              <a:rPr lang="en-AU" sz="1800">
                <a:ea typeface="ＭＳ Ｐゴシック" pitchFamily="-84" charset="-128"/>
              </a:rPr>
              <a:t>For example,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print A for exam grades greater than or equal to 90,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          B for grades greater than or equal to 80,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          C for grades greater than or equal to 70,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          D for grades greater than or equal to 60,</a:t>
            </a:r>
            <a:br>
              <a:rPr lang="en-AU" sz="1800">
                <a:ea typeface="ＭＳ Ｐゴシック" pitchFamily="-84" charset="-128"/>
              </a:rPr>
            </a:br>
            <a:r>
              <a:rPr lang="en-AU" sz="1800">
                <a:ea typeface="ＭＳ Ｐゴシック" pitchFamily="-84" charset="-128"/>
              </a:rPr>
              <a:t>  and F for all other grades.</a:t>
            </a:r>
            <a:endParaRPr lang="en-AU" sz="24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2800">
              <a:ea typeface="ＭＳ Ｐゴシック" pitchFamily="-84" charset="-128"/>
            </a:endParaRPr>
          </a:p>
          <a:p>
            <a:pPr>
              <a:spcBef>
                <a:spcPts val="1200"/>
              </a:spcBef>
            </a:pPr>
            <a:endParaRPr lang="en-AU" sz="1200">
              <a:ea typeface="ＭＳ Ｐゴシック" pitchFamily="-84" charset="-128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980095" y="1143000"/>
            <a:ext cx="4060612" cy="37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NESTED IF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4752606" y="1454390"/>
            <a:ext cx="4325860" cy="3075687"/>
            <a:chOff x="651" y="1562"/>
            <a:chExt cx="3973" cy="199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230" y="1654"/>
              <a:ext cx="208" cy="15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139" y="1562"/>
              <a:ext cx="173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3714" y="1805"/>
              <a:ext cx="613" cy="1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2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097" y="1805"/>
              <a:ext cx="750" cy="16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2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3784" y="1912"/>
              <a:ext cx="652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4436" y="1912"/>
              <a:ext cx="42" cy="135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40" name="Group 14"/>
            <p:cNvGrpSpPr>
              <a:grpSpLocks/>
            </p:cNvGrpSpPr>
            <p:nvPr/>
          </p:nvGrpSpPr>
          <p:grpSpPr bwMode="auto">
            <a:xfrm>
              <a:off x="2708" y="2020"/>
              <a:ext cx="1916" cy="955"/>
              <a:chOff x="-15143" y="-40791"/>
              <a:chExt cx="27442" cy="82066"/>
            </a:xfrm>
          </p:grpSpPr>
          <p:sp>
            <p:nvSpPr>
              <p:cNvPr id="89" name="Freeform 15"/>
              <p:cNvSpPr>
                <a:spLocks/>
              </p:cNvSpPr>
              <p:nvPr/>
            </p:nvSpPr>
            <p:spPr bwMode="auto">
              <a:xfrm>
                <a:off x="-1039" y="-40791"/>
                <a:ext cx="13338" cy="10149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372 h 20000"/>
                  <a:gd name="T4" fmla="*/ 0 w 20000"/>
                  <a:gd name="T5" fmla="*/ 14372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00B05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-1039" y="-39492"/>
                <a:ext cx="13338" cy="75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Tahoma" pitchFamily="34" charset="0"/>
                    <a:cs typeface="Tahoma" pitchFamily="34" charset="0"/>
                  </a:rPr>
                  <a:t>statement1</a:t>
                </a:r>
              </a:p>
            </p:txBody>
          </p:sp>
          <p:sp>
            <p:nvSpPr>
              <p:cNvPr id="91" name="Freeform 15"/>
              <p:cNvSpPr>
                <a:spLocks/>
              </p:cNvSpPr>
              <p:nvPr/>
            </p:nvSpPr>
            <p:spPr bwMode="auto">
              <a:xfrm>
                <a:off x="-6088" y="-1905"/>
                <a:ext cx="13338" cy="10149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372 h 20000"/>
                  <a:gd name="T4" fmla="*/ 0 w 20000"/>
                  <a:gd name="T5" fmla="*/ 14372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7030A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ectangle 16"/>
              <p:cNvSpPr>
                <a:spLocks noChangeArrowheads="1"/>
              </p:cNvSpPr>
              <p:nvPr/>
            </p:nvSpPr>
            <p:spPr bwMode="auto">
              <a:xfrm>
                <a:off x="-6086" y="-611"/>
                <a:ext cx="13338" cy="75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Tahoma" pitchFamily="34" charset="0"/>
                    <a:cs typeface="Tahoma" pitchFamily="34" charset="0"/>
                  </a:rPr>
                  <a:t>statement2</a:t>
                </a:r>
              </a:p>
            </p:txBody>
          </p:sp>
          <p:sp>
            <p:nvSpPr>
              <p:cNvPr id="93" name="Freeform 15"/>
              <p:cNvSpPr>
                <a:spLocks/>
              </p:cNvSpPr>
              <p:nvPr/>
            </p:nvSpPr>
            <p:spPr bwMode="auto">
              <a:xfrm>
                <a:off x="-15143" y="31129"/>
                <a:ext cx="13339" cy="10146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4372 h 20000"/>
                  <a:gd name="T4" fmla="*/ 0 w 20000"/>
                  <a:gd name="T5" fmla="*/ 14372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CC0099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Rectangle 16"/>
              <p:cNvSpPr>
                <a:spLocks noChangeArrowheads="1"/>
              </p:cNvSpPr>
              <p:nvPr/>
            </p:nvSpPr>
            <p:spPr bwMode="auto">
              <a:xfrm>
                <a:off x="-15129" y="32421"/>
                <a:ext cx="13333" cy="755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Tahoma" pitchFamily="34" charset="0"/>
                    <a:cs typeface="Tahoma" pitchFamily="34" charset="0"/>
                  </a:rPr>
                  <a:t>statement3</a:t>
                </a:r>
              </a:p>
            </p:txBody>
          </p:sp>
        </p:grpSp>
        <p:grpSp>
          <p:nvGrpSpPr>
            <p:cNvPr id="65" name="Group 17"/>
            <p:cNvGrpSpPr>
              <a:grpSpLocks/>
            </p:cNvGrpSpPr>
            <p:nvPr/>
          </p:nvGrpSpPr>
          <p:grpSpPr bwMode="auto">
            <a:xfrm>
              <a:off x="1084" y="1812"/>
              <a:ext cx="2839" cy="949"/>
              <a:chOff x="-6197" y="4947"/>
              <a:chExt cx="27411" cy="34010"/>
            </a:xfrm>
          </p:grpSpPr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8127" y="4947"/>
                <a:ext cx="12672" cy="7176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7866" y="5960"/>
                <a:ext cx="13348" cy="493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</p:txBody>
          </p:sp>
          <p:sp>
            <p:nvSpPr>
              <p:cNvPr id="85" name="Freeform 18"/>
              <p:cNvSpPr>
                <a:spLocks/>
              </p:cNvSpPr>
              <p:nvPr/>
            </p:nvSpPr>
            <p:spPr bwMode="auto">
              <a:xfrm>
                <a:off x="1035" y="18364"/>
                <a:ext cx="12672" cy="7168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771" y="19385"/>
                <a:ext cx="13348" cy="493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-5936" y="31791"/>
                <a:ext cx="12673" cy="7166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8" name="Rectangle 19"/>
              <p:cNvSpPr>
                <a:spLocks noChangeArrowheads="1"/>
              </p:cNvSpPr>
              <p:nvPr/>
            </p:nvSpPr>
            <p:spPr bwMode="auto">
              <a:xfrm>
                <a:off x="-6197" y="32802"/>
                <a:ext cx="13347" cy="493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</p:txBody>
          </p:sp>
        </p:grpSp>
        <p:sp>
          <p:nvSpPr>
            <p:cNvPr id="66" name="Freeform 21"/>
            <p:cNvSpPr>
              <a:spLocks/>
            </p:cNvSpPr>
            <p:nvPr/>
          </p:nvSpPr>
          <p:spPr bwMode="auto">
            <a:xfrm flipH="1">
              <a:off x="969" y="2665"/>
              <a:ext cx="61" cy="59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 flipH="1" flipV="1">
              <a:off x="1022" y="2636"/>
              <a:ext cx="99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2489" y="1912"/>
              <a:ext cx="42" cy="2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3812" y="2283"/>
              <a:ext cx="42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1767" y="2284"/>
              <a:ext cx="42" cy="2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 flipH="1" flipV="1">
              <a:off x="3141" y="2261"/>
              <a:ext cx="678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3151" y="2662"/>
              <a:ext cx="42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4" name="Freeform 20"/>
            <p:cNvSpPr>
              <a:spLocks/>
            </p:cNvSpPr>
            <p:nvPr/>
          </p:nvSpPr>
          <p:spPr bwMode="auto">
            <a:xfrm flipH="1" flipV="1">
              <a:off x="2409" y="2636"/>
              <a:ext cx="751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 flipH="1" flipV="1">
              <a:off x="1755" y="2261"/>
              <a:ext cx="99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 flipH="1" flipV="1">
              <a:off x="2481" y="1889"/>
              <a:ext cx="99" cy="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2903" y="2178"/>
              <a:ext cx="613" cy="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349" y="2178"/>
              <a:ext cx="750" cy="16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2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2205" y="2551"/>
              <a:ext cx="613" cy="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  <a:endParaRPr lang="en-US" sz="12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51" y="2551"/>
              <a:ext cx="750" cy="8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  <a:endParaRPr lang="en-US" sz="12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3151" y="2975"/>
              <a:ext cx="42" cy="2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" name="Freeform 21"/>
            <p:cNvSpPr>
              <a:spLocks/>
            </p:cNvSpPr>
            <p:nvPr/>
          </p:nvSpPr>
          <p:spPr bwMode="auto">
            <a:xfrm>
              <a:off x="3812" y="2573"/>
              <a:ext cx="151" cy="68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 l="10175" t="43135" r="64154" b="14047"/>
          <a:stretch/>
        </p:blipFill>
        <p:spPr>
          <a:xfrm>
            <a:off x="6563294" y="4724400"/>
            <a:ext cx="2221202" cy="20016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43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4736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zh-CN" sz="2400">
                <a:latin typeface="Tahoma" pitchFamily="34" charset="0"/>
                <a:cs typeface="Tahoma" pitchFamily="34" charset="0"/>
              </a:rPr>
              <a:t>if…else statements using conditional operator (?:)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1295400"/>
            <a:ext cx="838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6538" indent="-236538" defTabSz="180000" eaLnBrk="1" hangingPunct="1">
              <a:spcBef>
                <a:spcPts val="1800"/>
              </a:spcBef>
              <a:buFontTx/>
              <a:buChar char="•"/>
              <a:defRPr/>
            </a:pPr>
            <a:endParaRPr lang="en-AU">
              <a:solidFill>
                <a:srgbClr val="000000"/>
              </a:solidFill>
              <a:latin typeface="Tahoma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 bwMode="auto">
          <a:xfrm>
            <a:off x="104406" y="801388"/>
            <a:ext cx="8935188" cy="58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16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2800" b="1">
              <a:latin typeface="Tahoma" pitchFamily="34" charset="0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AU" sz="1600" b="1">
                <a:latin typeface="Tahoma" pitchFamily="34" charset="0"/>
                <a:cs typeface="Tahoma" pitchFamily="34" charset="0"/>
              </a:rPr>
              <a:t>The pseudocode statement : </a:t>
            </a:r>
            <a:br>
              <a:rPr lang="en-AU" sz="2800" b="1" i="1">
                <a:latin typeface="Tahoma" pitchFamily="34" charset="0"/>
                <a:cs typeface="Tahoma" pitchFamily="34" charset="0"/>
              </a:rPr>
            </a:br>
            <a:r>
              <a:rPr lang="en-AU" b="1" i="1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AU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>
              <a:spcBef>
                <a:spcPts val="1200"/>
              </a:spcBef>
            </a:pPr>
            <a:endParaRPr lang="en-AU" sz="2800" b="1" i="1">
              <a:latin typeface="Tahoma" pitchFamily="34" charset="0"/>
              <a:ea typeface="ＭＳ Ｐゴシック" pitchFamily="-84" charset="-128"/>
              <a:cs typeface="Tahoma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AU" b="1">
                <a:ea typeface="ＭＳ Ｐゴシック" pitchFamily="-84" charset="-128"/>
              </a:rPr>
              <a:t>Syntax 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AU" b="1">
                <a:ea typeface="ＭＳ Ｐゴシック" pitchFamily="-84" charset="-128"/>
              </a:rPr>
              <a:t>or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28976" y="1782238"/>
            <a:ext cx="8634024" cy="66296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AU" sz="2000">
                <a:ea typeface="ＭＳ Ｐゴシック" pitchFamily="-84" charset="-128"/>
              </a:rPr>
              <a:t>For </a:t>
            </a:r>
            <a:r>
              <a:rPr lang="en-AU" sz="2000" b="1">
                <a:ea typeface="ＭＳ Ｐゴシック" pitchFamily="-84" charset="-128"/>
              </a:rPr>
              <a:t>example</a:t>
            </a:r>
            <a:r>
              <a:rPr lang="en-AU" sz="2000">
                <a:ea typeface="ＭＳ Ｐゴシック" pitchFamily="-84" charset="-128"/>
              </a:rPr>
              <a:t>,</a:t>
            </a:r>
            <a:br>
              <a:rPr lang="en-AU" sz="2000">
                <a:ea typeface="ＭＳ Ｐゴシック" pitchFamily="-84" charset="-128"/>
              </a:rPr>
            </a:br>
            <a:r>
              <a:rPr lang="en-AU" sz="2000">
                <a:ea typeface="ＭＳ Ｐゴシック" pitchFamily="-84" charset="-128"/>
              </a:rPr>
              <a:t>     prints </a:t>
            </a:r>
            <a:r>
              <a:rPr lang="en-AU" sz="2000" b="1">
                <a:ea typeface="ＭＳ Ｐゴシック" pitchFamily="-84" charset="-128"/>
              </a:rPr>
              <a:t>Passed</a:t>
            </a:r>
            <a:r>
              <a:rPr lang="en-AU" sz="2000">
                <a:ea typeface="ＭＳ Ｐゴシック" pitchFamily="-84" charset="-128"/>
              </a:rPr>
              <a:t> if the student’s grade is </a:t>
            </a:r>
            <a:r>
              <a:rPr lang="en-AU" sz="2000" b="1">
                <a:ea typeface="ＭＳ Ｐゴシック" pitchFamily="-84" charset="-128"/>
              </a:rPr>
              <a:t>greater than or equal to 60 </a:t>
            </a:r>
            <a:r>
              <a:rPr lang="en-AU" sz="2000">
                <a:ea typeface="ＭＳ Ｐゴシック" pitchFamily="-84" charset="-128"/>
              </a:rPr>
              <a:t>and</a:t>
            </a:r>
            <a:br>
              <a:rPr lang="en-AU" sz="2000">
                <a:ea typeface="ＭＳ Ｐゴシック" pitchFamily="-84" charset="-128"/>
              </a:rPr>
            </a:br>
            <a:r>
              <a:rPr lang="en-AU" sz="2000">
                <a:ea typeface="ＭＳ Ｐゴシック" pitchFamily="-84" charset="-128"/>
              </a:rPr>
              <a:t>     prints </a:t>
            </a:r>
            <a:r>
              <a:rPr lang="en-AU" sz="2000" b="1">
                <a:ea typeface="ＭＳ Ｐゴシック" pitchFamily="-84" charset="-128"/>
              </a:rPr>
              <a:t>Failed</a:t>
            </a:r>
            <a:r>
              <a:rPr lang="en-AU" sz="2000">
                <a:ea typeface="ＭＳ Ｐゴシック" pitchFamily="-84" charset="-128"/>
              </a:rPr>
              <a:t> if the student’s grade is </a:t>
            </a:r>
            <a:r>
              <a:rPr lang="en-AU" sz="2000" b="1">
                <a:ea typeface="ＭＳ Ｐゴシック" pitchFamily="-84" charset="-128"/>
              </a:rPr>
              <a:t>less than 60</a:t>
            </a:r>
            <a:r>
              <a:rPr lang="en-AU" sz="2000">
                <a:ea typeface="ＭＳ Ｐゴシック" pitchFamily="-84" charset="-128"/>
              </a:rPr>
              <a:t>.</a:t>
            </a:r>
            <a:endParaRPr lang="en-AU">
              <a:ea typeface="ＭＳ Ｐゴシック" pitchFamily="-84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172" t="55570" r="47881" b="23416"/>
          <a:stretch/>
        </p:blipFill>
        <p:spPr>
          <a:xfrm>
            <a:off x="104406" y="3327192"/>
            <a:ext cx="4229429" cy="11180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84" t="23313" r="26239" b="28165"/>
          <a:stretch/>
        </p:blipFill>
        <p:spPr>
          <a:xfrm>
            <a:off x="4876800" y="2638245"/>
            <a:ext cx="4267200" cy="1906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7496" t="26693" r="29600" b="69151"/>
          <a:stretch/>
        </p:blipFill>
        <p:spPr>
          <a:xfrm>
            <a:off x="1435099" y="4748374"/>
            <a:ext cx="6883401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7496" t="66988" r="23232" b="28856"/>
          <a:stretch/>
        </p:blipFill>
        <p:spPr>
          <a:xfrm>
            <a:off x="1435099" y="5525543"/>
            <a:ext cx="7711926" cy="292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801389"/>
            <a:ext cx="9144000" cy="698267"/>
          </a:xfrm>
          <a:prstGeom prst="rect">
            <a:avLst/>
          </a:prstGeom>
          <a:solidFill>
            <a:srgbClr val="587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AU" sz="2000" b="1">
                <a:solidFill>
                  <a:schemeClr val="bg1"/>
                </a:solidFill>
              </a:rPr>
              <a:t>Syntax</a:t>
            </a:r>
            <a:r>
              <a:rPr lang="en-AU" sz="160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AU" sz="2400" b="1">
                <a:solidFill>
                  <a:schemeClr val="bg1"/>
                </a:solidFill>
              </a:rPr>
              <a:t>condition</a:t>
            </a:r>
            <a:r>
              <a:rPr lang="en-AU" sz="2400">
                <a:solidFill>
                  <a:schemeClr val="bg1"/>
                </a:solidFill>
              </a:rPr>
              <a:t> ? </a:t>
            </a:r>
            <a:r>
              <a:rPr lang="en-AU" sz="2400" b="1">
                <a:solidFill>
                  <a:schemeClr val="bg1"/>
                </a:solidFill>
              </a:rPr>
              <a:t>then-expression</a:t>
            </a:r>
            <a:r>
              <a:rPr lang="en-AU" sz="2400">
                <a:solidFill>
                  <a:schemeClr val="bg1"/>
                </a:solidFill>
              </a:rPr>
              <a:t> : </a:t>
            </a:r>
            <a:r>
              <a:rPr lang="en-AU" sz="2400" b="1">
                <a:solidFill>
                  <a:schemeClr val="bg1"/>
                </a:solidFill>
              </a:rPr>
              <a:t>else-expression</a:t>
            </a:r>
            <a:endParaRPr lang="en-AU" sz="1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014490"/>
            <a:ext cx="9144001" cy="843510"/>
          </a:xfrm>
          <a:prstGeom prst="rect">
            <a:avLst/>
          </a:prstGeom>
          <a:solidFill>
            <a:srgbClr val="587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AU" sz="1200">
                <a:solidFill>
                  <a:schemeClr val="bg1"/>
                </a:solidFill>
              </a:rPr>
              <a:t>C provides the conditional operator (?:) which is closely related to the if…else statement.</a:t>
            </a:r>
            <a:br>
              <a:rPr lang="en-AU" sz="1200">
                <a:solidFill>
                  <a:schemeClr val="bg1"/>
                </a:solidFill>
              </a:rPr>
            </a:br>
            <a:r>
              <a:rPr lang="en-AU" sz="1200">
                <a:solidFill>
                  <a:schemeClr val="bg1"/>
                </a:solidFill>
              </a:rPr>
              <a:t>The conditional operator is C’s only ternary operator—it takes three operands.</a:t>
            </a:r>
            <a:br>
              <a:rPr lang="en-AU" sz="1200">
                <a:solidFill>
                  <a:schemeClr val="bg1"/>
                </a:solidFill>
              </a:rPr>
            </a:br>
            <a:r>
              <a:rPr lang="en-AU" sz="1200">
                <a:solidFill>
                  <a:schemeClr val="bg1"/>
                </a:solidFill>
              </a:rPr>
              <a:t>The operands together with the conditional operator form a conditional expression. The first operand is a condition.</a:t>
            </a:r>
            <a:br>
              <a:rPr lang="en-AU" sz="1200">
                <a:solidFill>
                  <a:schemeClr val="bg1"/>
                </a:solidFill>
              </a:rPr>
            </a:br>
            <a:r>
              <a:rPr lang="en-AU" sz="1200">
                <a:solidFill>
                  <a:schemeClr val="bg1"/>
                </a:solidFill>
              </a:rPr>
              <a:t>The second operand is the value for the entire conditional expression if the condition is true  and</a:t>
            </a:r>
            <a:br>
              <a:rPr lang="en-AU" sz="1200">
                <a:solidFill>
                  <a:schemeClr val="bg1"/>
                </a:solidFill>
              </a:rPr>
            </a:br>
            <a:r>
              <a:rPr lang="en-AU" sz="1200">
                <a:solidFill>
                  <a:schemeClr val="bg1"/>
                </a:solidFill>
              </a:rPr>
              <a:t>the third operand is the value for the entire conditional expression if the condition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3386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1074</Words>
  <Application>Microsoft Office PowerPoint</Application>
  <PresentationFormat>On-screen Show (4:3)</PresentationFormat>
  <Paragraphs>131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1_Template PPT 2015</vt:lpstr>
      <vt:lpstr>PowerPoint Presentation</vt:lpstr>
      <vt:lpstr>Learning Outcomes</vt:lpstr>
      <vt:lpstr>Sub Topics</vt:lpstr>
      <vt:lpstr>Selection:  if statement</vt:lpstr>
      <vt:lpstr>Selection:  if statement</vt:lpstr>
      <vt:lpstr>Selection:  if..else statement</vt:lpstr>
      <vt:lpstr>Selection:  if..else statement</vt:lpstr>
      <vt:lpstr>Selection:  nested if</vt:lpstr>
      <vt:lpstr>if…else statements using conditional operator (?:)</vt:lpstr>
      <vt:lpstr>Selection:  Switch Case</vt:lpstr>
      <vt:lpstr>Selection:  Switch Case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Lili</dc:creator>
  <cp:lastModifiedBy>Daniel Anando Wangean</cp:lastModifiedBy>
  <cp:revision>265</cp:revision>
  <dcterms:created xsi:type="dcterms:W3CDTF">2014-12-12T10:33:59Z</dcterms:created>
  <dcterms:modified xsi:type="dcterms:W3CDTF">2023-10-02T15:51:24Z</dcterms:modified>
</cp:coreProperties>
</file>