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308" r:id="rId2"/>
    <p:sldId id="332" r:id="rId3"/>
    <p:sldId id="311" r:id="rId4"/>
    <p:sldId id="331" r:id="rId5"/>
    <p:sldId id="345" r:id="rId6"/>
    <p:sldId id="347" r:id="rId7"/>
    <p:sldId id="348" r:id="rId8"/>
    <p:sldId id="349" r:id="rId9"/>
    <p:sldId id="352" r:id="rId10"/>
    <p:sldId id="353" r:id="rId11"/>
    <p:sldId id="354" r:id="rId12"/>
    <p:sldId id="344" r:id="rId13"/>
    <p:sldId id="329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308"/>
          </p14:sldIdLst>
        </p14:section>
        <p14:section name="COURSE CONTENT" id="{F4927CBE-FA17-46D1-BAAE-887D0AF2CCBF}">
          <p14:sldIdLst>
            <p14:sldId id="332"/>
            <p14:sldId id="311"/>
            <p14:sldId id="331"/>
            <p14:sldId id="345"/>
            <p14:sldId id="347"/>
            <p14:sldId id="348"/>
            <p14:sldId id="349"/>
            <p14:sldId id="352"/>
            <p14:sldId id="353"/>
            <p14:sldId id="354"/>
          </p14:sldIdLst>
        </p14:section>
        <p14:section name="REFERENCE" id="{82098E28-DACF-4424-86A1-E861B2DCC6FF}">
          <p14:sldIdLst>
            <p14:sldId id="344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FDF"/>
    <a:srgbClr val="208DCE"/>
    <a:srgbClr val="587DAA"/>
    <a:srgbClr val="FFFFFF"/>
    <a:srgbClr val="FFFF66"/>
    <a:srgbClr val="C0504D"/>
    <a:srgbClr val="43B4E7"/>
    <a:srgbClr val="7F7F7F"/>
    <a:srgbClr val="BDE9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F396A-E319-7E62-03B7-ACF467959FEF}" v="2" dt="2023-10-03T03:37:07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4" autoAdjust="0"/>
    <p:restoredTop sz="94533" autoAdjust="0"/>
  </p:normalViewPr>
  <p:slideViewPr>
    <p:cSldViewPr>
      <p:cViewPr varScale="1">
        <p:scale>
          <a:sx n="82" d="100"/>
          <a:sy n="82" d="100"/>
        </p:scale>
        <p:origin x="8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09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GINA CELINE ADIWINATA" userId="S::regina.adiwinata@binus.ac.id::c2f574f5-662c-456e-bd05-a56f7948943f" providerId="AD" clId="Web-{63AF396A-E319-7E62-03B7-ACF467959FEF}"/>
    <pc:docChg chg="modSld">
      <pc:chgData name="REGINA CELINE ADIWINATA" userId="S::regina.adiwinata@binus.ac.id::c2f574f5-662c-456e-bd05-a56f7948943f" providerId="AD" clId="Web-{63AF396A-E319-7E62-03B7-ACF467959FEF}" dt="2023-10-03T03:37:07.347" v="1"/>
      <pc:docMkLst>
        <pc:docMk/>
      </pc:docMkLst>
      <pc:sldChg chg="mod modShow">
        <pc:chgData name="REGINA CELINE ADIWINATA" userId="S::regina.adiwinata@binus.ac.id::c2f574f5-662c-456e-bd05-a56f7948943f" providerId="AD" clId="Web-{63AF396A-E319-7E62-03B7-ACF467959FEF}" dt="2023-10-03T03:37:07.347" v="1"/>
        <pc:sldMkLst>
          <pc:docMk/>
          <pc:sldMk cId="2606746453" sldId="35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A9546-0014-41CC-A449-D83FA67756E8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928D6-84CD-4D5D-834C-E619C50F2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39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2BBB-0FF0-450E-B148-00E4A74172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4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02BBB-0FF0-450E-B148-00E4A74172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3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1-01.jpg">
            <a:extLst>
              <a:ext uri="{FF2B5EF4-FFF2-40B4-BE49-F238E27FC236}">
                <a16:creationId xmlns:a16="http://schemas.microsoft.com/office/drawing/2014/main" id="{1CFCFD65-A72D-46FC-9D2E-3B7E8056E5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1524000" y="1828800"/>
            <a:ext cx="7620000" cy="5029200"/>
          </a:xfrm>
          <a:prstGeom prst="rect">
            <a:avLst/>
          </a:prstGeom>
          <a:solidFill>
            <a:srgbClr val="208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73E13-ACB1-489D-8500-B47788E0372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6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4AEA2-1923-46A2-B1AB-92032A7DCC60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805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74" y="357166"/>
            <a:ext cx="6210294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0444-22CC-44CF-B4AA-33F785FB79A2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56F43-2E63-44B5-966B-A9461ED990D2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60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90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7356" y="1714488"/>
            <a:ext cx="4619644" cy="4411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A7D46-507D-4DE9-BCE3-D6E6CE45D009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417CC-B20D-481D-9FEE-D5DCB0B8A2A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592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 descr="Background 01-02.jpg">
            <a:extLst>
              <a:ext uri="{FF2B5EF4-FFF2-40B4-BE49-F238E27FC236}">
                <a16:creationId xmlns:a16="http://schemas.microsoft.com/office/drawing/2014/main" id="{DC625853-C15E-44C8-B6F9-8BCA0A49E2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8996" y="0"/>
            <a:ext cx="91150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214290"/>
            <a:ext cx="6496046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08" y="1714488"/>
            <a:ext cx="6567484" cy="3489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1812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571736" y="142852"/>
            <a:ext cx="6572264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00100" y="1196975"/>
            <a:ext cx="3495700" cy="238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038600" cy="238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000100" y="3736975"/>
            <a:ext cx="3495700" cy="23891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36975"/>
            <a:ext cx="4038600" cy="238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02F2A0-3A68-4AFA-81BA-04C5C9E667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149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6D5B9-F0AC-4480-A4CB-0058D8045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3162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972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729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1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125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4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/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C498E-3A3E-4A38-A227-32C1B7B2521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-152400" y="0"/>
            <a:ext cx="9296400" cy="6858000"/>
            <a:chOff x="-152400" y="0"/>
            <a:chExt cx="9296400" cy="6858000"/>
          </a:xfrm>
        </p:grpSpPr>
        <p:pic>
          <p:nvPicPr>
            <p:cNvPr id="12" name="Picture 1" descr="Background 01-02.jpg">
              <a:extLst>
                <a:ext uri="{FF2B5EF4-FFF2-40B4-BE49-F238E27FC236}">
                  <a16:creationId xmlns:a16="http://schemas.microsoft.com/office/drawing/2014/main" id="{B2732946-1B46-4A67-BF12-8F63E635435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/>
            <a:srcRect l="81090"/>
            <a:stretch/>
          </p:blipFill>
          <p:spPr bwMode="auto">
            <a:xfrm>
              <a:off x="7420396" y="0"/>
              <a:ext cx="1723604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" descr="Background 01-02.jpg">
              <a:extLst>
                <a:ext uri="{FF2B5EF4-FFF2-40B4-BE49-F238E27FC236}">
                  <a16:creationId xmlns:a16="http://schemas.microsoft.com/office/drawing/2014/main" id="{B2732946-1B46-4A67-BF12-8F63E63543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-152400" y="0"/>
              <a:ext cx="9115004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Date Placeholder 3"/>
          <p:cNvSpPr>
            <a:spLocks noGrp="1"/>
          </p:cNvSpPr>
          <p:nvPr userDrawn="1"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90AC5-ED57-4408-BB87-812C85A5DA92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15" name="Footer Placeholder 4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428604"/>
            <a:ext cx="6643702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143108" y="2357430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2139464" y="1781365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435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931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182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0575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18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054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188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196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961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447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98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47928-C30C-4F14-B87E-3DFBF380CCE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9E91B-0996-4B51-A9BD-7824872C4CF3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883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286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8181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24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6163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pic>
        <p:nvPicPr>
          <p:cNvPr id="5" name="Picture 1" descr="Background 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" descr="Background 01-02.jpg">
            <a:extLst>
              <a:ext uri="{FF2B5EF4-FFF2-40B4-BE49-F238E27FC236}">
                <a16:creationId xmlns:a16="http://schemas.microsoft.com/office/drawing/2014/main" id="{B2732946-1B46-4A67-BF12-8F63E6354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996" y="0"/>
            <a:ext cx="91150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C2F27-DE62-4CCC-9573-51B3B44B9B07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25521-522A-483E-BB40-F541099083B6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9731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0F635-167B-47C8-BF55-500A2FB32916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6E636-03FA-4269-9B48-44B2FA695CB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470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3BB64-B66D-4FF3-8AFC-11ED7ABD2B1E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4DA64-DF20-4C7A-A411-CB561E6B47F4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90436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pic>
        <p:nvPicPr>
          <p:cNvPr id="10" name="Picture 1" descr="Background 01-02.jpg">
            <a:extLst>
              <a:ext uri="{FF2B5EF4-FFF2-40B4-BE49-F238E27FC236}">
                <a16:creationId xmlns:a16="http://schemas.microsoft.com/office/drawing/2014/main" id="{B2732946-1B46-4A67-BF12-8F63E6354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996" y="0"/>
            <a:ext cx="91150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F28CA-CA82-4EE2-A742-9B87671B4F7F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13001-90E8-482A-84A6-07441D073F6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93785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C4D33-F535-4398-95F9-EA99959FEB23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3ED9A-4416-4402-9505-D6ECE5A69DB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2467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427BC-2D34-4480-A221-71008E8E0A47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68929-C2D4-46DF-8D08-4778076E88C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926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5112" y="192880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4" y="192880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AA091-106F-446F-9908-F672E44C7B90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104D7-2DFF-492F-9443-1137A59545E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85994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052513"/>
            <a:ext cx="864235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773238"/>
            <a:ext cx="4244975" cy="4824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244975" cy="4824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FB65ED-2842-4C0E-BFE7-47DE58389C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 descr="Background 01-02.jpg">
            <a:extLst>
              <a:ext uri="{FF2B5EF4-FFF2-40B4-BE49-F238E27FC236}">
                <a16:creationId xmlns:a16="http://schemas.microsoft.com/office/drawing/2014/main" id="{B2732946-1B46-4A67-BF12-8F63E6354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996" y="0"/>
            <a:ext cx="91150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02/10/2023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02/10/2023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02/10/2023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 descr="Background 01-02.jpg">
            <a:extLst>
              <a:ext uri="{FF2B5EF4-FFF2-40B4-BE49-F238E27FC236}">
                <a16:creationId xmlns:a16="http://schemas.microsoft.com/office/drawing/2014/main" id="{B2732946-1B46-4A67-BF12-8F63E6354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996" y="0"/>
            <a:ext cx="91150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" descr="Background 01-02.jpg">
            <a:extLst>
              <a:ext uri="{FF2B5EF4-FFF2-40B4-BE49-F238E27FC236}">
                <a16:creationId xmlns:a16="http://schemas.microsoft.com/office/drawing/2014/main" id="{B2732946-1B46-4A67-BF12-8F63E6354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996" y="0"/>
            <a:ext cx="91150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02/10/2023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02/10/2023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02/10/2023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2951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2A1B8A6D-E8B1-4C8A-8437-18CF3542F338}" type="datetime1">
              <a:rPr lang="en-US" smtClean="0"/>
              <a:t>10/2/2023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COMP6048 - Data Structure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1447799"/>
            <a:ext cx="7848600" cy="4837261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881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357166"/>
            <a:ext cx="6424186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25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8DAED-CD97-430D-905D-5209DFFC4A03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B7E0E-633F-4F54-BA78-AB4E7112D5F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28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D13D2-4291-4BE9-934B-12E081CDD693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48CC2-1573-4856-8D13-316DA084489E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12" name="Rectangle 11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590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C17DA-4D92-4AB6-B58E-248EC98FBFDC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38874-97D2-4CE0-933C-F98459F2708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776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 descr="Background 01-02.jpg">
            <a:extLst>
              <a:ext uri="{FF2B5EF4-FFF2-40B4-BE49-F238E27FC236}">
                <a16:creationId xmlns:a16="http://schemas.microsoft.com/office/drawing/2014/main" id="{B2732946-1B46-4A67-BF12-8F63E63543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8996" y="0"/>
            <a:ext cx="91150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8C16A6-2B6D-49F1-8735-1CB3B98E01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3019004" y="6100981"/>
            <a:ext cx="4004840" cy="625040"/>
          </a:xfrm>
          <a:prstGeom prst="rect">
            <a:avLst/>
          </a:prstGeom>
          <a:ln w="317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357166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575" y="1714488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4942" y="1714488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318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47A7E-B129-482A-AF47-241247B5436A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7A3D3-3328-4C87-AFDF-36519FF16D06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05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 descr="Background 01-02.jpg">
            <a:extLst>
              <a:ext uri="{FF2B5EF4-FFF2-40B4-BE49-F238E27FC236}">
                <a16:creationId xmlns:a16="http://schemas.microsoft.com/office/drawing/2014/main" id="{B2732946-1B46-4A67-BF12-8F63E6354351}"/>
              </a:ext>
            </a:extLst>
          </p:cNvPr>
          <p:cNvPicPr>
            <a:picLocks noChangeAspect="1"/>
          </p:cNvPicPr>
          <p:nvPr userDrawn="1"/>
        </p:nvPicPr>
        <p:blipFill>
          <a:blip r:embed="rId52" cstate="screen"/>
          <a:srcRect/>
          <a:stretch>
            <a:fillRect/>
          </a:stretch>
        </p:blipFill>
        <p:spPr bwMode="auto">
          <a:xfrm>
            <a:off x="-152400" y="0"/>
            <a:ext cx="91150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-152400" y="0"/>
            <a:ext cx="9296400" cy="6858000"/>
            <a:chOff x="-152400" y="0"/>
            <a:chExt cx="9296400" cy="6858000"/>
          </a:xfrm>
        </p:grpSpPr>
        <p:pic>
          <p:nvPicPr>
            <p:cNvPr id="14" name="Picture 1" descr="Background 01-02.jpg">
              <a:extLst>
                <a:ext uri="{FF2B5EF4-FFF2-40B4-BE49-F238E27FC236}">
                  <a16:creationId xmlns:a16="http://schemas.microsoft.com/office/drawing/2014/main" id="{B2732946-1B46-4A67-BF12-8F63E635435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2" cstate="screen"/>
            <a:srcRect l="81090"/>
            <a:stretch/>
          </p:blipFill>
          <p:spPr bwMode="auto">
            <a:xfrm>
              <a:off x="7420396" y="0"/>
              <a:ext cx="1723604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" descr="Background 01-02.jpg">
              <a:extLst>
                <a:ext uri="{FF2B5EF4-FFF2-40B4-BE49-F238E27FC236}">
                  <a16:creationId xmlns:a16="http://schemas.microsoft.com/office/drawing/2014/main" id="{B2732946-1B46-4A67-BF12-8F63E63543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2" cstate="screen"/>
            <a:srcRect/>
            <a:stretch>
              <a:fillRect/>
            </a:stretch>
          </p:blipFill>
          <p:spPr bwMode="auto">
            <a:xfrm>
              <a:off x="-152400" y="0"/>
              <a:ext cx="9115004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B27B5325-CEFE-4DAD-8A98-34F75CCAD1E0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DB17CBE4-5428-4FC0-AD4A-AE718471EC20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071813" y="571500"/>
            <a:ext cx="5781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14563" y="2000250"/>
            <a:ext cx="649605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708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650" r:id="rId45"/>
    <p:sldLayoutId id="2147483653" r:id="rId46"/>
    <p:sldLayoutId id="2147483655" r:id="rId47"/>
    <p:sldLayoutId id="2147483660" r:id="rId48"/>
    <p:sldLayoutId id="2147483707" r:id="rId4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0512" y="4038600"/>
            <a:ext cx="7583488" cy="1905000"/>
          </a:xfrm>
        </p:spPr>
        <p:txBody>
          <a:bodyPr>
            <a:normAutofit/>
          </a:bodyPr>
          <a:lstStyle/>
          <a:p>
            <a:r>
              <a:rPr lang="en-AU" sz="3200" b="1"/>
              <a:t>Program Control:</a:t>
            </a:r>
          </a:p>
          <a:p>
            <a:r>
              <a:rPr lang="en-AU" sz="3200" b="1"/>
              <a:t>Repetition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524000" y="2057400"/>
            <a:ext cx="76200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80000">
              <a:spcBef>
                <a:spcPct val="20000"/>
              </a:spcBef>
              <a:tabLst>
                <a:tab pos="180000" algn="l"/>
              </a:tabLst>
            </a:pPr>
            <a:r>
              <a:rPr lang="en-US" sz="200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	</a:t>
            </a:r>
            <a:r>
              <a:rPr lang="id-ID" sz="200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</a:t>
            </a:r>
            <a:r>
              <a:rPr lang="en-US" sz="200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360004 - ALGORITHM AND PROGRAMMING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2"/>
          <p:cNvSpPr txBox="1">
            <a:spLocks/>
          </p:cNvSpPr>
          <p:nvPr/>
        </p:nvSpPr>
        <p:spPr bwMode="auto">
          <a:xfrm>
            <a:off x="100207" y="1411021"/>
            <a:ext cx="4053381" cy="2080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n-AU" sz="1200">
              <a:ea typeface="ＭＳ Ｐゴシック" pitchFamily="-84" charset="-128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8000" cy="792088"/>
          </a:xfrm>
        </p:spPr>
        <p:txBody>
          <a:bodyPr/>
          <a:lstStyle/>
          <a:p>
            <a:pPr eaLnBrk="1" hangingPunct="1"/>
            <a:r>
              <a:rPr lang="en-US" altLang="zh-CN">
                <a:latin typeface="Tahoma" pitchFamily="34" charset="0"/>
                <a:cs typeface="Tahoma" pitchFamily="34" charset="0"/>
              </a:rPr>
              <a:t>Break  vs  Continue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62000" y="1295400"/>
            <a:ext cx="8388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-1" y="1143000"/>
            <a:ext cx="4592158" cy="413248"/>
          </a:xfrm>
          <a:prstGeom prst="rect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Example using </a:t>
            </a:r>
            <a:r>
              <a:rPr lang="en-US" sz="2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break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92158" y="1143000"/>
            <a:ext cx="4551842" cy="413248"/>
          </a:xfrm>
          <a:prstGeom prst="rect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Example using</a:t>
            </a:r>
            <a:r>
              <a:rPr lang="en-US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continue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099213"/>
            <a:ext cx="4574469" cy="1443787"/>
          </a:xfrm>
          <a:prstGeom prst="rect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AU">
                <a:solidFill>
                  <a:schemeClr val="bg1"/>
                </a:solidFill>
                <a:ea typeface="ＭＳ Ｐゴシック" pitchFamily="-84" charset="-128"/>
              </a:rPr>
              <a:t>   - </a:t>
            </a:r>
            <a:r>
              <a:rPr lang="en-AU" b="1">
                <a:solidFill>
                  <a:schemeClr val="bg1"/>
                </a:solidFill>
                <a:ea typeface="ＭＳ Ｐゴシック" pitchFamily="-84" charset="-128"/>
              </a:rPr>
              <a:t>break</a:t>
            </a:r>
            <a:r>
              <a:rPr lang="en-AU">
                <a:solidFill>
                  <a:schemeClr val="bg1"/>
                </a:solidFill>
                <a:ea typeface="ＭＳ Ｐゴシック" pitchFamily="-84" charset="-128"/>
              </a:rPr>
              <a:t> is to </a:t>
            </a:r>
            <a:r>
              <a:rPr lang="en-AU" b="1">
                <a:solidFill>
                  <a:schemeClr val="bg1"/>
                </a:solidFill>
                <a:ea typeface="ＭＳ Ｐゴシック" pitchFamily="-84" charset="-128"/>
              </a:rPr>
              <a:t>force</a:t>
            </a:r>
            <a:r>
              <a:rPr lang="en-AU">
                <a:solidFill>
                  <a:schemeClr val="bg1"/>
                </a:solidFill>
                <a:ea typeface="ＭＳ Ｐゴシック" pitchFamily="-84" charset="-128"/>
              </a:rPr>
              <a:t> finish the loop</a:t>
            </a:r>
          </a:p>
          <a:p>
            <a:pPr algn="l">
              <a:spcBef>
                <a:spcPts val="600"/>
              </a:spcBef>
            </a:pPr>
            <a:r>
              <a:rPr lang="en-AU">
                <a:solidFill>
                  <a:schemeClr val="bg1"/>
                </a:solidFill>
                <a:ea typeface="ＭＳ Ｐゴシック" pitchFamily="-84" charset="-128"/>
              </a:rPr>
              <a:t>   - ending loop (for, while and do-while)</a:t>
            </a:r>
          </a:p>
          <a:p>
            <a:pPr algn="l">
              <a:spcBef>
                <a:spcPts val="600"/>
              </a:spcBef>
            </a:pPr>
            <a:r>
              <a:rPr lang="en-AU">
                <a:solidFill>
                  <a:schemeClr val="bg1"/>
                </a:solidFill>
                <a:ea typeface="ＭＳ Ｐゴシック" pitchFamily="-84" charset="-128"/>
              </a:rPr>
              <a:t>   - end the </a:t>
            </a:r>
            <a:r>
              <a:rPr lang="en-AU" b="1">
                <a:solidFill>
                  <a:schemeClr val="bg1"/>
                </a:solidFill>
                <a:ea typeface="ＭＳ Ｐゴシック" pitchFamily="-84" charset="-128"/>
              </a:rPr>
              <a:t>switch</a:t>
            </a:r>
            <a:r>
              <a:rPr lang="en-AU">
                <a:solidFill>
                  <a:schemeClr val="bg1"/>
                </a:solidFill>
                <a:ea typeface="ＭＳ Ｐゴシック" pitchFamily="-84" charset="-128"/>
              </a:rPr>
              <a:t> operation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569531" y="5099214"/>
            <a:ext cx="4574469" cy="1443786"/>
          </a:xfrm>
          <a:prstGeom prst="rect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en-AU">
                <a:solidFill>
                  <a:schemeClr val="bg1"/>
                </a:solidFill>
                <a:ea typeface="ＭＳ Ｐゴシック" pitchFamily="-84" charset="-128"/>
              </a:rPr>
              <a:t>   </a:t>
            </a:r>
            <a:r>
              <a:rPr lang="en-AU" b="1">
                <a:solidFill>
                  <a:schemeClr val="bg1"/>
                </a:solidFill>
                <a:ea typeface="ＭＳ Ｐゴシック" pitchFamily="-84" charset="-128"/>
              </a:rPr>
              <a:t>skip all the rest of statements</a:t>
            </a:r>
            <a:br>
              <a:rPr lang="en-AU">
                <a:solidFill>
                  <a:schemeClr val="bg1"/>
                </a:solidFill>
                <a:ea typeface="ＭＳ Ｐゴシック" pitchFamily="-84" charset="-128"/>
              </a:rPr>
            </a:br>
            <a:r>
              <a:rPr lang="en-AU">
                <a:solidFill>
                  <a:schemeClr val="bg1"/>
                </a:solidFill>
                <a:ea typeface="ＭＳ Ｐゴシック" pitchFamily="-84" charset="-128"/>
              </a:rPr>
              <a:t>   (subsequent to the skip statement)</a:t>
            </a:r>
            <a:br>
              <a:rPr lang="en-AU">
                <a:solidFill>
                  <a:schemeClr val="bg1"/>
                </a:solidFill>
                <a:ea typeface="ＭＳ Ｐゴシック" pitchFamily="-84" charset="-128"/>
              </a:rPr>
            </a:br>
            <a:r>
              <a:rPr lang="en-AU">
                <a:solidFill>
                  <a:schemeClr val="bg1"/>
                </a:solidFill>
                <a:ea typeface="ＭＳ Ｐゴシック" pitchFamily="-84" charset="-128"/>
              </a:rPr>
              <a:t>   inside a repetition,</a:t>
            </a:r>
            <a:br>
              <a:rPr lang="en-AU">
                <a:solidFill>
                  <a:schemeClr val="bg1"/>
                </a:solidFill>
                <a:ea typeface="ＭＳ Ｐゴシック" pitchFamily="-84" charset="-128"/>
              </a:rPr>
            </a:br>
            <a:r>
              <a:rPr lang="en-AU">
                <a:solidFill>
                  <a:schemeClr val="bg1"/>
                </a:solidFill>
                <a:ea typeface="ＭＳ Ｐゴシック" pitchFamily="-84" charset="-128"/>
              </a:rPr>
              <a:t>   and </a:t>
            </a:r>
            <a:r>
              <a:rPr lang="en-AU" b="1">
                <a:solidFill>
                  <a:schemeClr val="bg1"/>
                </a:solidFill>
                <a:ea typeface="ＭＳ Ｐゴシック" pitchFamily="-84" charset="-128"/>
              </a:rPr>
              <a:t>continue normally</a:t>
            </a:r>
            <a:r>
              <a:rPr lang="en-AU">
                <a:solidFill>
                  <a:schemeClr val="bg1"/>
                </a:solidFill>
                <a:ea typeface="ＭＳ Ｐゴシック" pitchFamily="-84" charset="-128"/>
              </a:rPr>
              <a:t> to the next loop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635861" y="1524001"/>
            <a:ext cx="444921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dirty="0">
                <a:latin typeface="Courier New" pitchFamily="49" charset="0"/>
                <a:cs typeface="Courier New" pitchFamily="49" charset="0"/>
              </a:rPr>
              <a:t>#include &lt;stdio.h&gt; </a:t>
            </a:r>
          </a:p>
          <a:p>
            <a:r>
              <a:rPr lang="id-ID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id-ID">
                <a:latin typeface="Courier New" pitchFamily="49" charset="0"/>
                <a:cs typeface="Courier New" pitchFamily="49" charset="0"/>
              </a:rPr>
              <a:t>main()</a:t>
            </a:r>
            <a:endParaRPr lang="en-AU">
              <a:latin typeface="Courier New" pitchFamily="49" charset="0"/>
              <a:cs typeface="Courier New" pitchFamily="49" charset="0"/>
            </a:endParaRPr>
          </a:p>
          <a:p>
            <a:r>
              <a:rPr lang="id-ID">
                <a:latin typeface="Courier New" pitchFamily="49" charset="0"/>
                <a:cs typeface="Courier New" pitchFamily="49" charset="0"/>
              </a:rPr>
              <a:t>{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r>
              <a:rPr lang="en-AU">
                <a:latin typeface="Courier New" pitchFamily="49" charset="0"/>
                <a:cs typeface="Courier New" pitchFamily="49" charset="0"/>
              </a:rPr>
              <a:t>  </a:t>
            </a:r>
            <a:r>
              <a:rPr lang="id-ID">
                <a:latin typeface="Courier New" pitchFamily="49" charset="0"/>
                <a:cs typeface="Courier New" pitchFamily="49" charset="0"/>
              </a:rPr>
              <a:t>int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x;</a:t>
            </a:r>
          </a:p>
          <a:p>
            <a:r>
              <a:rPr lang="en-AU">
                <a:latin typeface="Courier New" pitchFamily="49" charset="0"/>
                <a:cs typeface="Courier New" pitchFamily="49" charset="0"/>
              </a:rPr>
              <a:t>  </a:t>
            </a:r>
            <a:r>
              <a:rPr lang="id-ID">
                <a:latin typeface="Courier New" pitchFamily="49" charset="0"/>
                <a:cs typeface="Courier New" pitchFamily="49" charset="0"/>
              </a:rPr>
              <a:t>for(x=1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; x&lt;=10; x++) {</a:t>
            </a:r>
          </a:p>
          <a:p>
            <a:r>
              <a:rPr lang="en-AU"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>
                <a:latin typeface="Courier New" pitchFamily="49" charset="0"/>
                <a:cs typeface="Courier New" pitchFamily="49" charset="0"/>
              </a:rPr>
              <a:t>if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(x == 5) </a:t>
            </a:r>
            <a:r>
              <a:rPr lang="id-ID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d-ID"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printf("%d ", x);</a:t>
            </a:r>
          </a:p>
          <a:p>
            <a:r>
              <a:rPr lang="id-ID">
                <a:latin typeface="Courier New" pitchFamily="49" charset="0"/>
                <a:cs typeface="Courier New" pitchFamily="49" charset="0"/>
              </a:rPr>
              <a:t>  }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r>
              <a:rPr lang="en-AU">
                <a:latin typeface="Courier New" pitchFamily="49" charset="0"/>
                <a:cs typeface="Courier New" pitchFamily="49" charset="0"/>
              </a:rPr>
              <a:t>  </a:t>
            </a:r>
            <a:r>
              <a:rPr lang="id-ID">
                <a:latin typeface="Courier New" pitchFamily="49" charset="0"/>
                <a:cs typeface="Courier New" pitchFamily="49" charset="0"/>
              </a:rPr>
              <a:t>return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id-ID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74469" y="4515246"/>
            <a:ext cx="4569531" cy="3968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Output :   1 2 3 4 6 7 8 9 10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1392" y="1524001"/>
            <a:ext cx="445168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>
                <a:latin typeface="Courier New" pitchFamily="49" charset="0"/>
                <a:cs typeface="Courier New" pitchFamily="49" charset="0"/>
              </a:rPr>
              <a:t>#include &lt;stdio.h&gt; </a:t>
            </a:r>
          </a:p>
          <a:p>
            <a:r>
              <a:rPr lang="id-ID">
                <a:latin typeface="Courier New" pitchFamily="49" charset="0"/>
                <a:cs typeface="Courier New" pitchFamily="49" charset="0"/>
              </a:rPr>
              <a:t>int main() </a:t>
            </a:r>
            <a:endParaRPr lang="en-AU">
              <a:latin typeface="Courier New" pitchFamily="49" charset="0"/>
              <a:cs typeface="Courier New" pitchFamily="49" charset="0"/>
            </a:endParaRPr>
          </a:p>
          <a:p>
            <a:r>
              <a:rPr lang="id-ID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AU">
                <a:latin typeface="Courier New" pitchFamily="49" charset="0"/>
                <a:cs typeface="Courier New" pitchFamily="49" charset="0"/>
              </a:rPr>
              <a:t> </a:t>
            </a:r>
            <a:r>
              <a:rPr lang="id-ID">
                <a:latin typeface="Courier New" pitchFamily="49" charset="0"/>
                <a:cs typeface="Courier New" pitchFamily="49" charset="0"/>
              </a:rPr>
              <a:t> int x;</a:t>
            </a:r>
          </a:p>
          <a:p>
            <a:r>
              <a:rPr lang="en-AU">
                <a:latin typeface="Courier New" pitchFamily="49" charset="0"/>
                <a:cs typeface="Courier New" pitchFamily="49" charset="0"/>
              </a:rPr>
              <a:t>  </a:t>
            </a:r>
            <a:r>
              <a:rPr lang="id-ID">
                <a:latin typeface="Courier New" pitchFamily="49" charset="0"/>
                <a:cs typeface="Courier New" pitchFamily="49" charset="0"/>
              </a:rPr>
              <a:t>for(x=1; x&lt;=10; x++) {</a:t>
            </a:r>
            <a:endParaRPr lang="en-AU">
              <a:latin typeface="Courier New" pitchFamily="49" charset="0"/>
              <a:cs typeface="Courier New" pitchFamily="49" charset="0"/>
            </a:endParaRPr>
          </a:p>
          <a:p>
            <a:r>
              <a:rPr lang="en-AU">
                <a:latin typeface="Courier New" pitchFamily="49" charset="0"/>
                <a:cs typeface="Courier New" pitchFamily="49" charset="0"/>
              </a:rPr>
              <a:t>   </a:t>
            </a:r>
            <a:r>
              <a:rPr lang="id-ID">
                <a:latin typeface="Courier New" pitchFamily="49" charset="0"/>
                <a:cs typeface="Courier New" pitchFamily="49" charset="0"/>
              </a:rPr>
              <a:t> if (x == 5) </a:t>
            </a:r>
            <a:r>
              <a:rPr lang="en-US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id-ID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AU">
                <a:latin typeface="Courier New" pitchFamily="49" charset="0"/>
                <a:cs typeface="Courier New" pitchFamily="49" charset="0"/>
              </a:rPr>
              <a:t> </a:t>
            </a:r>
            <a:r>
              <a:rPr lang="id-ID">
                <a:latin typeface="Courier New" pitchFamily="49" charset="0"/>
                <a:cs typeface="Courier New" pitchFamily="49" charset="0"/>
              </a:rPr>
              <a:t>  </a:t>
            </a:r>
            <a:r>
              <a:rPr lang="en-AU">
                <a:latin typeface="Courier New" pitchFamily="49" charset="0"/>
                <a:cs typeface="Courier New" pitchFamily="49" charset="0"/>
              </a:rPr>
              <a:t> </a:t>
            </a:r>
            <a:r>
              <a:rPr lang="id-ID">
                <a:latin typeface="Courier New" pitchFamily="49" charset="0"/>
                <a:cs typeface="Courier New" pitchFamily="49" charset="0"/>
              </a:rPr>
              <a:t>printf("%d ", x);</a:t>
            </a:r>
          </a:p>
          <a:p>
            <a:r>
              <a:rPr lang="en-AU">
                <a:latin typeface="Courier New" pitchFamily="49" charset="0"/>
                <a:cs typeface="Courier New" pitchFamily="49" charset="0"/>
              </a:rPr>
              <a:t>  </a:t>
            </a:r>
            <a:r>
              <a:rPr lang="id-ID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AU">
                <a:latin typeface="Courier New" pitchFamily="49" charset="0"/>
                <a:cs typeface="Courier New" pitchFamily="49" charset="0"/>
              </a:rPr>
              <a:t>  </a:t>
            </a:r>
            <a:r>
              <a:rPr lang="id-ID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r>
              <a:rPr lang="id-ID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-1" y="4515246"/>
            <a:ext cx="4569531" cy="3968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Output :   1 2 3 4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572000" y="1143000"/>
            <a:ext cx="0" cy="540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805276" y="3870071"/>
            <a:ext cx="1676400" cy="369887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end the loop</a:t>
            </a:r>
          </a:p>
        </p:txBody>
      </p:sp>
      <p:sp>
        <p:nvSpPr>
          <p:cNvPr id="16" name="Arc 15"/>
          <p:cNvSpPr/>
          <p:nvPr/>
        </p:nvSpPr>
        <p:spPr>
          <a:xfrm>
            <a:off x="2919719" y="3063483"/>
            <a:ext cx="565289" cy="1336171"/>
          </a:xfrm>
          <a:prstGeom prst="arc">
            <a:avLst>
              <a:gd name="adj1" fmla="val 16200000"/>
              <a:gd name="adj2" fmla="val 855142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76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62000" y="2057400"/>
            <a:ext cx="8388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C program to print odd number between 1 to 20, using</a:t>
            </a:r>
          </a:p>
          <a:p>
            <a:pPr lvl="1" indent="-342900" defTabSz="180000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</a:p>
          <a:p>
            <a:pPr lvl="1" indent="-342900" defTabSz="180000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</a:p>
          <a:p>
            <a:pPr lvl="1" indent="-342900" defTabSz="180000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do-while</a:t>
            </a:r>
          </a:p>
          <a:p>
            <a:pPr lvl="1" indent="-342900" defTabSz="180000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C program to print </a:t>
            </a:r>
          </a:p>
          <a:p>
            <a:pPr marL="0" indent="0" defTabSz="180000" eaLnBrk="1" hangingPunct="1">
              <a:spcBef>
                <a:spcPts val="0"/>
              </a:spcBef>
              <a:buNone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 defTabSz="180000" eaLnBrk="1" hangingPunct="1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</a:p>
          <a:p>
            <a:pPr marL="400050" lvl="1" indent="0" defTabSz="180000" eaLnBrk="1" hangingPunct="1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* *</a:t>
            </a:r>
          </a:p>
          <a:p>
            <a:pPr marL="400050" lvl="1" indent="0" defTabSz="180000" eaLnBrk="1" hangingPunct="1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* * *</a:t>
            </a:r>
          </a:p>
          <a:p>
            <a:pPr marL="400050" lvl="1" indent="0" defTabSz="180000" eaLnBrk="1" hangingPunct="1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* * * *</a:t>
            </a:r>
          </a:p>
          <a:p>
            <a:pPr marL="400050" lvl="1" indent="0" defTabSz="180000" eaLnBrk="1" hangingPunct="1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* * * * *</a:t>
            </a:r>
          </a:p>
          <a:p>
            <a:pPr marL="0" indent="0" defTabSz="180000" eaLnBrk="1" hangingPunct="1">
              <a:spcBef>
                <a:spcPts val="1800"/>
              </a:spcBef>
              <a:buNone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2000" y="990600"/>
            <a:ext cx="8388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9pPr>
          </a:lstStyle>
          <a:p>
            <a:pPr eaLnBrk="1" hangingPunct="1"/>
            <a:r>
              <a:rPr lang="en-AU" altLang="zh-CN">
                <a:latin typeface="Tahoma" pitchFamily="34" charset="0"/>
                <a:cs typeface="Tahoma" pitchFamily="34" charset="0"/>
              </a:rPr>
              <a:t>Create simple program using repetition</a:t>
            </a:r>
            <a:endParaRPr lang="en-US" altLang="zh-CN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5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00" y="304800"/>
            <a:ext cx="8388000" cy="792088"/>
          </a:xfrm>
        </p:spPr>
        <p:txBody>
          <a:bodyPr/>
          <a:lstStyle/>
          <a:p>
            <a:pPr eaLnBrk="1" hangingPunct="1"/>
            <a:r>
              <a:rPr lang="en-AU" altLang="zh-CN">
                <a:latin typeface="Tahoma" pitchFamily="34" charset="0"/>
                <a:cs typeface="Tahoma" pitchFamily="34" charset="0"/>
              </a:rPr>
              <a:t>Reference</a:t>
            </a:r>
            <a:endParaRPr lang="en-US" altLang="zh-CN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56000" y="1295400"/>
            <a:ext cx="8388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US" altLang="en-US">
                <a:latin typeface="Tahoma" pitchFamily="34" charset="0"/>
                <a:cs typeface="Tahoma" pitchFamily="34" charset="0"/>
              </a:rPr>
              <a:t>Paul Deitel &amp; Harvey Deitel. (2016). C how to program:</a:t>
            </a:r>
            <a:br>
              <a:rPr lang="en-US" altLang="en-US">
                <a:latin typeface="Tahoma" pitchFamily="34" charset="0"/>
                <a:cs typeface="Tahoma" pitchFamily="34" charset="0"/>
              </a:rPr>
            </a:br>
            <a:r>
              <a:rPr lang="en-US" altLang="en-US">
                <a:latin typeface="Tahoma" pitchFamily="34" charset="0"/>
                <a:cs typeface="Tahoma" pitchFamily="34" charset="0"/>
              </a:rPr>
              <a:t>with an introduction to C++. 08. Pearson  Education. Hoboken.</a:t>
            </a:r>
            <a:br>
              <a:rPr lang="en-US" altLang="en-US">
                <a:latin typeface="Tahoma" pitchFamily="34" charset="0"/>
                <a:cs typeface="Tahoma" pitchFamily="34" charset="0"/>
              </a:rPr>
            </a:br>
            <a:r>
              <a:rPr lang="en-US" altLang="en-US">
                <a:latin typeface="Tahoma" pitchFamily="34" charset="0"/>
                <a:cs typeface="Tahoma" pitchFamily="34" charset="0"/>
              </a:rPr>
              <a:t>ISBN: 9780133976892.</a:t>
            </a:r>
            <a:endParaRPr lang="id-ID">
              <a:latin typeface="Tahoma" pitchFamily="34" charset="0"/>
              <a:cs typeface="Tahoma" pitchFamily="34" charset="0"/>
            </a:endParaRPr>
          </a:p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5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THANK YOU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9D765-FEC0-4DE4-BF69-40453FFD960B}" type="slidenum">
              <a:rPr lang="en-US">
                <a:latin typeface="Tahoma" pitchFamily="34" charset="0"/>
                <a:cs typeface="Tahoma" pitchFamily="34" charset="0"/>
              </a:rPr>
              <a:pPr>
                <a:defRPr/>
              </a:pPr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0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00" y="914400"/>
            <a:ext cx="8388000" cy="792088"/>
          </a:xfrm>
        </p:spPr>
        <p:txBody>
          <a:bodyPr/>
          <a:lstStyle/>
          <a:p>
            <a:pPr eaLnBrk="1" hangingPunct="1"/>
            <a:r>
              <a:rPr lang="en-US" altLang="zh-CN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56000" y="2209800"/>
            <a:ext cx="8388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 will be able to:</a:t>
            </a:r>
          </a:p>
          <a:p>
            <a:pPr marL="0" indent="0" eaLnBrk="1" hangingPunct="1">
              <a:spcBef>
                <a:spcPts val="1800"/>
              </a:spcBef>
              <a:buNone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LO2 : Apply syntax and functions in C language in problem solving</a:t>
            </a:r>
          </a:p>
          <a:p>
            <a:pPr marL="0" indent="0" eaLnBrk="1" hangingPunct="1">
              <a:spcBef>
                <a:spcPts val="1800"/>
              </a:spcBef>
              <a:buNone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LO3 : Construct a program using C language in problem solving</a:t>
            </a:r>
          </a:p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78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00" y="914400"/>
            <a:ext cx="8388000" cy="792088"/>
          </a:xfrm>
        </p:spPr>
        <p:txBody>
          <a:bodyPr/>
          <a:lstStyle/>
          <a:p>
            <a:pPr eaLnBrk="1" hangingPunct="1"/>
            <a:r>
              <a:rPr lang="en-US" altLang="zh-CN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56000" y="2209800"/>
            <a:ext cx="8388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</a:p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</a:p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Do-While</a:t>
            </a:r>
          </a:p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 vs Continue</a:t>
            </a:r>
          </a:p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simple program using repetition</a:t>
            </a:r>
          </a:p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38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8000" cy="792088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ahoma" pitchFamily="34" charset="0"/>
                <a:cs typeface="Tahoma" pitchFamily="34" charset="0"/>
              </a:rPr>
              <a:t>Repetition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62000" y="1295400"/>
            <a:ext cx="8388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or more instruction repeated for certain amount of time</a:t>
            </a:r>
          </a:p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repetition can be predefined (hard-coded in program)</a:t>
            </a:r>
            <a:b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defined later at run time</a:t>
            </a:r>
          </a:p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Repetition/looping operation:</a:t>
            </a:r>
          </a:p>
          <a:p>
            <a:pPr lvl="1" indent="-342900" defTabSz="180000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</a:p>
          <a:p>
            <a:pPr lvl="1" indent="-342900" defTabSz="180000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</a:p>
          <a:p>
            <a:pPr lvl="1" indent="-342900" defTabSz="180000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do-while</a:t>
            </a:r>
          </a:p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89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8000" cy="792088"/>
          </a:xfrm>
        </p:spPr>
        <p:txBody>
          <a:bodyPr/>
          <a:lstStyle/>
          <a:p>
            <a:pPr eaLnBrk="1" hangingPunct="1"/>
            <a:r>
              <a:rPr lang="en-US" altLang="zh-CN">
                <a:latin typeface="Tahoma" pitchFamily="34" charset="0"/>
                <a:cs typeface="Tahoma" pitchFamily="34" charset="0"/>
              </a:rPr>
              <a:t>Repetition:  for statement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62000" y="1295400"/>
            <a:ext cx="8388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00207" y="1021176"/>
            <a:ext cx="8935188" cy="4685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id-ID" sz="2400" b="1">
                <a:latin typeface="Tahoma" pitchFamily="34" charset="0"/>
                <a:cs typeface="Tahoma" pitchFamily="34" charset="0"/>
              </a:rPr>
              <a:t>Syntax :</a:t>
            </a:r>
            <a:br>
              <a:rPr lang="en-AU" sz="2400" b="1">
                <a:latin typeface="Tahoma" pitchFamily="34" charset="0"/>
                <a:cs typeface="Tahoma" pitchFamily="34" charset="0"/>
              </a:rPr>
            </a:br>
            <a:br>
              <a:rPr lang="en-AU" sz="2400" b="1" i="1">
                <a:latin typeface="Tahoma" pitchFamily="34" charset="0"/>
                <a:cs typeface="Tahoma" pitchFamily="34" charset="0"/>
              </a:rPr>
            </a:br>
            <a:r>
              <a:rPr lang="en-AU" sz="1700" b="1" i="1">
                <a:latin typeface="Tahoma" pitchFamily="34" charset="0"/>
                <a:cs typeface="Tahoma" pitchFamily="34" charset="0"/>
              </a:rPr>
              <a:t> </a:t>
            </a:r>
            <a:r>
              <a:rPr lang="en-AU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AU" sz="1700" b="1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expression1</a:t>
            </a:r>
            <a:r>
              <a:rPr lang="en-AU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AU" sz="17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expression2</a:t>
            </a:r>
            <a:r>
              <a:rPr lang="en-AU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AU" sz="1700" b="1" i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expression3</a:t>
            </a:r>
            <a:r>
              <a:rPr lang="en-AU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d-ID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 statement;</a:t>
            </a:r>
            <a:br>
              <a:rPr lang="en-AU" sz="16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AU" sz="10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br>
              <a:rPr lang="en-AU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AU" sz="1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7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AU" sz="1700" b="1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expression1</a:t>
            </a:r>
            <a:r>
              <a:rPr lang="en-AU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AU" sz="17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expression2</a:t>
            </a:r>
            <a:r>
              <a:rPr lang="en-AU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AU" sz="1700" b="1" i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expression3</a:t>
            </a:r>
            <a:r>
              <a:rPr lang="en-AU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d-ID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AU" sz="17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id-ID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statement1;</a:t>
            </a:r>
            <a:br>
              <a:rPr lang="en-AU" sz="17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statement2;</a:t>
            </a:r>
            <a:br>
              <a:rPr lang="en-AU" sz="17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id-ID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br>
              <a:rPr lang="en-AU" sz="1700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</a:pPr>
            <a:endParaRPr lang="en-AU" sz="2400">
              <a:ea typeface="ＭＳ Ｐゴシック" pitchFamily="-84" charset="-128"/>
            </a:endParaRPr>
          </a:p>
          <a:p>
            <a:pPr>
              <a:spcBef>
                <a:spcPts val="1200"/>
              </a:spcBef>
            </a:pPr>
            <a:endParaRPr lang="en-AU" sz="2800">
              <a:ea typeface="ＭＳ Ｐゴシック" pitchFamily="-84" charset="-128"/>
            </a:endParaRPr>
          </a:p>
          <a:p>
            <a:pPr>
              <a:spcBef>
                <a:spcPts val="1200"/>
              </a:spcBef>
            </a:pPr>
            <a:endParaRPr lang="en-AU" sz="1200">
              <a:ea typeface="ＭＳ Ｐゴシック" pitchFamily="-84" charset="-12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4241000"/>
            <a:ext cx="5310554" cy="2381470"/>
          </a:xfrm>
          <a:prstGeom prst="rect">
            <a:avLst/>
          </a:prstGeom>
          <a:solidFill>
            <a:srgbClr val="208DCE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AU" sz="1700" b="1" i="1">
                <a:solidFill>
                  <a:schemeClr val="bg1"/>
                </a:solidFill>
                <a:ea typeface="ＭＳ Ｐゴシック" pitchFamily="-84" charset="-128"/>
              </a:rPr>
              <a:t>  expression1</a:t>
            </a:r>
            <a:r>
              <a:rPr lang="en-AU" sz="1700" i="1">
                <a:solidFill>
                  <a:schemeClr val="bg1"/>
                </a:solidFill>
                <a:ea typeface="ＭＳ Ｐゴシック" pitchFamily="-84" charset="-128"/>
              </a:rPr>
              <a:t> </a:t>
            </a:r>
            <a:r>
              <a:rPr lang="en-AU" sz="1700">
                <a:solidFill>
                  <a:schemeClr val="bg1"/>
                </a:solidFill>
                <a:ea typeface="ＭＳ Ｐゴシック" pitchFamily="-84" charset="-128"/>
              </a:rPr>
              <a:t>:  initialization</a:t>
            </a:r>
          </a:p>
          <a:p>
            <a:pPr algn="l">
              <a:spcBef>
                <a:spcPts val="0"/>
              </a:spcBef>
            </a:pPr>
            <a:r>
              <a:rPr lang="en-AU" sz="1700" b="1" i="1">
                <a:solidFill>
                  <a:schemeClr val="bg1"/>
                </a:solidFill>
                <a:ea typeface="ＭＳ Ｐゴシック" pitchFamily="-84" charset="-128"/>
              </a:rPr>
              <a:t>  expression2</a:t>
            </a:r>
            <a:r>
              <a:rPr lang="en-AU" sz="1700" i="1">
                <a:solidFill>
                  <a:schemeClr val="bg1"/>
                </a:solidFill>
                <a:ea typeface="ＭＳ Ｐゴシック" pitchFamily="-84" charset="-128"/>
              </a:rPr>
              <a:t> </a:t>
            </a:r>
            <a:r>
              <a:rPr lang="en-AU" sz="1700">
                <a:solidFill>
                  <a:schemeClr val="bg1"/>
                </a:solidFill>
                <a:ea typeface="ＭＳ Ｐゴシック" pitchFamily="-84" charset="-128"/>
              </a:rPr>
              <a:t>:  conditional </a:t>
            </a:r>
          </a:p>
          <a:p>
            <a:pPr algn="l">
              <a:spcBef>
                <a:spcPts val="0"/>
              </a:spcBef>
            </a:pPr>
            <a:r>
              <a:rPr lang="en-AU" sz="1700" b="1" i="1">
                <a:solidFill>
                  <a:schemeClr val="bg1"/>
                </a:solidFill>
                <a:ea typeface="ＭＳ Ｐゴシック" pitchFamily="-84" charset="-128"/>
              </a:rPr>
              <a:t>  expression3</a:t>
            </a:r>
            <a:r>
              <a:rPr lang="en-AU" sz="1700" i="1">
                <a:solidFill>
                  <a:schemeClr val="bg1"/>
                </a:solidFill>
                <a:ea typeface="ＭＳ Ｐゴシック" pitchFamily="-84" charset="-128"/>
              </a:rPr>
              <a:t> </a:t>
            </a:r>
            <a:r>
              <a:rPr lang="en-AU" sz="1700">
                <a:solidFill>
                  <a:schemeClr val="bg1"/>
                </a:solidFill>
                <a:ea typeface="ＭＳ Ｐゴシック" pitchFamily="-84" charset="-128"/>
              </a:rPr>
              <a:t>:  increment or decrement</a:t>
            </a:r>
          </a:p>
          <a:p>
            <a:pPr algn="l">
              <a:spcBef>
                <a:spcPts val="0"/>
              </a:spcBef>
            </a:pPr>
            <a:r>
              <a:rPr lang="en-AU" sz="1700">
                <a:solidFill>
                  <a:schemeClr val="bg1"/>
                </a:solidFill>
                <a:ea typeface="ＭＳ Ｐゴシック" pitchFamily="-84" charset="-128"/>
              </a:rPr>
              <a:t> </a:t>
            </a:r>
          </a:p>
          <a:p>
            <a:pPr algn="l">
              <a:spcBef>
                <a:spcPts val="0"/>
              </a:spcBef>
            </a:pPr>
            <a:r>
              <a:rPr lang="en-AU" sz="1700" b="1">
                <a:solidFill>
                  <a:schemeClr val="bg1"/>
                </a:solidFill>
                <a:ea typeface="ＭＳ Ｐゴシック" pitchFamily="-84" charset="-128"/>
              </a:rPr>
              <a:t>  expression1</a:t>
            </a:r>
            <a:r>
              <a:rPr lang="en-AU" sz="1700">
                <a:solidFill>
                  <a:schemeClr val="bg1"/>
                </a:solidFill>
                <a:ea typeface="ＭＳ Ｐゴシック" pitchFamily="-84" charset="-128"/>
              </a:rPr>
              <a:t>, </a:t>
            </a:r>
            <a:r>
              <a:rPr lang="en-AU" sz="1700" b="1">
                <a:solidFill>
                  <a:schemeClr val="bg1"/>
                </a:solidFill>
                <a:ea typeface="ＭＳ Ｐゴシック" pitchFamily="-84" charset="-128"/>
              </a:rPr>
              <a:t>expression2</a:t>
            </a:r>
            <a:r>
              <a:rPr lang="en-AU" sz="1700">
                <a:solidFill>
                  <a:schemeClr val="bg1"/>
                </a:solidFill>
                <a:ea typeface="ＭＳ Ｐゴシック" pitchFamily="-84" charset="-128"/>
              </a:rPr>
              <a:t> and </a:t>
            </a:r>
            <a:r>
              <a:rPr lang="en-AU" sz="1700" b="1">
                <a:solidFill>
                  <a:schemeClr val="bg1"/>
                </a:solidFill>
                <a:ea typeface="ＭＳ Ｐゴシック" pitchFamily="-84" charset="-128"/>
              </a:rPr>
              <a:t>expression3 </a:t>
            </a:r>
            <a:r>
              <a:rPr lang="en-AU" sz="1700">
                <a:solidFill>
                  <a:schemeClr val="bg1"/>
                </a:solidFill>
                <a:ea typeface="ＭＳ Ｐゴシック" pitchFamily="-84" charset="-128"/>
              </a:rPr>
              <a:t>are optional</a:t>
            </a:r>
          </a:p>
          <a:p>
            <a:pPr algn="l">
              <a:spcBef>
                <a:spcPts val="0"/>
              </a:spcBef>
            </a:pPr>
            <a:endParaRPr lang="en-AU" sz="1700">
              <a:solidFill>
                <a:schemeClr val="bg1"/>
              </a:solidFill>
              <a:ea typeface="ＭＳ Ｐゴシック" pitchFamily="-84" charset="-128"/>
            </a:endParaRPr>
          </a:p>
          <a:p>
            <a:pPr algn="l">
              <a:spcBef>
                <a:spcPts val="0"/>
              </a:spcBef>
            </a:pPr>
            <a:r>
              <a:rPr lang="en-AU" sz="1700" b="1">
                <a:solidFill>
                  <a:schemeClr val="bg1"/>
                </a:solidFill>
                <a:ea typeface="ＭＳ Ｐゴシック" pitchFamily="-84" charset="-128"/>
              </a:rPr>
              <a:t>  expression1</a:t>
            </a:r>
            <a:r>
              <a:rPr lang="en-AU" sz="1700">
                <a:solidFill>
                  <a:schemeClr val="bg1"/>
                </a:solidFill>
                <a:ea typeface="ＭＳ Ｐゴシック" pitchFamily="-84" charset="-128"/>
              </a:rPr>
              <a:t> and </a:t>
            </a:r>
            <a:r>
              <a:rPr lang="en-AU" sz="1700" b="1">
                <a:solidFill>
                  <a:schemeClr val="bg1"/>
                </a:solidFill>
                <a:ea typeface="ＭＳ Ｐゴシック" pitchFamily="-84" charset="-128"/>
              </a:rPr>
              <a:t>expression3</a:t>
            </a:r>
            <a:br>
              <a:rPr lang="en-AU" sz="1700">
                <a:solidFill>
                  <a:schemeClr val="bg1"/>
                </a:solidFill>
                <a:ea typeface="ＭＳ Ｐゴシック" pitchFamily="-84" charset="-128"/>
              </a:rPr>
            </a:br>
            <a:r>
              <a:rPr lang="en-AU" sz="1700">
                <a:solidFill>
                  <a:schemeClr val="bg1"/>
                </a:solidFill>
                <a:ea typeface="ＭＳ Ｐゴシック" pitchFamily="-84" charset="-128"/>
              </a:rPr>
              <a:t>    can consist of several expression separated with comma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16570" y="1034989"/>
            <a:ext cx="3255237" cy="375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b="1">
                <a:latin typeface="Tahoma" pitchFamily="34" charset="0"/>
                <a:cs typeface="Tahoma" pitchFamily="34" charset="0"/>
              </a:rPr>
              <a:t>FOR </a:t>
            </a:r>
            <a:r>
              <a:rPr lang="en-US">
                <a:latin typeface="Tahoma" pitchFamily="34" charset="0"/>
                <a:cs typeface="Tahoma" pitchFamily="34" charset="0"/>
              </a:rPr>
              <a:t>Statement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5972347" y="1694247"/>
            <a:ext cx="3036419" cy="4732900"/>
            <a:chOff x="1248" y="1104"/>
            <a:chExt cx="3728" cy="3024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208" y="399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288" y="1240"/>
              <a:ext cx="64" cy="16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2200" y="110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271" y="3186"/>
              <a:ext cx="867" cy="30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2288" y="3448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352" y="3552"/>
              <a:ext cx="978" cy="21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3320" y="3160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4016" y="1864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2288" y="1872"/>
              <a:ext cx="173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9" name="Group 14"/>
            <p:cNvGrpSpPr>
              <a:grpSpLocks/>
            </p:cNvGrpSpPr>
            <p:nvPr/>
          </p:nvGrpSpPr>
          <p:grpSpPr bwMode="auto">
            <a:xfrm>
              <a:off x="3064" y="2552"/>
              <a:ext cx="1904" cy="236"/>
              <a:chOff x="0" y="0"/>
              <a:chExt cx="20000" cy="20391"/>
            </a:xfrm>
          </p:grpSpPr>
          <p:sp>
            <p:nvSpPr>
              <p:cNvPr id="29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4804 h 20000"/>
                  <a:gd name="T4" fmla="*/ 0 w 20000"/>
                  <a:gd name="T5" fmla="*/ 14804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0" name="Rectangle 16"/>
              <p:cNvSpPr>
                <a:spLocks noChangeArrowheads="1"/>
              </p:cNvSpPr>
              <p:nvPr/>
            </p:nvSpPr>
            <p:spPr bwMode="auto">
              <a:xfrm>
                <a:off x="84" y="3301"/>
                <a:ext cx="19916" cy="1709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</p:grpSp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1248" y="2880"/>
              <a:ext cx="2077" cy="560"/>
              <a:chOff x="0" y="0"/>
              <a:chExt cx="20000" cy="20000"/>
            </a:xfrm>
          </p:grpSpPr>
          <p:sp>
            <p:nvSpPr>
              <p:cNvPr id="27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7030A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8" name="Rectangle 19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  <a:latin typeface="Courier New" pitchFamily="49" charset="0"/>
                    <a:cs typeface="Times New Roman" pitchFamily="18" charset="0"/>
                  </a:rPr>
                  <a:t>exp2</a:t>
                </a:r>
              </a:p>
              <a:p>
                <a:pPr eaLnBrk="0" hangingPunct="0"/>
                <a:endParaRPr lang="en-US" b="1">
                  <a:solidFill>
                    <a:schemeClr val="bg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3072" y="2160"/>
              <a:ext cx="1904" cy="232"/>
              <a:chOff x="0" y="0"/>
              <a:chExt cx="20000" cy="20000"/>
            </a:xfrm>
          </p:grpSpPr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4804 h 20000"/>
                  <a:gd name="T4" fmla="*/ 0 w 20000"/>
                  <a:gd name="T5" fmla="*/ 14804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CC0099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  <a:latin typeface="Courier New" pitchFamily="49" charset="0"/>
                    <a:cs typeface="Times New Roman" pitchFamily="18" charset="0"/>
                  </a:rPr>
                  <a:t>exp3</a:t>
                </a:r>
              </a:p>
              <a:p>
                <a:pPr eaLnBrk="0" hangingPunct="0"/>
                <a:endParaRPr lang="en-US" b="1">
                  <a:solidFill>
                    <a:schemeClr val="bg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2" name="Group 23"/>
            <p:cNvGrpSpPr>
              <a:grpSpLocks/>
            </p:cNvGrpSpPr>
            <p:nvPr/>
          </p:nvGrpSpPr>
          <p:grpSpPr bwMode="auto">
            <a:xfrm>
              <a:off x="1344" y="1392"/>
              <a:ext cx="1904" cy="232"/>
              <a:chOff x="0" y="0"/>
              <a:chExt cx="20000" cy="20000"/>
            </a:xfrm>
          </p:grpSpPr>
          <p:sp>
            <p:nvSpPr>
              <p:cNvPr id="23" name="Freeform 24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4804 h 20000"/>
                  <a:gd name="T4" fmla="*/ 0 w 20000"/>
                  <a:gd name="T5" fmla="*/ 14804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00B05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  <a:latin typeface="Courier New" pitchFamily="49" charset="0"/>
                    <a:cs typeface="Times New Roman" pitchFamily="18" charset="0"/>
                  </a:rPr>
                  <a:t>exp1</a:t>
                </a:r>
              </a:p>
              <a:p>
                <a:pPr eaLnBrk="0" hangingPunct="0"/>
                <a:endParaRPr lang="en-US" b="1">
                  <a:solidFill>
                    <a:schemeClr val="bg1"/>
                  </a:solidFill>
                  <a:latin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26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8000" cy="792088"/>
          </a:xfrm>
        </p:spPr>
        <p:txBody>
          <a:bodyPr/>
          <a:lstStyle/>
          <a:p>
            <a:pPr eaLnBrk="1" hangingPunct="1"/>
            <a:r>
              <a:rPr lang="en-US" altLang="zh-CN">
                <a:latin typeface="Tahoma" pitchFamily="34" charset="0"/>
                <a:cs typeface="Tahoma" pitchFamily="34" charset="0"/>
              </a:rPr>
              <a:t>Repetition:  for statement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62000" y="1295400"/>
            <a:ext cx="8388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00207" y="903900"/>
            <a:ext cx="8935188" cy="4802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endParaRPr lang="en-AU" sz="1200">
              <a:ea typeface="ＭＳ Ｐゴシック" pitchFamily="-84" charset="-128"/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 bwMode="auto">
          <a:xfrm>
            <a:off x="104406" y="914400"/>
            <a:ext cx="8935188" cy="75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AU" b="1">
                <a:solidFill>
                  <a:srgbClr val="208DCE"/>
                </a:solidFill>
                <a:ea typeface="ＭＳ Ｐゴシック" pitchFamily="-84" charset="-128"/>
              </a:rPr>
              <a:t>Syntax :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3074334" y="533400"/>
            <a:ext cx="4419600" cy="4294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AU" sz="2000">
                <a:ea typeface="ＭＳ Ｐゴシック" pitchFamily="-84" charset="-128"/>
              </a:rPr>
              <a:t>For example, print the value 1 to 10</a:t>
            </a:r>
            <a:endParaRPr lang="en-AU">
              <a:ea typeface="ＭＳ Ｐゴシック" pitchFamily="-84" charset="-128"/>
            </a:endParaRP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1295400" y="1014001"/>
            <a:ext cx="6534075" cy="1908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>
              <a:lnSpc>
                <a:spcPct val="90000"/>
              </a:lnSpc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int main() </a:t>
            </a:r>
          </a:p>
          <a:p>
            <a:pPr>
              <a:lnSpc>
                <a:spcPct val="90000"/>
              </a:lnSpc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sz="1500">
                <a:latin typeface="Courier New" pitchFamily="49" charset="0"/>
                <a:cs typeface="Courier New" pitchFamily="49" charset="0"/>
              </a:rPr>
              <a:t>int </a:t>
            </a:r>
            <a:r>
              <a:rPr lang="en-AU" sz="1500">
                <a:latin typeface="Courier New" pitchFamily="49" charset="0"/>
                <a:cs typeface="Courier New" pitchFamily="49" charset="0"/>
              </a:rPr>
              <a:t>counter</a:t>
            </a:r>
            <a:r>
              <a:rPr lang="id-ID" sz="1500">
                <a:latin typeface="Courier New" pitchFamily="49" charset="0"/>
                <a:cs typeface="Courier New" pitchFamily="49" charset="0"/>
              </a:rPr>
              <a:t>;</a:t>
            </a:r>
            <a:endParaRPr lang="id-ID" sz="15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sz="15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500">
                <a:latin typeface="Courier New" pitchFamily="49" charset="0"/>
                <a:cs typeface="Courier New" pitchFamily="49" charset="0"/>
              </a:rPr>
              <a:t>( </a:t>
            </a:r>
            <a:r>
              <a:rPr lang="en-AU" sz="1500">
                <a:latin typeface="Courier New" pitchFamily="49" charset="0"/>
                <a:cs typeface="Courier New" pitchFamily="49" charset="0"/>
              </a:rPr>
              <a:t>counter</a:t>
            </a:r>
            <a:r>
              <a:rPr lang="id-ID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5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id-ID" sz="1500" dirty="0">
                <a:latin typeface="Courier New" pitchFamily="49" charset="0"/>
                <a:cs typeface="Courier New" pitchFamily="49" charset="0"/>
              </a:rPr>
              <a:t> 1 </a:t>
            </a:r>
            <a:r>
              <a:rPr lang="id-ID" sz="1500">
                <a:latin typeface="Courier New" pitchFamily="49" charset="0"/>
                <a:cs typeface="Courier New" pitchFamily="49" charset="0"/>
              </a:rPr>
              <a:t>;  </a:t>
            </a:r>
            <a:r>
              <a:rPr lang="en-AU" sz="1500">
                <a:latin typeface="Courier New" pitchFamily="49" charset="0"/>
                <a:cs typeface="Courier New" pitchFamily="49" charset="0"/>
              </a:rPr>
              <a:t>counter</a:t>
            </a:r>
            <a:r>
              <a:rPr lang="id-ID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500" b="1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id-ID" sz="1500" dirty="0">
                <a:latin typeface="Courier New" pitchFamily="49" charset="0"/>
                <a:cs typeface="Courier New" pitchFamily="49" charset="0"/>
              </a:rPr>
              <a:t> 10 </a:t>
            </a:r>
            <a:r>
              <a:rPr lang="id-ID" sz="1500">
                <a:latin typeface="Courier New" pitchFamily="49" charset="0"/>
                <a:cs typeface="Courier New" pitchFamily="49" charset="0"/>
              </a:rPr>
              <a:t>;  </a:t>
            </a:r>
            <a:r>
              <a:rPr lang="en-AU" sz="1500">
                <a:latin typeface="Courier New" pitchFamily="49" charset="0"/>
                <a:cs typeface="Courier New" pitchFamily="49" charset="0"/>
              </a:rPr>
              <a:t>counter</a:t>
            </a:r>
            <a:r>
              <a:rPr lang="id-ID" sz="1500" b="1">
                <a:latin typeface="Courier New" pitchFamily="49" charset="0"/>
                <a:cs typeface="Courier New" pitchFamily="49" charset="0"/>
              </a:rPr>
              <a:t>++</a:t>
            </a:r>
            <a:r>
              <a:rPr lang="id-ID" sz="1500">
                <a:latin typeface="Courier New" pitchFamily="49" charset="0"/>
                <a:cs typeface="Courier New" pitchFamily="49" charset="0"/>
              </a:rPr>
              <a:t> )</a:t>
            </a:r>
            <a:r>
              <a:rPr lang="en-AU" sz="1500">
                <a:latin typeface="Courier New" pitchFamily="49" charset="0"/>
                <a:cs typeface="Courier New" pitchFamily="49" charset="0"/>
              </a:rPr>
              <a:t> {</a:t>
            </a:r>
            <a:r>
              <a:rPr lang="id-ID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500">
                <a:latin typeface="Courier New" pitchFamily="49" charset="0"/>
                <a:cs typeface="Courier New" pitchFamily="49" charset="0"/>
              </a:rPr>
              <a:t>printf</a:t>
            </a:r>
            <a:r>
              <a:rPr lang="id-ID" sz="15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id-ID" sz="1500">
                <a:latin typeface="Courier New" pitchFamily="49" charset="0"/>
                <a:cs typeface="Courier New" pitchFamily="49" charset="0"/>
              </a:rPr>
              <a:t>"%d\n", </a:t>
            </a:r>
            <a:r>
              <a:rPr lang="en-AU" sz="1500">
                <a:latin typeface="Courier New" pitchFamily="49" charset="0"/>
                <a:cs typeface="Courier New" pitchFamily="49" charset="0"/>
              </a:rPr>
              <a:t>counter</a:t>
            </a:r>
            <a:r>
              <a:rPr lang="id-ID" sz="1500">
                <a:latin typeface="Courier New" pitchFamily="49" charset="0"/>
                <a:cs typeface="Courier New" pitchFamily="49" charset="0"/>
              </a:rPr>
              <a:t> );</a:t>
            </a:r>
            <a:r>
              <a:rPr lang="en-AU" sz="15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AU" sz="1500">
                <a:latin typeface="Courier New" pitchFamily="49" charset="0"/>
                <a:cs typeface="Courier New" pitchFamily="49" charset="0"/>
              </a:rPr>
              <a:t>    }</a:t>
            </a:r>
            <a:endParaRPr lang="id-ID" sz="15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    return(0);</a:t>
            </a:r>
          </a:p>
          <a:p>
            <a:pPr>
              <a:lnSpc>
                <a:spcPct val="90000"/>
              </a:lnSpc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1262996" y="5235223"/>
            <a:ext cx="6566479" cy="151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>
              <a:lnSpc>
                <a:spcPct val="90000"/>
              </a:lnSpc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    int x;</a:t>
            </a:r>
          </a:p>
          <a:p>
            <a:pPr>
              <a:lnSpc>
                <a:spcPct val="90000"/>
              </a:lnSpc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sz="15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500" dirty="0">
                <a:latin typeface="Courier New" pitchFamily="49" charset="0"/>
                <a:cs typeface="Courier New" pitchFamily="49" charset="0"/>
              </a:rPr>
              <a:t>( x </a:t>
            </a:r>
            <a:r>
              <a:rPr lang="id-ID" sz="15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id-ID" sz="1500" dirty="0">
                <a:latin typeface="Courier New" pitchFamily="49" charset="0"/>
                <a:cs typeface="Courier New" pitchFamily="49" charset="0"/>
              </a:rPr>
              <a:t> 10 ;  x </a:t>
            </a:r>
            <a:r>
              <a:rPr lang="id-ID" sz="1500" b="1" dirty="0">
                <a:latin typeface="Courier New" pitchFamily="49" charset="0"/>
                <a:cs typeface="Courier New" pitchFamily="49" charset="0"/>
              </a:rPr>
              <a:t>&gt;=</a:t>
            </a:r>
            <a:r>
              <a:rPr lang="id-ID" sz="1500" dirty="0">
                <a:latin typeface="Courier New" pitchFamily="49" charset="0"/>
                <a:cs typeface="Courier New" pitchFamily="49" charset="0"/>
              </a:rPr>
              <a:t> 1 ;  x</a:t>
            </a:r>
            <a:r>
              <a:rPr lang="id-ID" sz="1500" b="1" dirty="0">
                <a:latin typeface="Courier New" pitchFamily="49" charset="0"/>
                <a:cs typeface="Courier New" pitchFamily="49" charset="0"/>
              </a:rPr>
              <a:t>--</a:t>
            </a:r>
            <a:r>
              <a:rPr lang="id-ID" sz="1500" dirty="0">
                <a:latin typeface="Courier New" pitchFamily="49" charset="0"/>
                <a:cs typeface="Courier New" pitchFamily="49" charset="0"/>
              </a:rPr>
              <a:t> ) printf( </a:t>
            </a:r>
            <a:r>
              <a:rPr lang="id-ID" sz="1500">
                <a:latin typeface="Courier New" pitchFamily="49" charset="0"/>
                <a:cs typeface="Courier New" pitchFamily="49" charset="0"/>
              </a:rPr>
              <a:t>"%d\n", </a:t>
            </a:r>
            <a:r>
              <a:rPr lang="id-ID" sz="1500" dirty="0">
                <a:latin typeface="Courier New" pitchFamily="49" charset="0"/>
                <a:cs typeface="Courier New" pitchFamily="49" charset="0"/>
              </a:rPr>
              <a:t>x);</a:t>
            </a:r>
          </a:p>
          <a:p>
            <a:pPr>
              <a:lnSpc>
                <a:spcPct val="90000"/>
              </a:lnSpc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    return(0);</a:t>
            </a:r>
          </a:p>
          <a:p>
            <a:pPr>
              <a:lnSpc>
                <a:spcPct val="90000"/>
              </a:lnSpc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081356" y="1039051"/>
            <a:ext cx="1062645" cy="551277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endParaRPr lang="en-AU">
              <a:ea typeface="ＭＳ Ｐゴシック" pitchFamily="-84" charset="-128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8081355" y="1177509"/>
            <a:ext cx="1062645" cy="50047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AU" sz="2000" b="1">
                <a:ea typeface="ＭＳ Ｐゴシック" pitchFamily="-84" charset="-128"/>
              </a:rPr>
              <a:t>Output: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AU" sz="2400" b="1">
                <a:ea typeface="ＭＳ Ｐゴシック" pitchFamily="-84" charset="-128"/>
              </a:rPr>
              <a:t>1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AU" sz="2400" b="1">
                <a:ea typeface="ＭＳ Ｐゴシック" pitchFamily="-84" charset="-128"/>
              </a:rPr>
              <a:t>2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AU" sz="2400" b="1">
                <a:ea typeface="ＭＳ Ｐゴシック" pitchFamily="-84" charset="-128"/>
              </a:rPr>
              <a:t>3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AU" sz="2400" b="1">
                <a:ea typeface="ＭＳ Ｐゴシック" pitchFamily="-84" charset="-128"/>
              </a:rPr>
              <a:t>4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AU" sz="2400" b="1">
                <a:ea typeface="ＭＳ Ｐゴシック" pitchFamily="-84" charset="-128"/>
              </a:rPr>
              <a:t>5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AU" sz="2400" b="1">
                <a:ea typeface="ＭＳ Ｐゴシック" pitchFamily="-84" charset="-128"/>
              </a:rPr>
              <a:t>6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AU" sz="2400" b="1">
                <a:ea typeface="ＭＳ Ｐゴシック" pitchFamily="-84" charset="-128"/>
              </a:rPr>
              <a:t>7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AU" sz="2400" b="1">
                <a:ea typeface="ＭＳ Ｐゴシック" pitchFamily="-84" charset="-128"/>
              </a:rPr>
              <a:t>8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AU" sz="2400" b="1">
                <a:ea typeface="ＭＳ Ｐゴシック" pitchFamily="-84" charset="-128"/>
              </a:rPr>
              <a:t>9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AU" sz="2400" b="1">
                <a:ea typeface="ＭＳ Ｐゴシック" pitchFamily="-84" charset="-128"/>
              </a:rPr>
              <a:t>10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385" t="55548" r="23863" b="19958"/>
          <a:stretch/>
        </p:blipFill>
        <p:spPr>
          <a:xfrm>
            <a:off x="1752600" y="2895600"/>
            <a:ext cx="5181600" cy="219189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ubtitle 2"/>
          <p:cNvSpPr txBox="1">
            <a:spLocks/>
          </p:cNvSpPr>
          <p:nvPr/>
        </p:nvSpPr>
        <p:spPr bwMode="auto">
          <a:xfrm>
            <a:off x="104406" y="5124351"/>
            <a:ext cx="8935188" cy="75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AU" b="1">
                <a:ea typeface="ＭＳ Ｐゴシック" pitchFamily="-84" charset="-128"/>
              </a:rPr>
              <a:t>Other</a:t>
            </a:r>
            <a:br>
              <a:rPr lang="en-AU" b="1">
                <a:ea typeface="ＭＳ Ｐゴシック" pitchFamily="-84" charset="-128"/>
              </a:rPr>
            </a:br>
            <a:r>
              <a:rPr lang="en-AU" b="1">
                <a:ea typeface="ＭＳ Ｐゴシック" pitchFamily="-84" charset="-128"/>
              </a:rPr>
              <a:t>Syntax :</a:t>
            </a:r>
          </a:p>
        </p:txBody>
      </p:sp>
    </p:spTree>
    <p:extLst>
      <p:ext uri="{BB962C8B-B14F-4D97-AF65-F5344CB8AC3E}">
        <p14:creationId xmlns:p14="http://schemas.microsoft.com/office/powerpoint/2010/main" val="82805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62000" y="1295400"/>
            <a:ext cx="8388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00207" y="903900"/>
            <a:ext cx="8935188" cy="4802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endParaRPr lang="en-AU" sz="1200">
              <a:ea typeface="ＭＳ Ｐゴシック" pitchFamily="-84" charset="-128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 bwMode="auto">
          <a:xfrm>
            <a:off x="104406" y="2206802"/>
            <a:ext cx="8935188" cy="75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AU" b="1">
                <a:ea typeface="ＭＳ Ｐゴシック" pitchFamily="-84" charset="-128"/>
              </a:rPr>
              <a:t>Syntax :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04406" y="1219200"/>
            <a:ext cx="9039594" cy="560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AU" sz="2200">
                <a:ea typeface="ＭＳ Ｐゴシック" pitchFamily="-84" charset="-128"/>
              </a:rPr>
              <a:t>Loop in a loop. The repetition operation will start from the inner side loop.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04406" y="5264632"/>
            <a:ext cx="903959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d-ID" sz="1800" b="1">
                <a:latin typeface="Tahoma" pitchFamily="34" charset="0"/>
                <a:cs typeface="Tahoma" pitchFamily="34" charset="0"/>
              </a:rPr>
              <a:t>Output :</a:t>
            </a:r>
          </a:p>
          <a:p>
            <a:pPr>
              <a:spcBef>
                <a:spcPct val="50000"/>
              </a:spcBef>
            </a:pPr>
            <a:r>
              <a:rPr lang="id-ID" sz="1800" b="1">
                <a:latin typeface="Tahoma" pitchFamily="34" charset="0"/>
                <a:cs typeface="Tahoma" pitchFamily="34" charset="0"/>
              </a:rPr>
              <a:t>1 5 </a:t>
            </a:r>
            <a:r>
              <a:rPr lang="en-AU" sz="1800" b="1">
                <a:latin typeface="Tahoma" pitchFamily="34" charset="0"/>
                <a:cs typeface="Tahoma" pitchFamily="34" charset="0"/>
              </a:rPr>
              <a:t> </a:t>
            </a:r>
            <a:r>
              <a:rPr lang="id-ID" sz="1800" b="1">
                <a:latin typeface="Tahoma" pitchFamily="34" charset="0"/>
                <a:cs typeface="Tahoma" pitchFamily="34" charset="0"/>
              </a:rPr>
              <a:t>1 4 </a:t>
            </a:r>
            <a:r>
              <a:rPr lang="en-AU" sz="1800" b="1">
                <a:latin typeface="Tahoma" pitchFamily="34" charset="0"/>
                <a:cs typeface="Tahoma" pitchFamily="34" charset="0"/>
              </a:rPr>
              <a:t> </a:t>
            </a:r>
            <a:r>
              <a:rPr lang="id-ID" sz="1800" b="1">
                <a:latin typeface="Tahoma" pitchFamily="34" charset="0"/>
                <a:cs typeface="Tahoma" pitchFamily="34" charset="0"/>
              </a:rPr>
              <a:t>1 3</a:t>
            </a:r>
            <a:r>
              <a:rPr lang="en-AU" sz="1800" b="1">
                <a:latin typeface="Tahoma" pitchFamily="34" charset="0"/>
                <a:cs typeface="Tahoma" pitchFamily="34" charset="0"/>
              </a:rPr>
              <a:t> </a:t>
            </a:r>
            <a:r>
              <a:rPr lang="id-ID" sz="1800" b="1">
                <a:latin typeface="Tahoma" pitchFamily="34" charset="0"/>
                <a:cs typeface="Tahoma" pitchFamily="34" charset="0"/>
              </a:rPr>
              <a:t> </a:t>
            </a:r>
            <a:r>
              <a:rPr lang="en-AU" sz="1800" b="1">
                <a:latin typeface="Tahoma" pitchFamily="34" charset="0"/>
                <a:cs typeface="Tahoma" pitchFamily="34" charset="0"/>
              </a:rPr>
              <a:t>1 2  1 1  </a:t>
            </a:r>
            <a:r>
              <a:rPr lang="id-ID" sz="1800" b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2 5 </a:t>
            </a:r>
            <a:r>
              <a:rPr lang="en-AU" sz="1800" b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sz="1800" b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2 4 </a:t>
            </a:r>
            <a:r>
              <a:rPr lang="en-AU" sz="1800" b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 2 3  2 2  2 1</a:t>
            </a:r>
            <a:r>
              <a:rPr lang="en-AU" sz="1800" b="1">
                <a:latin typeface="Tahoma" pitchFamily="34" charset="0"/>
                <a:cs typeface="Tahoma" pitchFamily="34" charset="0"/>
              </a:rPr>
              <a:t>  3 5  3 4  3 3  3 2  3 </a:t>
            </a:r>
            <a:r>
              <a:rPr lang="id-ID" sz="1800" b="1">
                <a:latin typeface="Tahoma" pitchFamily="34" charset="0"/>
                <a:cs typeface="Tahoma" pitchFamily="34" charset="0"/>
              </a:rPr>
              <a:t>1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057400" y="2359451"/>
            <a:ext cx="5029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int x, y;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for (x=1;x&lt;=</a:t>
            </a:r>
            <a:r>
              <a:rPr lang="en-AU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3</a:t>
            </a: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;x++)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(y=</a:t>
            </a:r>
            <a:r>
              <a:rPr lang="en-AU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5</a:t>
            </a: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; y&gt;=1; y--)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printf(”%d</a:t>
            </a:r>
            <a:r>
              <a:rPr lang="en-AU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%d </a:t>
            </a:r>
            <a:r>
              <a:rPr lang="en-AU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”,x,y);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762000" y="304800"/>
            <a:ext cx="8388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9pPr>
          </a:lstStyle>
          <a:p>
            <a:pPr eaLnBrk="1" hangingPunct="1"/>
            <a:r>
              <a:rPr lang="en-US" altLang="zh-CN">
                <a:latin typeface="Tahoma" pitchFamily="34" charset="0"/>
                <a:cs typeface="Tahoma" pitchFamily="34" charset="0"/>
              </a:rPr>
              <a:t>Repetition:  nested for statement</a:t>
            </a:r>
          </a:p>
        </p:txBody>
      </p:sp>
    </p:spTree>
    <p:extLst>
      <p:ext uri="{BB962C8B-B14F-4D97-AF65-F5344CB8AC3E}">
        <p14:creationId xmlns:p14="http://schemas.microsoft.com/office/powerpoint/2010/main" val="20500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8000" cy="792088"/>
          </a:xfrm>
        </p:spPr>
        <p:txBody>
          <a:bodyPr/>
          <a:lstStyle/>
          <a:p>
            <a:pPr eaLnBrk="1" hangingPunct="1"/>
            <a:r>
              <a:rPr lang="en-US" altLang="zh-CN">
                <a:latin typeface="Tahoma" pitchFamily="34" charset="0"/>
                <a:cs typeface="Tahoma" pitchFamily="34" charset="0"/>
              </a:rPr>
              <a:t>Repetition:  while statement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5361417" y="1074152"/>
            <a:ext cx="3782583" cy="375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b="1">
                <a:latin typeface="Tahoma" pitchFamily="34" charset="0"/>
                <a:cs typeface="Tahoma" pitchFamily="34" charset="0"/>
              </a:rPr>
              <a:t>WHILE </a:t>
            </a:r>
            <a:r>
              <a:rPr lang="en-US">
                <a:latin typeface="Tahoma" pitchFamily="34" charset="0"/>
                <a:cs typeface="Tahoma" pitchFamily="34" charset="0"/>
              </a:rPr>
              <a:t>Statement</a:t>
            </a: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0" y="3935356"/>
            <a:ext cx="9144000" cy="853377"/>
          </a:xfrm>
          <a:prstGeom prst="rect">
            <a:avLst/>
          </a:prstGeom>
          <a:solidFill>
            <a:srgbClr val="208DCE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en-AU" b="1" i="1">
                <a:solidFill>
                  <a:schemeClr val="bg1"/>
                </a:solidFill>
                <a:ea typeface="ＭＳ Ｐゴシック" pitchFamily="-84" charset="-128"/>
              </a:rPr>
              <a:t>  expression</a:t>
            </a:r>
            <a:r>
              <a:rPr lang="en-AU">
                <a:solidFill>
                  <a:schemeClr val="bg1"/>
                </a:solidFill>
                <a:ea typeface="ＭＳ Ｐゴシック" pitchFamily="-84" charset="-128"/>
              </a:rPr>
              <a:t> is Boolean expression. It will result in true (not zero) or false (equal to zero).</a:t>
            </a:r>
          </a:p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en-AU">
                <a:solidFill>
                  <a:schemeClr val="bg1"/>
                </a:solidFill>
                <a:ea typeface="ＭＳ Ｐゴシック" pitchFamily="-84" charset="-128"/>
              </a:rPr>
              <a:t>  Statement will be executed while the </a:t>
            </a:r>
            <a:r>
              <a:rPr lang="en-AU" b="1" i="1">
                <a:solidFill>
                  <a:schemeClr val="bg1"/>
                </a:solidFill>
                <a:ea typeface="ＭＳ Ｐゴシック" pitchFamily="-84" charset="-128"/>
              </a:rPr>
              <a:t>expression</a:t>
            </a:r>
            <a:r>
              <a:rPr lang="en-AU">
                <a:solidFill>
                  <a:schemeClr val="bg1"/>
                </a:solidFill>
                <a:ea typeface="ＭＳ Ｐゴシック" pitchFamily="-84" charset="-128"/>
              </a:rPr>
              <a:t> is not equal to zero.</a:t>
            </a:r>
          </a:p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en-AU" b="1" i="1">
                <a:solidFill>
                  <a:schemeClr val="bg1"/>
                </a:solidFill>
                <a:ea typeface="ＭＳ Ｐゴシック" pitchFamily="-84" charset="-128"/>
              </a:rPr>
              <a:t>  expression</a:t>
            </a:r>
            <a:r>
              <a:rPr lang="en-AU">
                <a:solidFill>
                  <a:schemeClr val="bg1"/>
                </a:solidFill>
                <a:ea typeface="ＭＳ Ｐゴシック" pitchFamily="-84" charset="-128"/>
              </a:rPr>
              <a:t> evaluation is done before the statements executed.</a:t>
            </a:r>
          </a:p>
        </p:txBody>
      </p:sp>
      <p:grpSp>
        <p:nvGrpSpPr>
          <p:cNvPr id="34" name="Group 4"/>
          <p:cNvGrpSpPr>
            <a:grpSpLocks/>
          </p:cNvGrpSpPr>
          <p:nvPr/>
        </p:nvGrpSpPr>
        <p:grpSpPr bwMode="auto">
          <a:xfrm>
            <a:off x="5922695" y="1545860"/>
            <a:ext cx="3062399" cy="1940523"/>
            <a:chOff x="1536" y="1631"/>
            <a:chExt cx="3704" cy="2209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2576" y="1767"/>
              <a:ext cx="48" cy="82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2488" y="1631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648" y="2976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576" y="3160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2488" y="370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640" y="3264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3608" y="2872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4304" y="2063"/>
              <a:ext cx="0" cy="82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2576" y="2063"/>
              <a:ext cx="173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44" name="Group 14"/>
            <p:cNvGrpSpPr>
              <a:grpSpLocks/>
            </p:cNvGrpSpPr>
            <p:nvPr/>
          </p:nvGrpSpPr>
          <p:grpSpPr bwMode="auto">
            <a:xfrm>
              <a:off x="3336" y="2358"/>
              <a:ext cx="1904" cy="228"/>
              <a:chOff x="0" y="19210"/>
              <a:chExt cx="20000" cy="19686"/>
            </a:xfrm>
          </p:grpSpPr>
          <p:sp>
            <p:nvSpPr>
              <p:cNvPr id="48" name="Freeform 15"/>
              <p:cNvSpPr>
                <a:spLocks/>
              </p:cNvSpPr>
              <p:nvPr/>
            </p:nvSpPr>
            <p:spPr bwMode="auto">
              <a:xfrm>
                <a:off x="0" y="19479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4804 h 20000"/>
                  <a:gd name="T4" fmla="*/ 0 w 20000"/>
                  <a:gd name="T5" fmla="*/ 14804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2712" y="19210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45" name="Group 17"/>
            <p:cNvGrpSpPr>
              <a:grpSpLocks/>
            </p:cNvGrpSpPr>
            <p:nvPr/>
          </p:nvGrpSpPr>
          <p:grpSpPr bwMode="auto">
            <a:xfrm>
              <a:off x="1536" y="2592"/>
              <a:ext cx="2077" cy="560"/>
              <a:chOff x="0" y="0"/>
              <a:chExt cx="20000" cy="20000"/>
            </a:xfrm>
          </p:grpSpPr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DFF0F9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" name="Rectangle 19"/>
              <p:cNvSpPr>
                <a:spLocks noChangeArrowheads="1"/>
              </p:cNvSpPr>
              <p:nvPr/>
            </p:nvSpPr>
            <p:spPr bwMode="auto">
              <a:xfrm>
                <a:off x="3319" y="506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condition</a:t>
                </a:r>
              </a:p>
              <a:p>
                <a:pPr eaLnBrk="0" hangingPunct="0"/>
                <a:endParaRPr lang="en-US" sz="1400" b="1" dirty="0">
                  <a:latin typeface="Courier New" pitchFamily="49" charset="0"/>
                </a:endParaRPr>
              </a:p>
            </p:txBody>
          </p:sp>
        </p:grpSp>
      </p:grpSp>
      <p:sp>
        <p:nvSpPr>
          <p:cNvPr id="51" name="Subtitle 2"/>
          <p:cNvSpPr txBox="1">
            <a:spLocks/>
          </p:cNvSpPr>
          <p:nvPr/>
        </p:nvSpPr>
        <p:spPr>
          <a:xfrm>
            <a:off x="1" y="4788733"/>
            <a:ext cx="1447800" cy="206926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sz="1600">
                <a:ea typeface="ＭＳ Ｐゴシック" pitchFamily="-84" charset="-128"/>
              </a:rPr>
              <a:t>For example,</a:t>
            </a:r>
            <a:br>
              <a:rPr lang="en-AU" sz="1600">
                <a:ea typeface="ＭＳ Ｐゴシック" pitchFamily="-84" charset="-128"/>
              </a:rPr>
            </a:br>
            <a:r>
              <a:rPr lang="en-AU" sz="1600">
                <a:ea typeface="ＭＳ Ｐゴシック" pitchFamily="-84" charset="-128"/>
              </a:rPr>
              <a:t>print the value</a:t>
            </a:r>
            <a:br>
              <a:rPr lang="en-AU" sz="1600">
                <a:ea typeface="ＭＳ Ｐゴシック" pitchFamily="-84" charset="-128"/>
              </a:rPr>
            </a:br>
            <a:r>
              <a:rPr lang="en-AU" sz="1600">
                <a:ea typeface="ＭＳ Ｐゴシック" pitchFamily="-84" charset="-128"/>
              </a:rPr>
              <a:t>1 to 10.</a:t>
            </a:r>
            <a:endParaRPr lang="en-AU" sz="1400">
              <a:ea typeface="ＭＳ Ｐゴシック" pitchFamily="-84" charset="-128"/>
            </a:endParaRP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1447801" y="5058000"/>
            <a:ext cx="4422246" cy="183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id-ID" sz="1400">
                <a:latin typeface="Courier New" pitchFamily="49" charset="0"/>
                <a:cs typeface="Courier New" pitchFamily="49" charset="0"/>
              </a:rPr>
              <a:t>#include&lt;stdio.h</a:t>
            </a:r>
            <a:r>
              <a:rPr lang="id-ID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id-ID" sz="1400" dirty="0">
                <a:latin typeface="Courier New" pitchFamily="49" charset="0"/>
                <a:cs typeface="Courier New" pitchFamily="49" charset="0"/>
              </a:rPr>
              <a:t>int main() </a:t>
            </a:r>
          </a:p>
          <a:p>
            <a:pPr>
              <a:lnSpc>
                <a:spcPct val="90000"/>
              </a:lnSpc>
            </a:pPr>
            <a:r>
              <a:rPr lang="id-ID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12713" lvl="2">
              <a:lnSpc>
                <a:spcPct val="90000"/>
              </a:lnSpc>
            </a:pPr>
            <a:r>
              <a:rPr lang="en-AU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  </a:t>
            </a:r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int counter = 1; </a:t>
            </a:r>
          </a:p>
          <a:p>
            <a:pPr marL="112713" lvl="2">
              <a:lnSpc>
                <a:spcPct val="90000"/>
              </a:lnSpc>
            </a:pPr>
            <a:r>
              <a:rPr lang="en-AU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while ( counter &lt;= 10 ) { </a:t>
            </a:r>
          </a:p>
          <a:p>
            <a:pPr marL="112713" lvl="2">
              <a:lnSpc>
                <a:spcPct val="90000"/>
              </a:lnSpc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	printf( "%d</a:t>
            </a:r>
            <a:r>
              <a:rPr lang="en-AU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\n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", counter );</a:t>
            </a:r>
          </a:p>
          <a:p>
            <a:pPr marL="112713" lvl="2">
              <a:lnSpc>
                <a:spcPct val="90000"/>
              </a:lnSpc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	counter</a:t>
            </a:r>
            <a:r>
              <a:rPr lang="en-AU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++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pPr marL="112713" lvl="2">
              <a:lnSpc>
                <a:spcPct val="90000"/>
              </a:lnSpc>
            </a:pPr>
            <a:r>
              <a:rPr lang="en-AU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AU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id-ID" sz="1400">
                <a:latin typeface="Courier New" pitchFamily="49" charset="0"/>
                <a:cs typeface="Courier New" pitchFamily="49" charset="0"/>
              </a:rPr>
              <a:t>}</a:t>
            </a:r>
            <a:endParaRPr lang="id-ID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Subtitle 2"/>
          <p:cNvSpPr txBox="1">
            <a:spLocks/>
          </p:cNvSpPr>
          <p:nvPr/>
        </p:nvSpPr>
        <p:spPr>
          <a:xfrm>
            <a:off x="5471189" y="5092195"/>
            <a:ext cx="398858" cy="1765805"/>
          </a:xfrm>
          <a:prstGeom prst="rect">
            <a:avLst/>
          </a:prstGeom>
          <a:solidFill>
            <a:srgbClr val="DFDFD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40000"/>
              </a:lnSpc>
              <a:spcBef>
                <a:spcPts val="600"/>
              </a:spcBef>
            </a:pPr>
            <a:r>
              <a:rPr lang="en-AU" sz="1600">
                <a:ea typeface="ＭＳ Ｐゴシック" pitchFamily="-84" charset="-128"/>
              </a:rPr>
              <a:t>1</a:t>
            </a:r>
          </a:p>
          <a:p>
            <a:pPr algn="l">
              <a:lnSpc>
                <a:spcPct val="40000"/>
              </a:lnSpc>
              <a:spcBef>
                <a:spcPts val="600"/>
              </a:spcBef>
            </a:pPr>
            <a:r>
              <a:rPr lang="en-AU" sz="1600">
                <a:ea typeface="ＭＳ Ｐゴシック" pitchFamily="-84" charset="-128"/>
              </a:rPr>
              <a:t>2</a:t>
            </a:r>
          </a:p>
          <a:p>
            <a:pPr algn="l">
              <a:lnSpc>
                <a:spcPct val="40000"/>
              </a:lnSpc>
              <a:spcBef>
                <a:spcPts val="600"/>
              </a:spcBef>
            </a:pPr>
            <a:r>
              <a:rPr lang="en-AU" sz="1600">
                <a:ea typeface="ＭＳ Ｐゴシック" pitchFamily="-84" charset="-128"/>
              </a:rPr>
              <a:t>3</a:t>
            </a:r>
          </a:p>
          <a:p>
            <a:pPr algn="l">
              <a:lnSpc>
                <a:spcPct val="40000"/>
              </a:lnSpc>
              <a:spcBef>
                <a:spcPts val="600"/>
              </a:spcBef>
            </a:pPr>
            <a:r>
              <a:rPr lang="en-AU" sz="1600">
                <a:ea typeface="ＭＳ Ｐゴシック" pitchFamily="-84" charset="-128"/>
              </a:rPr>
              <a:t>4</a:t>
            </a:r>
          </a:p>
          <a:p>
            <a:pPr algn="l">
              <a:lnSpc>
                <a:spcPct val="40000"/>
              </a:lnSpc>
              <a:spcBef>
                <a:spcPts val="600"/>
              </a:spcBef>
            </a:pPr>
            <a:r>
              <a:rPr lang="en-AU" sz="1600">
                <a:ea typeface="ＭＳ Ｐゴシック" pitchFamily="-84" charset="-128"/>
              </a:rPr>
              <a:t>5</a:t>
            </a:r>
          </a:p>
          <a:p>
            <a:pPr algn="l">
              <a:lnSpc>
                <a:spcPct val="40000"/>
              </a:lnSpc>
              <a:spcBef>
                <a:spcPts val="600"/>
              </a:spcBef>
            </a:pPr>
            <a:r>
              <a:rPr lang="en-AU" sz="1600">
                <a:ea typeface="ＭＳ Ｐゴシック" pitchFamily="-84" charset="-128"/>
              </a:rPr>
              <a:t>6</a:t>
            </a:r>
          </a:p>
          <a:p>
            <a:pPr algn="l">
              <a:lnSpc>
                <a:spcPct val="40000"/>
              </a:lnSpc>
              <a:spcBef>
                <a:spcPts val="600"/>
              </a:spcBef>
            </a:pPr>
            <a:r>
              <a:rPr lang="en-AU" sz="1600">
                <a:ea typeface="ＭＳ Ｐゴシック" pitchFamily="-84" charset="-128"/>
              </a:rPr>
              <a:t>7</a:t>
            </a:r>
          </a:p>
          <a:p>
            <a:pPr algn="l">
              <a:lnSpc>
                <a:spcPct val="40000"/>
              </a:lnSpc>
              <a:spcBef>
                <a:spcPts val="600"/>
              </a:spcBef>
            </a:pPr>
            <a:r>
              <a:rPr lang="en-AU" sz="1600">
                <a:ea typeface="ＭＳ Ｐゴシック" pitchFamily="-84" charset="-128"/>
              </a:rPr>
              <a:t>8</a:t>
            </a:r>
          </a:p>
          <a:p>
            <a:pPr algn="l">
              <a:lnSpc>
                <a:spcPct val="40000"/>
              </a:lnSpc>
              <a:spcBef>
                <a:spcPts val="600"/>
              </a:spcBef>
            </a:pPr>
            <a:r>
              <a:rPr lang="en-AU" sz="1600">
                <a:ea typeface="ＭＳ Ｐゴシック" pitchFamily="-84" charset="-128"/>
              </a:rPr>
              <a:t>9</a:t>
            </a:r>
          </a:p>
          <a:p>
            <a:pPr algn="l">
              <a:lnSpc>
                <a:spcPct val="40000"/>
              </a:lnSpc>
              <a:spcBef>
                <a:spcPts val="600"/>
              </a:spcBef>
            </a:pPr>
            <a:r>
              <a:rPr lang="en-AU" sz="1600">
                <a:ea typeface="ＭＳ Ｐゴシック" pitchFamily="-84" charset="-128"/>
              </a:rPr>
              <a:t>10</a:t>
            </a: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5280642" y="4788733"/>
            <a:ext cx="777212" cy="216000"/>
          </a:xfrm>
          <a:prstGeom prst="rect">
            <a:avLst/>
          </a:prstGeom>
          <a:solidFill>
            <a:srgbClr val="DFDFD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spcBef>
                <a:spcPts val="1200"/>
              </a:spcBef>
            </a:pPr>
            <a:r>
              <a:rPr lang="en-AU" sz="1400" b="1">
                <a:ea typeface="ＭＳ Ｐゴシック" pitchFamily="-84" charset="-128"/>
              </a:rPr>
              <a:t>Output:</a:t>
            </a:r>
          </a:p>
        </p:txBody>
      </p:sp>
      <p:sp>
        <p:nvSpPr>
          <p:cNvPr id="74" name="Subtitle 2"/>
          <p:cNvSpPr txBox="1">
            <a:spLocks/>
          </p:cNvSpPr>
          <p:nvPr/>
        </p:nvSpPr>
        <p:spPr>
          <a:xfrm>
            <a:off x="1548007" y="4788733"/>
            <a:ext cx="777212" cy="216000"/>
          </a:xfrm>
          <a:prstGeom prst="rect">
            <a:avLst/>
          </a:prstGeom>
          <a:solidFill>
            <a:srgbClr val="DFDFD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spcBef>
                <a:spcPts val="1200"/>
              </a:spcBef>
            </a:pPr>
            <a:r>
              <a:rPr lang="en-AU" sz="1400" b="1">
                <a:ea typeface="ＭＳ Ｐゴシック" pitchFamily="-84" charset="-128"/>
              </a:rPr>
              <a:t>Syntax: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60795" y="4968933"/>
            <a:ext cx="3086146" cy="1778353"/>
          </a:xfrm>
          <a:prstGeom prst="rect">
            <a:avLst/>
          </a:prstGeom>
        </p:spPr>
      </p:pic>
      <p:sp>
        <p:nvSpPr>
          <p:cNvPr id="77" name="Subtitle 2"/>
          <p:cNvSpPr txBox="1">
            <a:spLocks/>
          </p:cNvSpPr>
          <p:nvPr/>
        </p:nvSpPr>
        <p:spPr bwMode="auto">
          <a:xfrm>
            <a:off x="100207" y="1021177"/>
            <a:ext cx="4053381" cy="2080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id-ID" sz="2400" b="1">
                <a:latin typeface="Tahoma" pitchFamily="34" charset="0"/>
                <a:cs typeface="Tahoma" pitchFamily="34" charset="0"/>
              </a:rPr>
              <a:t>Syntax :</a:t>
            </a:r>
            <a:endParaRPr lang="en-AU" sz="2400" b="1">
              <a:latin typeface="Tahoma" pitchFamily="34" charset="0"/>
              <a:cs typeface="Tahoma" pitchFamily="34" charset="0"/>
            </a:endParaRPr>
          </a:p>
          <a:p>
            <a:pPr marL="400050" lvl="1" indent="0">
              <a:lnSpc>
                <a:spcPct val="80000"/>
              </a:lnSpc>
              <a:spcBef>
                <a:spcPts val="1200"/>
              </a:spcBef>
              <a:buNone/>
            </a:pPr>
            <a:br>
              <a:rPr lang="en-AU" sz="800" b="1">
                <a:latin typeface="Tahoma" pitchFamily="34" charset="0"/>
                <a:cs typeface="Tahoma" pitchFamily="34" charset="0"/>
              </a:rPr>
            </a:br>
            <a:r>
              <a:rPr lang="en-AU" b="1" i="1">
                <a:latin typeface="Tahoma" pitchFamily="34" charset="0"/>
                <a:cs typeface="Tahoma" pitchFamily="34" charset="0"/>
              </a:rPr>
              <a:t> </a:t>
            </a:r>
            <a: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AU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d-ID" i="1"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  <a: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d-ID" i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AU" sz="10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id-ID" sz="32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br>
              <a:rPr lang="en-AU" sz="32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AU" sz="12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AU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d-ID" i="1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i="1">
                <a:latin typeface="Times New Roman" panose="02020603050405020304" pitchFamily="18" charset="0"/>
                <a:cs typeface="Times New Roman" panose="02020603050405020304" pitchFamily="18" charset="0"/>
              </a:rPr>
              <a:t>	statement1;</a:t>
            </a:r>
            <a:b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i="1">
                <a:latin typeface="Times New Roman" panose="02020603050405020304" pitchFamily="18" charset="0"/>
                <a:cs typeface="Times New Roman" panose="02020603050405020304" pitchFamily="18" charset="0"/>
              </a:rPr>
              <a:t>   	statement2;</a:t>
            </a:r>
            <a:b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i="1">
                <a:latin typeface="Times New Roman" panose="02020603050405020304" pitchFamily="18" charset="0"/>
                <a:cs typeface="Times New Roman" panose="02020603050405020304" pitchFamily="18" charset="0"/>
              </a:rPr>
              <a:t>	……</a:t>
            </a:r>
            <a:br>
              <a:rPr lang="en-AU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i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7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ubtitle 2"/>
          <p:cNvSpPr txBox="1">
            <a:spLocks/>
          </p:cNvSpPr>
          <p:nvPr/>
        </p:nvSpPr>
        <p:spPr bwMode="auto">
          <a:xfrm>
            <a:off x="100207" y="1021177"/>
            <a:ext cx="4053381" cy="2080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id-ID" sz="2400" b="1">
                <a:latin typeface="Tahoma" pitchFamily="34" charset="0"/>
                <a:cs typeface="Tahoma" pitchFamily="34" charset="0"/>
              </a:rPr>
              <a:t>Syntax :</a:t>
            </a:r>
            <a:endParaRPr lang="en-AU" sz="2400" b="1">
              <a:latin typeface="Tahoma" pitchFamily="34" charset="0"/>
              <a:cs typeface="Tahoma" pitchFamily="34" charset="0"/>
            </a:endParaRPr>
          </a:p>
          <a:p>
            <a:pPr marL="400050" lvl="1" indent="0">
              <a:spcBef>
                <a:spcPts val="1200"/>
              </a:spcBef>
              <a:buNone/>
            </a:pPr>
            <a:br>
              <a:rPr lang="en-AU" sz="800" b="1">
                <a:latin typeface="Tahoma" pitchFamily="34" charset="0"/>
                <a:cs typeface="Tahoma" pitchFamily="34" charset="0"/>
              </a:rPr>
            </a:br>
            <a:r>
              <a:rPr lang="en-AU" b="1" i="1">
                <a:latin typeface="Tahoma" pitchFamily="34" charset="0"/>
                <a:cs typeface="Tahoma" pitchFamily="34" charset="0"/>
              </a:rPr>
              <a:t> </a:t>
            </a:r>
            <a: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  <a:t> do {</a:t>
            </a:r>
          </a:p>
          <a:p>
            <a:pPr marL="400050" lvl="1" indent="0">
              <a:spcBef>
                <a:spcPts val="1200"/>
              </a:spcBef>
              <a:buNone/>
            </a:pPr>
            <a: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 statements &gt;;</a:t>
            </a:r>
          </a:p>
          <a:p>
            <a:pPr marL="400050" lvl="1" indent="0">
              <a:spcBef>
                <a:spcPts val="1200"/>
              </a:spcBef>
              <a:buNone/>
            </a:pPr>
            <a: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} while (</a:t>
            </a:r>
            <a:r>
              <a:rPr lang="en-AU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d-ID" i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>
              <a:ea typeface="ＭＳ Ｐゴシック" pitchFamily="-84" charset="-128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AU" sz="2800">
              <a:ea typeface="ＭＳ Ｐゴシック" pitchFamily="-84" charset="-128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AU" sz="1200">
              <a:ea typeface="ＭＳ Ｐゴシック" pitchFamily="-84" charset="-128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8000" cy="792088"/>
          </a:xfrm>
        </p:spPr>
        <p:txBody>
          <a:bodyPr/>
          <a:lstStyle/>
          <a:p>
            <a:pPr eaLnBrk="1" hangingPunct="1"/>
            <a:r>
              <a:rPr lang="en-US" altLang="zh-CN">
                <a:latin typeface="Tahoma" pitchFamily="34" charset="0"/>
                <a:cs typeface="Tahoma" pitchFamily="34" charset="0"/>
              </a:rPr>
              <a:t>Repetition:  do-while statement</a:t>
            </a: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0" y="3935357"/>
            <a:ext cx="9144000" cy="853200"/>
          </a:xfrm>
          <a:prstGeom prst="rect">
            <a:avLst/>
          </a:prstGeom>
          <a:solidFill>
            <a:srgbClr val="208DCE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i="1">
                <a:solidFill>
                  <a:schemeClr val="bg1"/>
                </a:solidFill>
                <a:ea typeface="ＭＳ Ｐゴシック" pitchFamily="-84" charset="-128"/>
              </a:rPr>
              <a:t> Keep executing while expression is true.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i="1">
                <a:solidFill>
                  <a:schemeClr val="bg1"/>
                </a:solidFill>
                <a:ea typeface="ＭＳ Ｐゴシック" pitchFamily="-84" charset="-128"/>
              </a:rPr>
              <a:t> Expression evaluation done after executing the statement(s)</a:t>
            </a:r>
            <a:endParaRPr lang="en-AU">
              <a:solidFill>
                <a:schemeClr val="bg1"/>
              </a:solidFill>
              <a:ea typeface="ＭＳ Ｐゴシック" pitchFamily="-84" charset="-128"/>
            </a:endParaRPr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1" y="4788733"/>
            <a:ext cx="1447800" cy="206926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sz="1600">
                <a:ea typeface="ＭＳ Ｐゴシック" pitchFamily="-84" charset="-128"/>
              </a:rPr>
              <a:t>For example,</a:t>
            </a:r>
            <a:br>
              <a:rPr lang="en-AU" sz="1600">
                <a:ea typeface="ＭＳ Ｐゴシック" pitchFamily="-84" charset="-128"/>
              </a:rPr>
            </a:br>
            <a:r>
              <a:rPr lang="en-AU" sz="1600">
                <a:ea typeface="ＭＳ Ｐゴシック" pitchFamily="-84" charset="-128"/>
              </a:rPr>
              <a:t>print the value</a:t>
            </a:r>
            <a:br>
              <a:rPr lang="en-AU" sz="1600">
                <a:ea typeface="ＭＳ Ｐゴシック" pitchFamily="-84" charset="-128"/>
              </a:rPr>
            </a:br>
            <a:r>
              <a:rPr lang="en-AU" sz="1600">
                <a:ea typeface="ＭＳ Ｐゴシック" pitchFamily="-84" charset="-128"/>
              </a:rPr>
              <a:t>1 to 10.</a:t>
            </a:r>
            <a:endParaRPr lang="en-AU" sz="1400">
              <a:ea typeface="ＭＳ Ｐゴシック" pitchFamily="-84" charset="-128"/>
            </a:endParaRP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1447801" y="5058000"/>
            <a:ext cx="4422246" cy="184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AU" sz="140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>
              <a:lnSpc>
                <a:spcPct val="90000"/>
              </a:lnSpc>
            </a:pPr>
            <a:r>
              <a:rPr lang="en-AU" sz="1400">
                <a:latin typeface="Courier New" pitchFamily="49" charset="0"/>
                <a:cs typeface="Courier New" pitchFamily="49" charset="0"/>
              </a:rPr>
              <a:t>int main() </a:t>
            </a:r>
          </a:p>
          <a:p>
            <a:pPr>
              <a:lnSpc>
                <a:spcPct val="90000"/>
              </a:lnSpc>
            </a:pPr>
            <a:r>
              <a:rPr lang="en-AU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AU" sz="1400">
                <a:latin typeface="Courier New" pitchFamily="49" charset="0"/>
                <a:cs typeface="Courier New" pitchFamily="49" charset="0"/>
              </a:rPr>
              <a:t>  int counter=0;</a:t>
            </a:r>
          </a:p>
          <a:p>
            <a:pPr>
              <a:lnSpc>
                <a:spcPct val="90000"/>
              </a:lnSpc>
            </a:pPr>
            <a:r>
              <a:rPr lang="en-AU" sz="140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1400" b="1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>
              <a:lnSpc>
                <a:spcPct val="90000"/>
              </a:lnSpc>
            </a:pPr>
            <a:r>
              <a:rPr lang="en-AU" sz="1400" b="1">
                <a:latin typeface="Courier New" pitchFamily="49" charset="0"/>
                <a:cs typeface="Courier New" pitchFamily="49" charset="0"/>
              </a:rPr>
              <a:t>   	printf( "%d\n", counter );</a:t>
            </a:r>
          </a:p>
          <a:p>
            <a:pPr>
              <a:lnSpc>
                <a:spcPct val="90000"/>
              </a:lnSpc>
            </a:pPr>
            <a:r>
              <a:rPr lang="en-AU" sz="1400" b="1">
                <a:latin typeface="Courier New" pitchFamily="49" charset="0"/>
                <a:cs typeface="Courier New" pitchFamily="49" charset="0"/>
              </a:rPr>
              <a:t>	counter++;</a:t>
            </a:r>
          </a:p>
          <a:p>
            <a:pPr>
              <a:lnSpc>
                <a:spcPct val="90000"/>
              </a:lnSpc>
            </a:pPr>
            <a:r>
              <a:rPr lang="en-AU" sz="1400" b="1">
                <a:latin typeface="Courier New" pitchFamily="49" charset="0"/>
                <a:cs typeface="Courier New" pitchFamily="49" charset="0"/>
              </a:rPr>
              <a:t>  } while (counter &lt;= 10);</a:t>
            </a:r>
          </a:p>
          <a:p>
            <a:pPr>
              <a:lnSpc>
                <a:spcPct val="90000"/>
              </a:lnSpc>
            </a:pPr>
            <a:r>
              <a:rPr lang="en-AU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66920" y="4861398"/>
            <a:ext cx="2348620" cy="1923938"/>
          </a:xfrm>
          <a:prstGeom prst="rect">
            <a:avLst/>
          </a:prstGeom>
        </p:spPr>
      </p:pic>
      <p:sp>
        <p:nvSpPr>
          <p:cNvPr id="74" name="Subtitle 2"/>
          <p:cNvSpPr txBox="1">
            <a:spLocks/>
          </p:cNvSpPr>
          <p:nvPr/>
        </p:nvSpPr>
        <p:spPr>
          <a:xfrm>
            <a:off x="1548007" y="4788733"/>
            <a:ext cx="777212" cy="216000"/>
          </a:xfrm>
          <a:prstGeom prst="rect">
            <a:avLst/>
          </a:prstGeom>
          <a:solidFill>
            <a:srgbClr val="DFDFD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spcBef>
                <a:spcPts val="1200"/>
              </a:spcBef>
            </a:pPr>
            <a:r>
              <a:rPr lang="en-AU" sz="1400" b="1">
                <a:ea typeface="ＭＳ Ｐゴシック" pitchFamily="-84" charset="-128"/>
              </a:rPr>
              <a:t>Syntax:</a:t>
            </a: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5471189" y="5092195"/>
            <a:ext cx="398858" cy="1765805"/>
          </a:xfrm>
          <a:prstGeom prst="rect">
            <a:avLst/>
          </a:prstGeom>
          <a:solidFill>
            <a:srgbClr val="DFDFD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40000"/>
              </a:lnSpc>
              <a:spcBef>
                <a:spcPts val="600"/>
              </a:spcBef>
            </a:pPr>
            <a:r>
              <a:rPr lang="en-AU" sz="1600">
                <a:ea typeface="ＭＳ Ｐゴシック" pitchFamily="-84" charset="-128"/>
              </a:rPr>
              <a:t>1</a:t>
            </a:r>
          </a:p>
          <a:p>
            <a:pPr algn="l">
              <a:lnSpc>
                <a:spcPct val="40000"/>
              </a:lnSpc>
              <a:spcBef>
                <a:spcPts val="600"/>
              </a:spcBef>
            </a:pPr>
            <a:r>
              <a:rPr lang="en-AU" sz="1600">
                <a:ea typeface="ＭＳ Ｐゴシック" pitchFamily="-84" charset="-128"/>
              </a:rPr>
              <a:t>2</a:t>
            </a:r>
          </a:p>
          <a:p>
            <a:pPr algn="l">
              <a:lnSpc>
                <a:spcPct val="40000"/>
              </a:lnSpc>
              <a:spcBef>
                <a:spcPts val="600"/>
              </a:spcBef>
            </a:pPr>
            <a:r>
              <a:rPr lang="en-AU" sz="1600">
                <a:ea typeface="ＭＳ Ｐゴシック" pitchFamily="-84" charset="-128"/>
              </a:rPr>
              <a:t>3</a:t>
            </a:r>
          </a:p>
          <a:p>
            <a:pPr algn="l">
              <a:lnSpc>
                <a:spcPct val="40000"/>
              </a:lnSpc>
              <a:spcBef>
                <a:spcPts val="600"/>
              </a:spcBef>
            </a:pPr>
            <a:r>
              <a:rPr lang="en-AU" sz="1600">
                <a:ea typeface="ＭＳ Ｐゴシック" pitchFamily="-84" charset="-128"/>
              </a:rPr>
              <a:t>4</a:t>
            </a:r>
          </a:p>
          <a:p>
            <a:pPr algn="l">
              <a:lnSpc>
                <a:spcPct val="40000"/>
              </a:lnSpc>
              <a:spcBef>
                <a:spcPts val="600"/>
              </a:spcBef>
            </a:pPr>
            <a:r>
              <a:rPr lang="en-AU" sz="1600">
                <a:ea typeface="ＭＳ Ｐゴシック" pitchFamily="-84" charset="-128"/>
              </a:rPr>
              <a:t>5</a:t>
            </a:r>
          </a:p>
          <a:p>
            <a:pPr algn="l">
              <a:lnSpc>
                <a:spcPct val="40000"/>
              </a:lnSpc>
              <a:spcBef>
                <a:spcPts val="600"/>
              </a:spcBef>
            </a:pPr>
            <a:r>
              <a:rPr lang="en-AU" sz="1600">
                <a:ea typeface="ＭＳ Ｐゴシック" pitchFamily="-84" charset="-128"/>
              </a:rPr>
              <a:t>6</a:t>
            </a:r>
          </a:p>
          <a:p>
            <a:pPr algn="l">
              <a:lnSpc>
                <a:spcPct val="40000"/>
              </a:lnSpc>
              <a:spcBef>
                <a:spcPts val="600"/>
              </a:spcBef>
            </a:pPr>
            <a:r>
              <a:rPr lang="en-AU" sz="1600">
                <a:ea typeface="ＭＳ Ｐゴシック" pitchFamily="-84" charset="-128"/>
              </a:rPr>
              <a:t>7</a:t>
            </a:r>
          </a:p>
          <a:p>
            <a:pPr algn="l">
              <a:lnSpc>
                <a:spcPct val="40000"/>
              </a:lnSpc>
              <a:spcBef>
                <a:spcPts val="600"/>
              </a:spcBef>
            </a:pPr>
            <a:r>
              <a:rPr lang="en-AU" sz="1600">
                <a:ea typeface="ＭＳ Ｐゴシック" pitchFamily="-84" charset="-128"/>
              </a:rPr>
              <a:t>8</a:t>
            </a:r>
          </a:p>
          <a:p>
            <a:pPr algn="l">
              <a:lnSpc>
                <a:spcPct val="40000"/>
              </a:lnSpc>
              <a:spcBef>
                <a:spcPts val="600"/>
              </a:spcBef>
            </a:pPr>
            <a:r>
              <a:rPr lang="en-AU" sz="1600">
                <a:ea typeface="ＭＳ Ｐゴシック" pitchFamily="-84" charset="-128"/>
              </a:rPr>
              <a:t>9</a:t>
            </a:r>
          </a:p>
          <a:p>
            <a:pPr algn="l">
              <a:lnSpc>
                <a:spcPct val="40000"/>
              </a:lnSpc>
              <a:spcBef>
                <a:spcPts val="600"/>
              </a:spcBef>
            </a:pPr>
            <a:r>
              <a:rPr lang="en-AU" sz="1600">
                <a:ea typeface="ＭＳ Ｐゴシック" pitchFamily="-84" charset="-128"/>
              </a:rPr>
              <a:t>10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5280642" y="4788733"/>
            <a:ext cx="777212" cy="216000"/>
          </a:xfrm>
          <a:prstGeom prst="rect">
            <a:avLst/>
          </a:prstGeom>
          <a:solidFill>
            <a:srgbClr val="DFDFD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spcBef>
                <a:spcPts val="1200"/>
              </a:spcBef>
            </a:pPr>
            <a:r>
              <a:rPr lang="en-AU" sz="1400" b="1">
                <a:ea typeface="ＭＳ Ｐゴシック" pitchFamily="-84" charset="-128"/>
              </a:rPr>
              <a:t>Output:</a:t>
            </a: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4855904" y="1074152"/>
            <a:ext cx="4288096" cy="375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b="1">
                <a:latin typeface="Tahoma" pitchFamily="34" charset="0"/>
                <a:cs typeface="Tahoma" pitchFamily="34" charset="0"/>
              </a:rPr>
              <a:t>DO-WHILE </a:t>
            </a:r>
            <a:r>
              <a:rPr lang="en-US">
                <a:latin typeface="Tahoma" pitchFamily="34" charset="0"/>
                <a:cs typeface="Tahoma" pitchFamily="34" charset="0"/>
              </a:rPr>
              <a:t>Statement</a:t>
            </a:r>
          </a:p>
        </p:txBody>
      </p:sp>
      <p:grpSp>
        <p:nvGrpSpPr>
          <p:cNvPr id="71" name="Group 4"/>
          <p:cNvGrpSpPr>
            <a:grpSpLocks/>
          </p:cNvGrpSpPr>
          <p:nvPr/>
        </p:nvGrpSpPr>
        <p:grpSpPr bwMode="auto">
          <a:xfrm>
            <a:off x="5422700" y="1522315"/>
            <a:ext cx="3367440" cy="2212523"/>
            <a:chOff x="1488" y="1152"/>
            <a:chExt cx="2784" cy="1626"/>
          </a:xfrm>
        </p:grpSpPr>
        <p:sp>
          <p:nvSpPr>
            <p:cNvPr id="76" name="Freeform 5"/>
            <p:cNvSpPr>
              <a:spLocks/>
            </p:cNvSpPr>
            <p:nvPr/>
          </p:nvSpPr>
          <p:spPr bwMode="auto">
            <a:xfrm>
              <a:off x="2527" y="1288"/>
              <a:ext cx="0" cy="26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2440" y="115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8" name="Rectangle 7"/>
            <p:cNvSpPr>
              <a:spLocks noChangeArrowheads="1"/>
            </p:cNvSpPr>
            <p:nvPr/>
          </p:nvSpPr>
          <p:spPr bwMode="auto">
            <a:xfrm>
              <a:off x="3647" y="2281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79" name="Freeform 8"/>
            <p:cNvSpPr>
              <a:spLocks/>
            </p:cNvSpPr>
            <p:nvPr/>
          </p:nvSpPr>
          <p:spPr bwMode="auto">
            <a:xfrm>
              <a:off x="2527" y="2385"/>
              <a:ext cx="0" cy="26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2527" y="1782"/>
              <a:ext cx="0" cy="26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" name="Oval 10"/>
            <p:cNvSpPr>
              <a:spLocks noChangeArrowheads="1"/>
            </p:cNvSpPr>
            <p:nvPr/>
          </p:nvSpPr>
          <p:spPr bwMode="auto">
            <a:xfrm>
              <a:off x="2440" y="264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" name="Rectangle 11"/>
            <p:cNvSpPr>
              <a:spLocks noChangeArrowheads="1"/>
            </p:cNvSpPr>
            <p:nvPr/>
          </p:nvSpPr>
          <p:spPr bwMode="auto">
            <a:xfrm>
              <a:off x="2599" y="2391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83" name="Freeform 12"/>
            <p:cNvSpPr>
              <a:spLocks/>
            </p:cNvSpPr>
            <p:nvPr/>
          </p:nvSpPr>
          <p:spPr bwMode="auto">
            <a:xfrm>
              <a:off x="3580" y="2230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4" name="Freeform 13"/>
            <p:cNvSpPr>
              <a:spLocks/>
            </p:cNvSpPr>
            <p:nvPr/>
          </p:nvSpPr>
          <p:spPr bwMode="auto">
            <a:xfrm>
              <a:off x="4272" y="1388"/>
              <a:ext cx="0" cy="84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5" name="Freeform 14"/>
            <p:cNvSpPr>
              <a:spLocks/>
            </p:cNvSpPr>
            <p:nvPr/>
          </p:nvSpPr>
          <p:spPr bwMode="auto">
            <a:xfrm>
              <a:off x="2541" y="1388"/>
              <a:ext cx="173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86" name="Group 15"/>
            <p:cNvGrpSpPr>
              <a:grpSpLocks/>
            </p:cNvGrpSpPr>
            <p:nvPr/>
          </p:nvGrpSpPr>
          <p:grpSpPr bwMode="auto">
            <a:xfrm>
              <a:off x="1575" y="1556"/>
              <a:ext cx="1904" cy="232"/>
              <a:chOff x="0" y="-23713"/>
              <a:chExt cx="20000" cy="19999"/>
            </a:xfrm>
          </p:grpSpPr>
          <p:sp>
            <p:nvSpPr>
              <p:cNvPr id="90" name="Freeform 16"/>
              <p:cNvSpPr>
                <a:spLocks/>
              </p:cNvSpPr>
              <p:nvPr/>
            </p:nvSpPr>
            <p:spPr bwMode="auto">
              <a:xfrm>
                <a:off x="0" y="-23713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4804 h 20000"/>
                  <a:gd name="T4" fmla="*/ 0 w 20000"/>
                  <a:gd name="T5" fmla="*/ 14804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1" name="Rectangle 17"/>
              <p:cNvSpPr>
                <a:spLocks noChangeArrowheads="1"/>
              </p:cNvSpPr>
              <p:nvPr/>
            </p:nvSpPr>
            <p:spPr bwMode="auto">
              <a:xfrm>
                <a:off x="2712" y="-20413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87" name="Group 18"/>
            <p:cNvGrpSpPr>
              <a:grpSpLocks/>
            </p:cNvGrpSpPr>
            <p:nvPr/>
          </p:nvGrpSpPr>
          <p:grpSpPr bwMode="auto">
            <a:xfrm>
              <a:off x="1488" y="2065"/>
              <a:ext cx="2077" cy="329"/>
              <a:chOff x="0" y="-19152"/>
              <a:chExt cx="20000" cy="11745"/>
            </a:xfrm>
          </p:grpSpPr>
          <p:sp>
            <p:nvSpPr>
              <p:cNvPr id="88" name="Freeform 19"/>
              <p:cNvSpPr>
                <a:spLocks/>
              </p:cNvSpPr>
              <p:nvPr/>
            </p:nvSpPr>
            <p:spPr bwMode="auto">
              <a:xfrm>
                <a:off x="0" y="-19152"/>
                <a:ext cx="20000" cy="11745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CC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89" name="Rectangle 20"/>
              <p:cNvSpPr>
                <a:spLocks noChangeArrowheads="1"/>
              </p:cNvSpPr>
              <p:nvPr/>
            </p:nvSpPr>
            <p:spPr bwMode="auto">
              <a:xfrm>
                <a:off x="3319" y="-16458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condition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6746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1_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2974</TotalTime>
  <Words>683</Words>
  <Application>Microsoft Office PowerPoint</Application>
  <PresentationFormat>On-screen Show (4:3)</PresentationFormat>
  <Paragraphs>194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1_Template PPT 2015</vt:lpstr>
      <vt:lpstr>PowerPoint Presentation</vt:lpstr>
      <vt:lpstr>Learning Outcomes</vt:lpstr>
      <vt:lpstr>Sub Topics</vt:lpstr>
      <vt:lpstr>Repetition</vt:lpstr>
      <vt:lpstr>Repetition:  for statement</vt:lpstr>
      <vt:lpstr>Repetition:  for statement</vt:lpstr>
      <vt:lpstr>PowerPoint Presentation</vt:lpstr>
      <vt:lpstr>Repetition:  while statement</vt:lpstr>
      <vt:lpstr>Repetition:  do-while statement</vt:lpstr>
      <vt:lpstr>Break  vs  Continue</vt:lpstr>
      <vt:lpstr>PowerPoint Presentation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Lili</dc:creator>
  <cp:lastModifiedBy>Elizabeth Paskahlia Gunawan</cp:lastModifiedBy>
  <cp:revision>262</cp:revision>
  <dcterms:created xsi:type="dcterms:W3CDTF">2014-12-12T10:33:59Z</dcterms:created>
  <dcterms:modified xsi:type="dcterms:W3CDTF">2023-10-03T03:37:15Z</dcterms:modified>
</cp:coreProperties>
</file>