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1pPr>
    <a:lvl2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2pPr>
    <a:lvl3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3pPr>
    <a:lvl4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4pPr>
    <a:lvl5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5pPr>
    <a:lvl6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6pPr>
    <a:lvl7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7pPr>
    <a:lvl8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8pPr>
    <a:lvl9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BE00FF"/>
        </a:fontRef>
        <a:srgbClr val="BE00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5E6"/>
          </a:solidFill>
        </a:fill>
      </a:tcStyle>
    </a:wholeTbl>
    <a:band2H>
      <a:tcTxStyle b="def" i="def"/>
      <a:tcStyle>
        <a:tcBdr/>
        <a:fill>
          <a:solidFill>
            <a:srgbClr val="E6EBF3"/>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BE00FF"/>
        </a:fontRef>
        <a:srgbClr val="BE00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4CA"/>
          </a:solidFill>
        </a:fill>
      </a:tcStyle>
    </a:wholeTbl>
    <a:band2H>
      <a:tcTxStyle b="def" i="def"/>
      <a:tcStyle>
        <a:tcBdr/>
        <a:fill>
          <a:solidFill>
            <a:srgbClr val="E7F2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BE00FF"/>
        </a:fontRef>
        <a:srgbClr val="BE00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CBD6"/>
          </a:solidFill>
        </a:fill>
      </a:tcStyle>
    </a:wholeTbl>
    <a:band2H>
      <a:tcTxStyle b="def" i="def"/>
      <a:tcStyle>
        <a:tcBdr/>
        <a:fill>
          <a:solidFill>
            <a:srgbClr val="F6E7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BE00FF"/>
        </a:fontRef>
        <a:srgbClr val="BE00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4E6FF"/>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BE00FF"/>
        </a:fontRef>
        <a:srgbClr val="BE00FF"/>
      </a:tcTxStyle>
      <a:tcStyle>
        <a:tcBdr>
          <a:left>
            <a:ln w="12700" cap="flat">
              <a:noFill/>
              <a:miter lim="400000"/>
            </a:ln>
          </a:left>
          <a:right>
            <a:ln w="12700" cap="flat">
              <a:noFill/>
              <a:miter lim="400000"/>
            </a:ln>
          </a:right>
          <a:top>
            <a:ln w="50800" cap="flat">
              <a:solidFill>
                <a:srgbClr val="BE00FF"/>
              </a:solidFill>
              <a:prstDash val="solid"/>
              <a:round/>
            </a:ln>
          </a:top>
          <a:bottom>
            <a:ln w="25400" cap="flat">
              <a:solidFill>
                <a:srgbClr val="BE00FF"/>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BE00FF"/>
              </a:solidFill>
              <a:prstDash val="solid"/>
              <a:round/>
            </a:ln>
          </a:top>
          <a:bottom>
            <a:ln w="25400" cap="flat">
              <a:solidFill>
                <a:srgbClr val="BE00F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BE00FF"/>
        </a:fontRef>
        <a:srgbClr val="BE00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8CAFF"/>
          </a:solidFill>
        </a:fill>
      </a:tcStyle>
    </a:wholeTbl>
    <a:band2H>
      <a:tcTxStyle b="def" i="def"/>
      <a:tcStyle>
        <a:tcBdr/>
        <a:fill>
          <a:solidFill>
            <a:srgbClr val="F4E6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BE00FF"/>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BE00FF"/>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BE00FF"/>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0" name="Shape 130"/>
          <p:cNvSpPr/>
          <p:nvPr>
            <p:ph type="sldImg"/>
          </p:nvPr>
        </p:nvSpPr>
        <p:spPr>
          <a:xfrm>
            <a:off x="1143000" y="685800"/>
            <a:ext cx="4572000" cy="3429000"/>
          </a:xfrm>
          <a:prstGeom prst="rect">
            <a:avLst/>
          </a:prstGeom>
        </p:spPr>
        <p:txBody>
          <a:bodyPr/>
          <a:lstStyle/>
          <a:p>
            <a:pPr/>
          </a:p>
        </p:txBody>
      </p:sp>
      <p:sp>
        <p:nvSpPr>
          <p:cNvPr id="131" name="Shape 13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 name="Body Level One…"/>
          <p:cNvSpPr txBox="1"/>
          <p:nvPr>
            <p:ph type="body" sz="quarter" idx="1" hasCustomPrompt="1"/>
          </p:nvPr>
        </p:nvSpPr>
        <p:spPr>
          <a:xfrm>
            <a:off x="1206497" y="11839047"/>
            <a:ext cx="21971005" cy="636980"/>
          </a:xfrm>
          <a:prstGeom prst="rect">
            <a:avLst/>
          </a:prstGeom>
        </p:spPr>
        <p:txBody>
          <a:bodyPr lIns="45718" tIns="45718" rIns="45718" bIns="45718" numCol="1" spcCol="38100" anchor="b"/>
          <a:lstStyle>
            <a:lvl1pPr marL="0" indent="0" defTabSz="825500">
              <a:lnSpc>
                <a:spcPct val="100000"/>
              </a:lnSpc>
              <a:spcBef>
                <a:spcPts val="0"/>
              </a:spcBef>
              <a:buSzTx/>
              <a:buNone/>
              <a:defRPr b="1" sz="3600"/>
            </a:lvl1pPr>
            <a:lvl2pPr marL="1066800" indent="-457200" defTabSz="825500">
              <a:lnSpc>
                <a:spcPct val="100000"/>
              </a:lnSpc>
              <a:spcBef>
                <a:spcPts val="0"/>
              </a:spcBef>
              <a:defRPr b="1" sz="3600"/>
            </a:lvl2pPr>
            <a:lvl3pPr marL="1676400" indent="-457200" defTabSz="825500">
              <a:lnSpc>
                <a:spcPct val="100000"/>
              </a:lnSpc>
              <a:spcBef>
                <a:spcPts val="0"/>
              </a:spcBef>
              <a:defRPr b="1" sz="3600"/>
            </a:lvl3pPr>
            <a:lvl4pPr marL="2286000" indent="-457200" defTabSz="825500">
              <a:lnSpc>
                <a:spcPct val="100000"/>
              </a:lnSpc>
              <a:spcBef>
                <a:spcPts val="0"/>
              </a:spcBef>
              <a:defRPr b="1" sz="3600"/>
            </a:lvl4pPr>
            <a:lvl5pPr marL="2895600" indent="-457200" defTabSz="825500">
              <a:lnSpc>
                <a:spcPct val="100000"/>
              </a:lnSpc>
              <a:spcBef>
                <a:spcPts val="0"/>
              </a:spcBef>
              <a:defRPr b="1" sz="3600"/>
            </a:lvl5pPr>
          </a:lstStyle>
          <a:p>
            <a:pPr/>
            <a:r>
              <a:t>Author and Date</a:t>
            </a:r>
          </a:p>
          <a:p>
            <a:pPr lvl="1"/>
            <a:r>
              <a:t/>
            </a:r>
          </a:p>
          <a:p>
            <a:pPr lvl="2"/>
            <a:r>
              <a:t/>
            </a:r>
          </a:p>
          <a:p>
            <a:pPr lvl="3"/>
            <a:r>
              <a:t/>
            </a:r>
          </a:p>
          <a:p>
            <a:pPr lvl="4"/>
            <a:r>
              <a:t/>
            </a:r>
          </a:p>
        </p:txBody>
      </p:sp>
      <p:sp>
        <p:nvSpPr>
          <p:cNvPr id="12" name="Presentation Title"/>
          <p:cNvSpPr txBox="1"/>
          <p:nvPr>
            <p:ph type="title" hasCustomPrompt="1"/>
          </p:nvPr>
        </p:nvSpPr>
        <p:spPr>
          <a:xfrm>
            <a:off x="1206496" y="2574991"/>
            <a:ext cx="21971005" cy="4648202"/>
          </a:xfrm>
          <a:prstGeom prst="rect">
            <a:avLst/>
          </a:prstGeom>
        </p:spPr>
        <p:txBody>
          <a:bodyPr anchor="b"/>
          <a:lstStyle>
            <a:lvl1pPr algn="l">
              <a:defRPr spc="-232" sz="11600"/>
            </a:lvl1pPr>
          </a:lstStyle>
          <a:p>
            <a:pPr/>
            <a:r>
              <a:t>Presentation Title</a:t>
            </a:r>
          </a:p>
        </p:txBody>
      </p:sp>
      <p:sp>
        <p:nvSpPr>
          <p:cNvPr id="13" name="Body Level One…"/>
          <p:cNvSpPr txBox="1"/>
          <p:nvPr>
            <p:ph type="body" sz="quarter" idx="21" hasCustomPrompt="1"/>
          </p:nvPr>
        </p:nvSpPr>
        <p:spPr>
          <a:xfrm>
            <a:off x="1206500" y="7196865"/>
            <a:ext cx="21971000" cy="1905002"/>
          </a:xfrm>
          <a:prstGeom prst="rect">
            <a:avLst/>
          </a:prstGeom>
        </p:spPr>
        <p:txBody>
          <a:bodyPr numCol="1" spcCol="38100"/>
          <a:lstStyle>
            <a:lvl1pPr marL="0" indent="0" defTabSz="825500">
              <a:buSzTx/>
              <a:buNone/>
              <a:defRPr b="1" sz="5500"/>
            </a:lvl1pPr>
          </a:lstStyle>
          <a:p>
            <a:pPr/>
            <a:r>
              <a:t>Presentation Subtitle</a:t>
            </a:r>
          </a:p>
        </p:txBody>
      </p:sp>
      <p:sp>
        <p:nvSpPr>
          <p:cNvPr id="14" name="Slide Number"/>
          <p:cNvSpPr txBox="1"/>
          <p:nvPr>
            <p:ph type="sldNum" sz="quarter" idx="2"/>
          </p:nvPr>
        </p:nvSpPr>
        <p:spPr>
          <a:xfrm>
            <a:off x="12007748" y="13080999"/>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5" name="Body Level One…"/>
          <p:cNvSpPr txBox="1"/>
          <p:nvPr>
            <p:ph type="body" sz="quarter" idx="1" hasCustomPrompt="1"/>
          </p:nvPr>
        </p:nvSpPr>
        <p:spPr>
          <a:xfrm>
            <a:off x="1206500" y="8262180"/>
            <a:ext cx="21971000" cy="934781"/>
          </a:xfrm>
          <a:prstGeom prst="rect">
            <a:avLst/>
          </a:prstGeom>
        </p:spPr>
        <p:txBody>
          <a:bodyPr lIns="45718" tIns="45718" rIns="45718" bIns="45718" numCol="1" spcCol="38100"/>
          <a:lstStyle>
            <a:lvl1pPr marL="0" indent="0" algn="ctr" defTabSz="825500">
              <a:lnSpc>
                <a:spcPct val="100000"/>
              </a:lnSpc>
              <a:spcBef>
                <a:spcPts val="0"/>
              </a:spcBef>
              <a:buSzTx/>
              <a:buNone/>
              <a:defRPr b="1" sz="5500"/>
            </a:lvl1pPr>
            <a:lvl2pPr marL="1308100" indent="-698500" algn="ctr" defTabSz="825500">
              <a:lnSpc>
                <a:spcPct val="100000"/>
              </a:lnSpc>
              <a:spcBef>
                <a:spcPts val="0"/>
              </a:spcBef>
              <a:defRPr b="1" sz="5500"/>
            </a:lvl2pPr>
            <a:lvl3pPr marL="1917700" indent="-698500" algn="ctr" defTabSz="825500">
              <a:lnSpc>
                <a:spcPct val="100000"/>
              </a:lnSpc>
              <a:spcBef>
                <a:spcPts val="0"/>
              </a:spcBef>
              <a:defRPr b="1" sz="5500"/>
            </a:lvl3pPr>
            <a:lvl4pPr marL="2527300" indent="-698500" algn="ctr" defTabSz="825500">
              <a:lnSpc>
                <a:spcPct val="100000"/>
              </a:lnSpc>
              <a:spcBef>
                <a:spcPts val="0"/>
              </a:spcBef>
              <a:defRPr b="1" sz="5500"/>
            </a:lvl4pPr>
            <a:lvl5pPr marL="3136900" indent="-698500" algn="ctr" defTabSz="825500">
              <a:lnSpc>
                <a:spcPct val="100000"/>
              </a:lnSpc>
              <a:spcBef>
                <a:spcPts val="0"/>
              </a:spcBef>
              <a:defRPr b="1" sz="5500"/>
            </a:lvl5pPr>
          </a:lstStyle>
          <a:p>
            <a:pPr/>
            <a:r>
              <a:t>Fact information</a:t>
            </a:r>
          </a:p>
          <a:p>
            <a:pPr lvl="1"/>
            <a:r>
              <a:t/>
            </a:r>
          </a:p>
          <a:p>
            <a:pPr lvl="2"/>
            <a:r>
              <a:t/>
            </a:r>
          </a:p>
          <a:p>
            <a:pPr lvl="3"/>
            <a:r>
              <a:t/>
            </a:r>
          </a:p>
          <a:p>
            <a:pPr lvl="4"/>
            <a:r>
              <a:t/>
            </a:r>
          </a:p>
        </p:txBody>
      </p:sp>
      <p:sp>
        <p:nvSpPr>
          <p:cNvPr id="96" name="Body Level One…"/>
          <p:cNvSpPr txBox="1"/>
          <p:nvPr>
            <p:ph type="body" idx="21" hasCustomPrompt="1"/>
          </p:nvPr>
        </p:nvSpPr>
        <p:spPr>
          <a:xfrm>
            <a:off x="1206500" y="935257"/>
            <a:ext cx="21971000" cy="7359065"/>
          </a:xfrm>
          <a:prstGeom prst="rect">
            <a:avLst/>
          </a:prstGeom>
        </p:spPr>
        <p:txBody>
          <a:bodyPr numCol="1" spcCol="38100" anchor="b"/>
          <a:lstStyle/>
          <a:p>
            <a:pPr lvl="4" marL="0" indent="1097280" defTabSz="975335">
              <a:lnSpc>
                <a:spcPct val="80000"/>
              </a:lnSpc>
              <a:spcBef>
                <a:spcPts val="1800"/>
              </a:spcBef>
              <a:buSzTx/>
              <a:buNone/>
              <a:defRPr b="1" spc="-100" sz="10000"/>
            </a:pPr>
            <a:r>
              <a:t>100%
</a:t>
            </a: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4" name="Body Level One…"/>
          <p:cNvSpPr txBox="1"/>
          <p:nvPr>
            <p:ph type="body" sz="quarter" idx="1" hasCustomPrompt="1"/>
          </p:nvPr>
        </p:nvSpPr>
        <p:spPr>
          <a:xfrm>
            <a:off x="2480824" y="10675453"/>
            <a:ext cx="20149254" cy="636980"/>
          </a:xfrm>
          <a:prstGeom prst="rect">
            <a:avLst/>
          </a:prstGeom>
        </p:spPr>
        <p:txBody>
          <a:bodyPr lIns="45718" tIns="45718" rIns="45718" bIns="45718" numCol="1" spcCol="38100"/>
          <a:lstStyle>
            <a:lvl1pPr marL="0" indent="0" defTabSz="825500">
              <a:lnSpc>
                <a:spcPct val="100000"/>
              </a:lnSpc>
              <a:spcBef>
                <a:spcPts val="0"/>
              </a:spcBef>
              <a:buSzTx/>
              <a:buNone/>
              <a:defRPr b="1" sz="3600"/>
            </a:lvl1pPr>
            <a:lvl2pPr marL="1066800" indent="-457200" defTabSz="825500">
              <a:lnSpc>
                <a:spcPct val="100000"/>
              </a:lnSpc>
              <a:spcBef>
                <a:spcPts val="0"/>
              </a:spcBef>
              <a:defRPr b="1" sz="3600"/>
            </a:lvl2pPr>
            <a:lvl3pPr marL="1676400" indent="-457200" defTabSz="825500">
              <a:lnSpc>
                <a:spcPct val="100000"/>
              </a:lnSpc>
              <a:spcBef>
                <a:spcPts val="0"/>
              </a:spcBef>
              <a:defRPr b="1" sz="3600"/>
            </a:lvl3pPr>
            <a:lvl4pPr marL="2286000" indent="-457200" defTabSz="825500">
              <a:lnSpc>
                <a:spcPct val="100000"/>
              </a:lnSpc>
              <a:spcBef>
                <a:spcPts val="0"/>
              </a:spcBef>
              <a:defRPr b="1" sz="3600"/>
            </a:lvl4pPr>
            <a:lvl5pPr marL="2895600" indent="-457200" defTabSz="825500">
              <a:lnSpc>
                <a:spcPct val="100000"/>
              </a:lnSpc>
              <a:spcBef>
                <a:spcPts val="0"/>
              </a:spcBef>
              <a:defRPr b="1" sz="3600"/>
            </a:lvl5pPr>
          </a:lstStyle>
          <a:p>
            <a:pPr/>
            <a:r>
              <a:t>Attribution</a:t>
            </a:r>
          </a:p>
          <a:p>
            <a:pPr lvl="1"/>
            <a:r>
              <a:t/>
            </a:r>
          </a:p>
          <a:p>
            <a:pPr lvl="2"/>
            <a:r>
              <a:t/>
            </a:r>
          </a:p>
          <a:p>
            <a:pPr lvl="3"/>
            <a:r>
              <a:t/>
            </a:r>
          </a:p>
          <a:p>
            <a:pPr lvl="4"/>
            <a:r>
              <a:t/>
            </a:r>
          </a:p>
        </p:txBody>
      </p:sp>
      <p:sp>
        <p:nvSpPr>
          <p:cNvPr id="105" name="Body Level One…"/>
          <p:cNvSpPr txBox="1"/>
          <p:nvPr>
            <p:ph type="body" sz="half" idx="21" hasCustomPrompt="1"/>
          </p:nvPr>
        </p:nvSpPr>
        <p:spPr>
          <a:xfrm>
            <a:off x="1753923" y="4939860"/>
            <a:ext cx="20876154" cy="3836281"/>
          </a:xfrm>
          <a:prstGeom prst="rect">
            <a:avLst/>
          </a:prstGeom>
        </p:spPr>
        <p:txBody>
          <a:bodyPr numCol="1" spcCol="38100" anchor="ctr"/>
          <a:lstStyle/>
          <a:p>
            <a:pPr lvl="4" marL="0" indent="1022984" defTabSz="1097252">
              <a:spcBef>
                <a:spcPts val="2000"/>
              </a:spcBef>
              <a:buSzTx/>
              <a:buNone/>
              <a:defRPr spc="-76" sz="3825">
                <a:latin typeface="Helvetica Neue Medium"/>
                <a:ea typeface="Helvetica Neue Medium"/>
                <a:cs typeface="Helvetica Neue Medium"/>
                <a:sym typeface="Helvetica Neue Medium"/>
              </a:defRPr>
            </a:pPr>
            <a:r>
              <a:t>“Notable Quote”
</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13" name="Low angle black and white photo of a futuristic apartment building under a cloudy sky"/>
          <p:cNvSpPr/>
          <p:nvPr>
            <p:ph type="pic" idx="21"/>
          </p:nvPr>
        </p:nvSpPr>
        <p:spPr>
          <a:xfrm>
            <a:off x="-120803" y="1270000"/>
            <a:ext cx="16840203" cy="11226800"/>
          </a:xfrm>
          <a:prstGeom prst="rect">
            <a:avLst/>
          </a:prstGeom>
        </p:spPr>
        <p:txBody>
          <a:bodyPr lIns="91439" tIns="45719" rIns="91439" bIns="45719" numCol="1" spcCol="38100">
            <a:noAutofit/>
          </a:bodyPr>
          <a:lstStyle/>
          <a:p>
            <a:pPr/>
          </a:p>
        </p:txBody>
      </p:sp>
      <p:sp>
        <p:nvSpPr>
          <p:cNvPr id="114" name="Black and white photo of the outside of a modern office building "/>
          <p:cNvSpPr/>
          <p:nvPr>
            <p:ph type="pic" sz="quarter" idx="22"/>
          </p:nvPr>
        </p:nvSpPr>
        <p:spPr>
          <a:xfrm>
            <a:off x="15443200" y="1270000"/>
            <a:ext cx="8102600" cy="5410200"/>
          </a:xfrm>
          <a:prstGeom prst="rect">
            <a:avLst/>
          </a:prstGeom>
        </p:spPr>
        <p:txBody>
          <a:bodyPr lIns="91439" tIns="45719" rIns="91439" bIns="45719" numCol="1" spcCol="38100">
            <a:noAutofit/>
          </a:bodyPr>
          <a:lstStyle/>
          <a:p>
            <a:pPr/>
          </a:p>
        </p:txBody>
      </p:sp>
      <p:sp>
        <p:nvSpPr>
          <p:cNvPr id="115" name="Black and white photo of lattice-like, modern architecture on a building"/>
          <p:cNvSpPr/>
          <p:nvPr>
            <p:ph type="pic" sz="half" idx="23"/>
          </p:nvPr>
        </p:nvSpPr>
        <p:spPr>
          <a:xfrm>
            <a:off x="15811500" y="4876800"/>
            <a:ext cx="7366000" cy="9829800"/>
          </a:xfrm>
          <a:prstGeom prst="rect">
            <a:avLst/>
          </a:prstGeom>
        </p:spPr>
        <p:txBody>
          <a:bodyPr lIns="91439" tIns="45719" rIns="91439" bIns="45719" numCol="1" spcCol="38100">
            <a:noAutofit/>
          </a:bodyPr>
          <a:lstStyle/>
          <a:p>
            <a:pPr/>
          </a:p>
        </p:txBody>
      </p:sp>
      <p:sp>
        <p:nvSpPr>
          <p:cNvPr id="1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bg>
      <p:bgPr>
        <a:solidFill>
          <a:srgbClr val="000000"/>
        </a:solidFill>
      </p:bgPr>
    </p:bg>
    <p:spTree>
      <p:nvGrpSpPr>
        <p:cNvPr id="1" name=""/>
        <p:cNvGrpSpPr/>
        <p:nvPr/>
      </p:nvGrpSpPr>
      <p:grpSpPr>
        <a:xfrm>
          <a:off x="0" y="0"/>
          <a:ext cx="0" cy="0"/>
          <a:chOff x="0" y="0"/>
          <a:chExt cx="0" cy="0"/>
        </a:xfrm>
      </p:grpSpPr>
      <p:sp>
        <p:nvSpPr>
          <p:cNvPr id="123" name="Low angle black and white photo of a modern building"/>
          <p:cNvSpPr/>
          <p:nvPr>
            <p:ph type="pic" idx="21"/>
          </p:nvPr>
        </p:nvSpPr>
        <p:spPr>
          <a:xfrm>
            <a:off x="0" y="-1270000"/>
            <a:ext cx="24384000" cy="16256000"/>
          </a:xfrm>
          <a:prstGeom prst="rect">
            <a:avLst/>
          </a:prstGeom>
        </p:spPr>
        <p:txBody>
          <a:bodyPr lIns="91439" tIns="45719" rIns="91439" bIns="45719" numCol="1" spcCol="38100">
            <a:noAutofit/>
          </a:bodyPr>
          <a:lstStyle/>
          <a:p>
            <a:pP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1" name="Slide Title"/>
          <p:cNvSpPr txBox="1"/>
          <p:nvPr>
            <p:ph type="title" hasCustomPrompt="1"/>
          </p:nvPr>
        </p:nvSpPr>
        <p:spPr>
          <a:xfrm>
            <a:off x="1206500" y="1270000"/>
            <a:ext cx="9779000" cy="5882274"/>
          </a:xfrm>
          <a:prstGeom prst="rect">
            <a:avLst/>
          </a:prstGeom>
        </p:spPr>
        <p:txBody>
          <a:bodyPr anchor="b"/>
          <a:lstStyle/>
          <a:p>
            <a:pPr/>
            <a:r>
              <a:t>Slide Title</a:t>
            </a:r>
          </a:p>
        </p:txBody>
      </p:sp>
      <p:sp>
        <p:nvSpPr>
          <p:cNvPr id="22" name="Body Level One…"/>
          <p:cNvSpPr txBox="1"/>
          <p:nvPr>
            <p:ph type="body" sz="quarter" idx="1" hasCustomPrompt="1"/>
          </p:nvPr>
        </p:nvSpPr>
        <p:spPr>
          <a:xfrm>
            <a:off x="1206500" y="7060576"/>
            <a:ext cx="9779000" cy="5382403"/>
          </a:xfrm>
          <a:prstGeom prst="rect">
            <a:avLst/>
          </a:prstGeom>
        </p:spPr>
        <p:txBody>
          <a:bodyPr numCol="1" spcCol="38100"/>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23" name="Black and white photo of shadows cast on a concrete structure"/>
          <p:cNvSpPr/>
          <p:nvPr>
            <p:ph type="pic" idx="21"/>
          </p:nvPr>
        </p:nvSpPr>
        <p:spPr>
          <a:xfrm>
            <a:off x="9270651" y="1263650"/>
            <a:ext cx="16757662" cy="11188700"/>
          </a:xfrm>
          <a:prstGeom prst="rect">
            <a:avLst/>
          </a:prstGeom>
        </p:spPr>
        <p:txBody>
          <a:bodyPr lIns="91439" tIns="45719" rIns="91439" bIns="45719" numCol="1" spcCol="38100">
            <a:noAutofit/>
          </a:bodyPr>
          <a:lstStyle/>
          <a:p>
            <a:pPr/>
          </a:p>
        </p:txBody>
      </p:sp>
      <p:sp>
        <p:nvSpPr>
          <p:cNvPr id="24"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31" name="Slide Title"/>
          <p:cNvSpPr txBox="1"/>
          <p:nvPr>
            <p:ph type="title" hasCustomPrompt="1"/>
          </p:nvPr>
        </p:nvSpPr>
        <p:spPr>
          <a:xfrm>
            <a:off x="1206500" y="952500"/>
            <a:ext cx="21971000" cy="1433164"/>
          </a:xfrm>
          <a:prstGeom prst="rect">
            <a:avLst/>
          </a:prstGeom>
        </p:spPr>
        <p:txBody>
          <a:bodyPr/>
          <a:lstStyle/>
          <a:p>
            <a:pPr/>
            <a:r>
              <a:t>Slide Title</a:t>
            </a:r>
          </a:p>
        </p:txBody>
      </p:sp>
      <p:sp>
        <p:nvSpPr>
          <p:cNvPr id="32" name="Body Level One…"/>
          <p:cNvSpPr txBox="1"/>
          <p:nvPr>
            <p:ph type="body" sz="quarter" idx="1" hasCustomPrompt="1"/>
          </p:nvPr>
        </p:nvSpPr>
        <p:spPr>
          <a:xfrm>
            <a:off x="1206500" y="2245961"/>
            <a:ext cx="21971000" cy="934781"/>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Slide Subtitle</a:t>
            </a:r>
          </a:p>
          <a:p>
            <a:pPr lvl="1"/>
            <a:r>
              <a:t/>
            </a:r>
          </a:p>
          <a:p>
            <a:pPr lvl="2"/>
            <a:r>
              <a:t/>
            </a:r>
          </a:p>
          <a:p>
            <a:pPr lvl="3"/>
            <a:r>
              <a:t/>
            </a:r>
          </a:p>
          <a:p>
            <a:pPr lvl="4"/>
            <a:r>
              <a:t/>
            </a:r>
          </a:p>
        </p:txBody>
      </p:sp>
      <p:sp>
        <p:nvSpPr>
          <p:cNvPr id="33" name="Body Level One…"/>
          <p:cNvSpPr txBox="1"/>
          <p:nvPr>
            <p:ph type="body" idx="21" hasCustomPrompt="1"/>
          </p:nvPr>
        </p:nvSpPr>
        <p:spPr>
          <a:prstGeom prst="rect">
            <a:avLst/>
          </a:prstGeom>
        </p:spPr>
        <p:txBody>
          <a:bodyPr numCol="1" spcCol="38100"/>
          <a:lstStyle/>
          <a:p>
            <a:pPr/>
            <a:r>
              <a:t>Slide bullet text</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41"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49"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50" name="Body Level One…"/>
          <p:cNvSpPr txBox="1"/>
          <p:nvPr>
            <p:ph type="body" sz="quarter" idx="1" hasCustomPrompt="1"/>
          </p:nvPr>
        </p:nvSpPr>
        <p:spPr>
          <a:xfrm>
            <a:off x="1206500" y="2245961"/>
            <a:ext cx="9779000" cy="934781"/>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Slide Subtitle</a:t>
            </a:r>
          </a:p>
          <a:p>
            <a:pPr lvl="1"/>
            <a:r>
              <a:t/>
            </a:r>
          </a:p>
          <a:p>
            <a:pPr lvl="2"/>
            <a:r>
              <a:t/>
            </a:r>
          </a:p>
          <a:p>
            <a:pPr lvl="3"/>
            <a:r>
              <a:t/>
            </a:r>
          </a:p>
          <a:p>
            <a:pPr lvl="4"/>
            <a:r>
              <a:t/>
            </a:r>
          </a:p>
        </p:txBody>
      </p:sp>
      <p:sp>
        <p:nvSpPr>
          <p:cNvPr id="51" name="Body Level One…"/>
          <p:cNvSpPr txBox="1"/>
          <p:nvPr>
            <p:ph type="body" sz="half" idx="21" hasCustomPrompt="1"/>
          </p:nvPr>
        </p:nvSpPr>
        <p:spPr>
          <a:xfrm>
            <a:off x="1206500" y="4248503"/>
            <a:ext cx="9779000" cy="8256014"/>
          </a:xfrm>
          <a:prstGeom prst="rect">
            <a:avLst/>
          </a:prstGeom>
        </p:spPr>
        <p:txBody>
          <a:bodyPr numCol="1" spcCol="38100"/>
          <a:lstStyle/>
          <a:p>
            <a:pPr/>
            <a:r>
              <a:t>Slide bullet text</a:t>
            </a:r>
          </a:p>
        </p:txBody>
      </p:sp>
      <p:sp>
        <p:nvSpPr>
          <p:cNvPr id="52" name="Close-up black and white photo of intricate building architecture"/>
          <p:cNvSpPr/>
          <p:nvPr>
            <p:ph type="pic" idx="22"/>
          </p:nvPr>
        </p:nvSpPr>
        <p:spPr>
          <a:xfrm>
            <a:off x="12192000" y="-1341968"/>
            <a:ext cx="10922000" cy="16399935"/>
          </a:xfrm>
          <a:prstGeom prst="rect">
            <a:avLst/>
          </a:prstGeom>
        </p:spPr>
        <p:txBody>
          <a:bodyPr lIns="91439" tIns="45719" rIns="91439" bIns="45719" numCol="1" spcCol="38100">
            <a:noAutofit/>
          </a:bodyPr>
          <a:lstStyle/>
          <a:p>
            <a:pP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60" name="Section Title"/>
          <p:cNvSpPr txBox="1"/>
          <p:nvPr>
            <p:ph type="title" hasCustomPrompt="1"/>
          </p:nvPr>
        </p:nvSpPr>
        <p:spPr>
          <a:xfrm>
            <a:off x="1206496" y="4533900"/>
            <a:ext cx="21971005" cy="4648200"/>
          </a:xfrm>
          <a:prstGeom prst="rect">
            <a:avLst/>
          </a:prstGeom>
        </p:spPr>
        <p:txBody>
          <a:bodyPr anchor="ctr"/>
          <a:lstStyle>
            <a:lvl1pPr algn="l">
              <a:defRPr b="0" spc="-232" sz="11600">
                <a:latin typeface="Helvetica Neue Medium"/>
                <a:ea typeface="Helvetica Neue Medium"/>
                <a:cs typeface="Helvetica Neue Medium"/>
                <a:sym typeface="Helvetica Neue Medium"/>
              </a:defRPr>
            </a:lvl1pPr>
          </a:lstStyle>
          <a:p>
            <a:pPr/>
            <a:r>
              <a:t>Section Title</a:t>
            </a:r>
          </a:p>
        </p:txBody>
      </p:sp>
      <p:sp>
        <p:nvSpPr>
          <p:cNvPr id="61"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8" name="Slide Title"/>
          <p:cNvSpPr txBox="1"/>
          <p:nvPr>
            <p:ph type="title" hasCustomPrompt="1"/>
          </p:nvPr>
        </p:nvSpPr>
        <p:spPr>
          <a:xfrm>
            <a:off x="1206500" y="952500"/>
            <a:ext cx="21971000" cy="1434950"/>
          </a:xfrm>
          <a:prstGeom prst="rect">
            <a:avLst/>
          </a:prstGeom>
        </p:spPr>
        <p:txBody>
          <a:bodyPr/>
          <a:lstStyle/>
          <a:p>
            <a:pPr/>
            <a:r>
              <a:t>Slide Title</a:t>
            </a:r>
          </a:p>
        </p:txBody>
      </p:sp>
      <p:sp>
        <p:nvSpPr>
          <p:cNvPr id="69" name="Body Level One…"/>
          <p:cNvSpPr txBox="1"/>
          <p:nvPr>
            <p:ph type="body" sz="quarter" idx="1" hasCustomPrompt="1"/>
          </p:nvPr>
        </p:nvSpPr>
        <p:spPr>
          <a:xfrm>
            <a:off x="1206500" y="2245961"/>
            <a:ext cx="21971000" cy="934781"/>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Slide Subtitle</a:t>
            </a:r>
          </a:p>
          <a:p>
            <a:pPr lvl="1"/>
            <a:r>
              <a:t/>
            </a:r>
          </a:p>
          <a:p>
            <a:pPr lvl="2"/>
            <a:r>
              <a:t/>
            </a:r>
          </a:p>
          <a:p>
            <a:pPr lvl="3"/>
            <a:r>
              <a:t/>
            </a:r>
          </a:p>
          <a:p>
            <a:pPr lvl="4"/>
            <a:r>
              <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77"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78" name="Body Level One…"/>
          <p:cNvSpPr txBox="1"/>
          <p:nvPr>
            <p:ph type="body" sz="quarter" idx="1" hasCustomPrompt="1"/>
          </p:nvPr>
        </p:nvSpPr>
        <p:spPr>
          <a:xfrm>
            <a:off x="1206500" y="2245961"/>
            <a:ext cx="21971000" cy="934781"/>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Agenda Subtitle</a:t>
            </a:r>
          </a:p>
          <a:p>
            <a:pPr lvl="1"/>
            <a:r>
              <a:t/>
            </a:r>
          </a:p>
          <a:p>
            <a:pPr lvl="2"/>
            <a:r>
              <a:t/>
            </a:r>
          </a:p>
          <a:p>
            <a:pPr lvl="3"/>
            <a:r>
              <a:t/>
            </a:r>
          </a:p>
          <a:p>
            <a:pPr lvl="4"/>
            <a:r>
              <a:t/>
            </a:r>
          </a:p>
        </p:txBody>
      </p:sp>
      <p:sp>
        <p:nvSpPr>
          <p:cNvPr id="79" name="Body Level One…"/>
          <p:cNvSpPr txBox="1"/>
          <p:nvPr>
            <p:ph type="body" idx="21" hasCustomPrompt="1"/>
          </p:nvPr>
        </p:nvSpPr>
        <p:spPr>
          <a:prstGeom prst="rect">
            <a:avLst/>
          </a:prstGeom>
        </p:spPr>
        <p:txBody>
          <a:bodyPr numCol="1" spcCol="38100"/>
          <a:lstStyle>
            <a:lvl1pPr marL="0" indent="0" defTabSz="825500">
              <a:spcBef>
                <a:spcPts val="1800"/>
              </a:spcBef>
              <a:buSzTx/>
              <a:buNone/>
              <a:defRPr spc="-99" sz="5500"/>
            </a:lvl1pPr>
          </a:lstStyle>
          <a:p>
            <a:pPr/>
            <a:r>
              <a:t>Agenda Topics</a:t>
            </a: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87" name="Body Level One…"/>
          <p:cNvSpPr txBox="1"/>
          <p:nvPr>
            <p:ph type="body" sz="half" idx="1" hasCustomPrompt="1"/>
          </p:nvPr>
        </p:nvSpPr>
        <p:spPr>
          <a:xfrm>
            <a:off x="1206500" y="4920843"/>
            <a:ext cx="21971000" cy="3874314"/>
          </a:xfrm>
          <a:prstGeom prst="rect">
            <a:avLst/>
          </a:prstGeom>
        </p:spPr>
        <p:txBody>
          <a:bodyPr numCol="1" spcCol="38100"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Body Level One…"/>
          <p:cNvSpPr txBox="1"/>
          <p:nvPr>
            <p:ph type="body" idx="1" hasCustomPrompt="1"/>
          </p:nvPr>
        </p:nvSpPr>
        <p:spPr>
          <a:xfrm>
            <a:off x="1206500" y="4248503"/>
            <a:ext cx="21971000" cy="82560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numCol="2" spcCol="1098550">
            <a:normAutofit fontScale="100000" lnSpcReduction="0"/>
          </a:bodyPr>
          <a:lstStyle/>
          <a:p>
            <a:pPr/>
            <a:r>
              <a:t>Slide bullet text</a:t>
            </a:r>
          </a:p>
          <a:p>
            <a:pPr lvl="1"/>
            <a:r>
              <a:t/>
            </a:r>
          </a:p>
          <a:p>
            <a:pPr lvl="2"/>
            <a:r>
              <a:t/>
            </a:r>
          </a:p>
          <a:p>
            <a:pPr lvl="3"/>
            <a:r>
              <a:t/>
            </a:r>
          </a:p>
          <a:p>
            <a:pPr lvl="4"/>
            <a:r>
              <a:t/>
            </a:r>
          </a:p>
        </p:txBody>
      </p:sp>
      <p:sp>
        <p:nvSpPr>
          <p:cNvPr id="3" name="Title Text"/>
          <p:cNvSpPr txBox="1"/>
          <p:nvPr>
            <p:ph type="title"/>
          </p:nvPr>
        </p:nvSpPr>
        <p:spPr>
          <a:xfrm>
            <a:off x="3653366" y="2743200"/>
            <a:ext cx="19507201" cy="15053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ransition xmlns:p14="http://schemas.microsoft.com/office/powerpoint/2010/main" spd="med" advClick="1"/>
  <p:txStyles>
    <p:titleStyle>
      <a:lvl1pPr marL="0" marR="0" indent="0" algn="ctr" defTabSz="2438337"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1pPr>
      <a:lvl2pPr marL="0" marR="0" indent="0" algn="ctr" defTabSz="2438337"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2pPr>
      <a:lvl3pPr marL="0" marR="0" indent="0" algn="ctr" defTabSz="2438337"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3pPr>
      <a:lvl4pPr marL="0" marR="0" indent="0" algn="ctr" defTabSz="2438337"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4pPr>
      <a:lvl5pPr marL="0" marR="0" indent="0" algn="ctr" defTabSz="2438337"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5pPr>
      <a:lvl6pPr marL="0" marR="0" indent="0" algn="ctr" defTabSz="2438337"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6pPr>
      <a:lvl7pPr marL="0" marR="0" indent="0" algn="ctr" defTabSz="2438337"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7pPr>
      <a:lvl8pPr marL="0" marR="0" indent="0" algn="ctr" defTabSz="2438337"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8pPr>
      <a:lvl9pPr marL="0" marR="0" indent="0" algn="ctr" defTabSz="2438337"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9pPr>
    </p:titleStyle>
    <p:bodyStyle>
      <a:lvl1pPr marL="6096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1pPr>
      <a:lvl2pPr marL="12192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2pPr>
      <a:lvl3pPr marL="18288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3pPr>
      <a:lvl4pPr marL="24384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4pPr>
      <a:lvl5pPr marL="30480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5pPr>
      <a:lvl6pPr marL="36576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6pPr>
      <a:lvl7pPr marL="42672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7pPr>
      <a:lvl8pPr marL="48768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8pPr>
      <a:lvl9pPr marL="54864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eg"/><Relationship Id="rId3" Type="http://schemas.openxmlformats.org/officeDocument/2006/relationships/image" Target="../media/image2.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jpeg"/><Relationship Id="rId3" Type="http://schemas.openxmlformats.org/officeDocument/2006/relationships/image" Target="../media/image4.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5.jpeg"/><Relationship Id="rId5" Type="http://schemas.openxmlformats.org/officeDocument/2006/relationships/image" Target="../media/image6.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s://github.com/haider-06418/RL-Project" TargetMode="External"/></Relationships>

</file>

<file path=ppt/slides/_rels/slide1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Mohammed Haider Abbas  Muhammad Ahsan"/>
          <p:cNvSpPr txBox="1"/>
          <p:nvPr>
            <p:ph type="body" sz="quarter" idx="1"/>
          </p:nvPr>
        </p:nvSpPr>
        <p:spPr>
          <a:xfrm>
            <a:off x="1206498" y="10805012"/>
            <a:ext cx="21971004" cy="1860026"/>
          </a:xfrm>
          <a:prstGeom prst="rect">
            <a:avLst/>
          </a:prstGeom>
        </p:spPr>
        <p:txBody>
          <a:bodyPr/>
          <a:lstStyle/>
          <a:p>
            <a:pPr algn="ctr"/>
            <a:r>
              <a:t>Mohammed Haider Abbas </a:t>
            </a:r>
            <a:br/>
            <a:r>
              <a:t>Muhammad Ahsan</a:t>
            </a:r>
          </a:p>
        </p:txBody>
      </p:sp>
      <p:sp>
        <p:nvSpPr>
          <p:cNvPr id="134" name="Impact of Learning Rate in Q-Learning"/>
          <p:cNvSpPr txBox="1"/>
          <p:nvPr>
            <p:ph type="title"/>
          </p:nvPr>
        </p:nvSpPr>
        <p:spPr>
          <a:xfrm>
            <a:off x="1206497" y="5927987"/>
            <a:ext cx="21971006" cy="1860026"/>
          </a:xfrm>
          <a:prstGeom prst="rect">
            <a:avLst/>
          </a:prstGeom>
        </p:spPr>
        <p:txBody>
          <a:bodyPr/>
          <a:lstStyle>
            <a:lvl1pPr defTabSz="2438338">
              <a:defRPr spc="-194" sz="9700"/>
            </a:lvl1pPr>
          </a:lstStyle>
          <a:p>
            <a:pPr/>
            <a:r>
              <a:t>Impact of Learning Rate in Q-Learning</a:t>
            </a:r>
          </a:p>
        </p:txBody>
      </p:sp>
      <p:sp>
        <p:nvSpPr>
          <p:cNvPr id="135" name="Body Level One…"/>
          <p:cNvSpPr txBox="1"/>
          <p:nvPr>
            <p:ph type="body" idx="21"/>
          </p:nvPr>
        </p:nvSpPr>
        <p:spPr>
          <a:xfrm>
            <a:off x="1206500" y="848368"/>
            <a:ext cx="21971000" cy="2625295"/>
          </a:xfrm>
          <a:prstGeom prst="rect">
            <a:avLst/>
          </a:prstGeom>
          <a:extLst>
            <a:ext uri="{C572A759-6A51-4108-AA02-DFA0A04FC94B}">
              <ma14:wrappingTextBoxFlag xmlns:ma14="http://schemas.microsoft.com/office/mac/drawingml/2011/main" val="1"/>
            </a:ext>
          </a:extLst>
        </p:spPr>
        <p:txBody>
          <a:bodyPr/>
          <a:lstStyle/>
          <a:p>
            <a:pPr algn="ctr" defTabSz="1316702">
              <a:lnSpc>
                <a:spcPct val="80000"/>
              </a:lnSpc>
              <a:spcBef>
                <a:spcPts val="0"/>
              </a:spcBef>
              <a:defRPr b="0" spc="-162" sz="6264"/>
            </a:pPr>
            <a:r>
              <a:t>CS 352 - Introduction to Reinforcement Learning</a:t>
            </a:r>
          </a:p>
          <a:p>
            <a:pPr algn="ctr" defTabSz="1316702">
              <a:lnSpc>
                <a:spcPct val="80000"/>
              </a:lnSpc>
              <a:spcBef>
                <a:spcPts val="0"/>
              </a:spcBef>
              <a:defRPr b="0" spc="-162" sz="6264"/>
            </a:pPr>
          </a:p>
          <a:p>
            <a:pPr algn="ctr" defTabSz="1316702">
              <a:lnSpc>
                <a:spcPct val="80000"/>
              </a:lnSpc>
              <a:spcBef>
                <a:spcPts val="0"/>
              </a:spcBef>
              <a:defRPr b="0" spc="-162" sz="6264"/>
            </a:pPr>
            <a:r>
              <a:t>Course Project Presentation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Results"/>
          <p:cNvSpPr txBox="1"/>
          <p:nvPr>
            <p:ph type="title"/>
          </p:nvPr>
        </p:nvSpPr>
        <p:spPr>
          <a:prstGeom prst="rect">
            <a:avLst/>
          </a:prstGeom>
        </p:spPr>
        <p:txBody>
          <a:bodyPr/>
          <a:lstStyle/>
          <a:p>
            <a:pPr/>
            <a:r>
              <a:t>Results</a:t>
            </a:r>
          </a:p>
        </p:txBody>
      </p:sp>
      <p:sp>
        <p:nvSpPr>
          <p:cNvPr id="158" name="Body Level One…"/>
          <p:cNvSpPr txBox="1"/>
          <p:nvPr>
            <p:ph type="body" idx="21"/>
          </p:nvPr>
        </p:nvSpPr>
        <p:spPr>
          <a:xfrm>
            <a:off x="1206500" y="2955302"/>
            <a:ext cx="21971000" cy="9549215"/>
          </a:xfrm>
          <a:prstGeom prst="rect">
            <a:avLst/>
          </a:prstGeom>
          <a:extLst>
            <a:ext uri="{C572A759-6A51-4108-AA02-DFA0A04FC94B}">
              <ma14:wrappingTextBoxFlag xmlns:ma14="http://schemas.microsoft.com/office/mac/drawingml/2011/main" val="1"/>
            </a:ext>
          </a:extLst>
        </p:spPr>
        <p:txBody>
          <a:bodyPr/>
          <a:lstStyle/>
          <a:p>
            <a:pPr/>
            <a:r>
              <a:t>The choice of α had a significant impact on the agent’s performance. </a:t>
            </a:r>
          </a:p>
          <a:p>
            <a:pPr/>
            <a:r>
              <a:t>Choosing an appropriate value for α is important for the Q-learning algorithm to converge to the optimal policy. </a:t>
            </a:r>
          </a:p>
          <a:p>
            <a:pPr/>
            <a:r>
              <a:t>If α is too low, the agent may be slow to learn hence may require more time to converge or fail to converge.</a:t>
            </a:r>
          </a:p>
          <a:p>
            <a:pPr/>
            <a:r>
              <a:t>If α is too high, the agent may overreact to new information hence may require more time to converge.</a:t>
            </a:r>
          </a:p>
          <a:p>
            <a:pPr/>
            <a:r>
              <a:t>The learning rate at which we are getting the maximum reward is in the range of 0.4 to 0.6, mostly at 0.5, and at this range the agent is taking the least time to converge while maximizing reward.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Findings"/>
          <p:cNvSpPr txBox="1"/>
          <p:nvPr>
            <p:ph type="title"/>
          </p:nvPr>
        </p:nvSpPr>
        <p:spPr>
          <a:xfrm>
            <a:off x="-1102045" y="952500"/>
            <a:ext cx="9779001" cy="1435100"/>
          </a:xfrm>
          <a:prstGeom prst="rect">
            <a:avLst/>
          </a:prstGeom>
        </p:spPr>
        <p:txBody>
          <a:bodyPr/>
          <a:lstStyle/>
          <a:p>
            <a:pPr/>
            <a:r>
              <a:t>Findings</a:t>
            </a:r>
          </a:p>
        </p:txBody>
      </p:sp>
      <p:pic>
        <p:nvPicPr>
          <p:cNvPr id="161" name="image5.png" descr="image5.png"/>
          <p:cNvPicPr>
            <a:picLocks noChangeAspect="1"/>
          </p:cNvPicPr>
          <p:nvPr/>
        </p:nvPicPr>
        <p:blipFill>
          <a:blip r:embed="rId2">
            <a:extLst/>
          </a:blip>
          <a:stretch>
            <a:fillRect/>
          </a:stretch>
        </p:blipFill>
        <p:spPr>
          <a:xfrm>
            <a:off x="16643168" y="860391"/>
            <a:ext cx="7270753" cy="5201561"/>
          </a:xfrm>
          <a:prstGeom prst="rect">
            <a:avLst/>
          </a:prstGeom>
          <a:ln w="12700">
            <a:miter lim="400000"/>
          </a:ln>
        </p:spPr>
      </p:pic>
      <p:pic>
        <p:nvPicPr>
          <p:cNvPr id="162" name="image3.png" descr="image3.png"/>
          <p:cNvPicPr>
            <a:picLocks noChangeAspect="1"/>
          </p:cNvPicPr>
          <p:nvPr/>
        </p:nvPicPr>
        <p:blipFill>
          <a:blip r:embed="rId3">
            <a:extLst/>
          </a:blip>
          <a:stretch>
            <a:fillRect/>
          </a:stretch>
        </p:blipFill>
        <p:spPr>
          <a:xfrm>
            <a:off x="8744624" y="883880"/>
            <a:ext cx="7205287" cy="5154726"/>
          </a:xfrm>
          <a:prstGeom prst="rect">
            <a:avLst/>
          </a:prstGeom>
          <a:ln w="12700">
            <a:miter lim="400000"/>
          </a:ln>
        </p:spPr>
      </p:pic>
      <p:pic>
        <p:nvPicPr>
          <p:cNvPr id="163" name="image4.png" descr="image4.png"/>
          <p:cNvPicPr>
            <a:picLocks noChangeAspect="1"/>
          </p:cNvPicPr>
          <p:nvPr/>
        </p:nvPicPr>
        <p:blipFill>
          <a:blip r:embed="rId4">
            <a:extLst/>
          </a:blip>
          <a:stretch>
            <a:fillRect/>
          </a:stretch>
        </p:blipFill>
        <p:spPr>
          <a:xfrm>
            <a:off x="8708718" y="7139362"/>
            <a:ext cx="7277101" cy="5778501"/>
          </a:xfrm>
          <a:prstGeom prst="rect">
            <a:avLst/>
          </a:prstGeom>
          <a:ln w="12700">
            <a:miter lim="400000"/>
          </a:ln>
        </p:spPr>
      </p:pic>
      <p:pic>
        <p:nvPicPr>
          <p:cNvPr id="164" name="image6.png" descr="image6.png"/>
          <p:cNvPicPr>
            <a:picLocks noChangeAspect="1"/>
          </p:cNvPicPr>
          <p:nvPr/>
        </p:nvPicPr>
        <p:blipFill>
          <a:blip r:embed="rId5">
            <a:extLst/>
          </a:blip>
          <a:stretch>
            <a:fillRect/>
          </a:stretch>
        </p:blipFill>
        <p:spPr>
          <a:xfrm>
            <a:off x="16639964" y="7139362"/>
            <a:ext cx="7277101" cy="5778501"/>
          </a:xfrm>
          <a:prstGeom prst="rect">
            <a:avLst/>
          </a:prstGeom>
          <a:ln w="12700">
            <a:miter lim="400000"/>
          </a:ln>
        </p:spPr>
      </p:pic>
      <p:sp>
        <p:nvSpPr>
          <p:cNvPr id="165" name="Body Level One…"/>
          <p:cNvSpPr txBox="1"/>
          <p:nvPr/>
        </p:nvSpPr>
        <p:spPr>
          <a:xfrm>
            <a:off x="184812" y="2522450"/>
            <a:ext cx="7794772" cy="1064731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609600" indent="-609600">
              <a:buSzPct val="123000"/>
              <a:buChar char="•"/>
            </a:pPr>
            <a:r>
              <a:t>For low and high values of α, the agent did not maximize reward and was taking more time to converge.</a:t>
            </a:r>
          </a:p>
          <a:p>
            <a:pPr marL="609600" indent="-609600">
              <a:buSzPct val="123000"/>
              <a:buChar char="•"/>
            </a:pPr>
            <a:r>
              <a:t>For α in range 0.4 to 0.6, mostly at 0.5, the agent is maximizing reward while taking least time to converge. </a:t>
            </a:r>
          </a:p>
          <a:p>
            <a:pPr marL="609600" indent="-609600">
              <a:buSzPct val="123000"/>
              <a:buChar char="•"/>
            </a:pPr>
            <a14:m>
              <m:oMath>
                <m:r>
                  <a:rPr xmlns:a="http://schemas.openxmlformats.org/drawingml/2006/main" sz="5750" i="1">
                    <a:solidFill>
                      <a:srgbClr val="FFFFFF"/>
                    </a:solidFill>
                    <a:latin typeface="Cambria Math" panose="02040503050406030204" pitchFamily="18" charset="0"/>
                  </a:rPr>
                  <m:t>0.1</m:t>
                </m:r>
                <m:r>
                  <a:rPr xmlns:a="http://schemas.openxmlformats.org/drawingml/2006/main" sz="5750" i="1">
                    <a:solidFill>
                      <a:srgbClr val="FFFFFF"/>
                    </a:solidFill>
                    <a:latin typeface="Cambria Math" panose="02040503050406030204" pitchFamily="18" charset="0"/>
                  </a:rPr>
                  <m:t>≤</m:t>
                </m:r>
                <m:r>
                  <a:rPr xmlns:a="http://schemas.openxmlformats.org/drawingml/2006/main" sz="5750" i="1">
                    <a:solidFill>
                      <a:srgbClr val="FFFFFF"/>
                    </a:solidFill>
                    <a:latin typeface="Cambria Math" panose="02040503050406030204" pitchFamily="18" charset="0"/>
                  </a:rPr>
                  <m:t>α</m:t>
                </m:r>
                <m:r>
                  <a:rPr xmlns:a="http://schemas.openxmlformats.org/drawingml/2006/main" sz="5750" i="1">
                    <a:solidFill>
                      <a:srgbClr val="FFFFFF"/>
                    </a:solidFill>
                    <a:latin typeface="Cambria Math" panose="02040503050406030204" pitchFamily="18" charset="0"/>
                  </a:rPr>
                  <m:t>≤</m:t>
                </m:r>
                <m:r>
                  <a:rPr xmlns:a="http://schemas.openxmlformats.org/drawingml/2006/main" sz="5750" i="1">
                    <a:solidFill>
                      <a:srgbClr val="FFFFFF"/>
                    </a:solidFill>
                    <a:latin typeface="Cambria Math" panose="02040503050406030204" pitchFamily="18" charset="0"/>
                  </a:rPr>
                  <m:t>0.9</m:t>
                </m:r>
              </m:oMath>
            </a14:m>
            <a:r>
              <a:t> with increments of 0.1</a:t>
            </a:r>
          </a:p>
        </p:txBody>
      </p:sp>
      <p:sp>
        <p:nvSpPr>
          <p:cNvPr id="166" name="Figure 1"/>
          <p:cNvSpPr txBox="1"/>
          <p:nvPr/>
        </p:nvSpPr>
        <p:spPr>
          <a:xfrm>
            <a:off x="11576151" y="6327263"/>
            <a:ext cx="1398728" cy="52344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Figure 1</a:t>
            </a:r>
          </a:p>
        </p:txBody>
      </p:sp>
      <p:sp>
        <p:nvSpPr>
          <p:cNvPr id="167" name="Figure 2"/>
          <p:cNvSpPr txBox="1"/>
          <p:nvPr/>
        </p:nvSpPr>
        <p:spPr>
          <a:xfrm>
            <a:off x="19579150" y="6338942"/>
            <a:ext cx="1398728" cy="52344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Figure 2</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9" name="alpha vs time cc 1.jpg" descr="alpha vs time cc 1.jpg"/>
          <p:cNvPicPr>
            <a:picLocks noChangeAspect="1"/>
          </p:cNvPicPr>
          <p:nvPr/>
        </p:nvPicPr>
        <p:blipFill>
          <a:blip r:embed="rId2">
            <a:extLst/>
          </a:blip>
          <a:stretch>
            <a:fillRect/>
          </a:stretch>
        </p:blipFill>
        <p:spPr>
          <a:xfrm>
            <a:off x="855221" y="586402"/>
            <a:ext cx="7934650" cy="5676519"/>
          </a:xfrm>
          <a:prstGeom prst="rect">
            <a:avLst/>
          </a:prstGeom>
          <a:ln w="12700">
            <a:miter lim="400000"/>
          </a:ln>
        </p:spPr>
      </p:pic>
      <p:pic>
        <p:nvPicPr>
          <p:cNvPr id="170" name="alpha vs reward cc 1.jpg" descr="alpha vs reward cc 1.jpg"/>
          <p:cNvPicPr>
            <a:picLocks noChangeAspect="1"/>
          </p:cNvPicPr>
          <p:nvPr/>
        </p:nvPicPr>
        <p:blipFill>
          <a:blip r:embed="rId3">
            <a:extLst/>
          </a:blip>
          <a:stretch>
            <a:fillRect/>
          </a:stretch>
        </p:blipFill>
        <p:spPr>
          <a:xfrm>
            <a:off x="855221" y="6901022"/>
            <a:ext cx="7934650" cy="6300639"/>
          </a:xfrm>
          <a:prstGeom prst="rect">
            <a:avLst/>
          </a:prstGeom>
          <a:ln w="12700">
            <a:miter lim="400000"/>
          </a:ln>
        </p:spPr>
      </p:pic>
      <p:sp>
        <p:nvSpPr>
          <p:cNvPr id="171" name="Very low or very High α values"/>
          <p:cNvSpPr txBox="1"/>
          <p:nvPr>
            <p:ph type="title"/>
          </p:nvPr>
        </p:nvSpPr>
        <p:spPr>
          <a:xfrm>
            <a:off x="11749613" y="1257556"/>
            <a:ext cx="10117167" cy="1403820"/>
          </a:xfrm>
          <a:prstGeom prst="rect">
            <a:avLst/>
          </a:prstGeom>
        </p:spPr>
        <p:txBody>
          <a:bodyPr/>
          <a:lstStyle>
            <a:lvl1pPr defTabSz="1633686">
              <a:defRPr spc="-113" sz="5695"/>
            </a:lvl1pPr>
          </a:lstStyle>
          <a:p>
            <a:pPr/>
            <a:r>
              <a:t>Very low or very High α values</a:t>
            </a:r>
          </a:p>
        </p:txBody>
      </p:sp>
      <p:sp>
        <p:nvSpPr>
          <p:cNvPr id="172" name="Body Level One…"/>
          <p:cNvSpPr txBox="1"/>
          <p:nvPr/>
        </p:nvSpPr>
        <p:spPr>
          <a:xfrm>
            <a:off x="9732784" y="2767763"/>
            <a:ext cx="14150825" cy="100117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466825" indent="-466825" defTabSz="2365187">
              <a:spcBef>
                <a:spcPts val="4300"/>
              </a:spcBef>
              <a:buSzPct val="100000"/>
              <a:buChar char="•"/>
              <a:defRPr sz="4656"/>
            </a:pPr>
            <a:r>
              <a:t>For cases such as very low or very high α values, the time taken to converge was higher than normal range of α values </a:t>
            </a:r>
          </a:p>
          <a:p>
            <a:pPr marL="466825" indent="-466825" defTabSz="2365187">
              <a:spcBef>
                <a:spcPts val="4300"/>
              </a:spcBef>
              <a:buSzPct val="100000"/>
              <a:buChar char="•"/>
              <a:defRPr sz="4656"/>
            </a:pPr>
            <a:r>
              <a:t>Shown plot is for very small alpha values ranging from 0.01 till 0.09 with increments of 0.01</a:t>
            </a:r>
          </a:p>
          <a:p>
            <a:pPr marL="466825" indent="-466825" defTabSz="2365187">
              <a:spcBef>
                <a:spcPts val="4300"/>
              </a:spcBef>
              <a:buSzPct val="100000"/>
              <a:buChar char="•"/>
              <a:defRPr sz="4656"/>
            </a:pPr>
            <a:r>
              <a:t>Here we can also notice that as we approach to 0.09, we are maximizing reward and getting less time to converge. This supports our stance that for very small α values, the agent will not maximize reward and will take longer to converge but as 0.09 is close to 0.1 which is relatively a larger value than all of the α values in the range therefore it will maximize reward and take least time to converge. </a:t>
            </a:r>
          </a:p>
        </p:txBody>
      </p:sp>
      <p:sp>
        <p:nvSpPr>
          <p:cNvPr id="173" name="Figure 3"/>
          <p:cNvSpPr txBox="1"/>
          <p:nvPr/>
        </p:nvSpPr>
        <p:spPr>
          <a:xfrm>
            <a:off x="4123182" y="6320250"/>
            <a:ext cx="1398728" cy="52344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Figure 3</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For"/>
          <p:cNvSpPr txBox="1"/>
          <p:nvPr>
            <p:ph type="title"/>
          </p:nvPr>
        </p:nvSpPr>
        <p:spPr>
          <a:xfrm>
            <a:off x="7302500" y="751192"/>
            <a:ext cx="9779000" cy="1435101"/>
          </a:xfrm>
          <a:prstGeom prst="rect">
            <a:avLst/>
          </a:prstGeom>
        </p:spPr>
        <p:txBody>
          <a:bodyPr/>
          <a:lstStyle/>
          <a:p>
            <a:pPr/>
            <a:r>
              <a:t>For </a:t>
            </a:r>
            <a14:m>
              <m:oMath>
                <m:r>
                  <a:rPr xmlns:a="http://schemas.openxmlformats.org/drawingml/2006/main" sz="8800" i="1">
                    <a:solidFill>
                      <a:srgbClr val="FFFFFF"/>
                    </a:solidFill>
                    <a:latin typeface="Cambria Math" panose="02040503050406030204" pitchFamily="18" charset="0"/>
                  </a:rPr>
                  <m:t>α</m:t>
                </m:r>
                <m:r>
                  <a:rPr xmlns:a="http://schemas.openxmlformats.org/drawingml/2006/main" sz="8800" i="1">
                    <a:solidFill>
                      <a:srgbClr val="FFFFFF"/>
                    </a:solidFill>
                    <a:latin typeface="Cambria Math" panose="02040503050406030204" pitchFamily="18" charset="0"/>
                  </a:rPr>
                  <m:t>=</m:t>
                </m:r>
                <m:r>
                  <a:rPr xmlns:a="http://schemas.openxmlformats.org/drawingml/2006/main" sz="8800" i="1">
                    <a:solidFill>
                      <a:srgbClr val="FFFFFF"/>
                    </a:solidFill>
                    <a:latin typeface="Cambria Math" panose="02040503050406030204" pitchFamily="18" charset="0"/>
                  </a:rPr>
                  <m:t>0</m:t>
                </m:r>
                <m:r>
                  <m:rPr>
                    <m:nor/>
                  </m:rPr>
                  <a:rPr xmlns:a="http://schemas.openxmlformats.org/drawingml/2006/main" sz="8800" i="1">
                    <a:solidFill>
                      <a:srgbClr val="FFFFFF"/>
                    </a:solidFill>
                    <a:latin typeface="Cambria Math" panose="02040503050406030204" pitchFamily="18" charset="0"/>
                  </a:rPr>
                  <m:t>or</m:t>
                </m:r>
                <m:r>
                  <a:rPr xmlns:a="http://schemas.openxmlformats.org/drawingml/2006/main" sz="8800" i="1">
                    <a:solidFill>
                      <a:srgbClr val="FFFFFF"/>
                    </a:solidFill>
                    <a:latin typeface="Cambria Math" panose="02040503050406030204" pitchFamily="18" charset="0"/>
                  </a:rPr>
                  <m:t>α</m:t>
                </m:r>
                <m:r>
                  <a:rPr xmlns:a="http://schemas.openxmlformats.org/drawingml/2006/main" sz="8800" i="1">
                    <a:solidFill>
                      <a:srgbClr val="FFFFFF"/>
                    </a:solidFill>
                    <a:latin typeface="Cambria Math" panose="02040503050406030204" pitchFamily="18" charset="0"/>
                  </a:rPr>
                  <m:t>=</m:t>
                </m:r>
                <m:r>
                  <a:rPr xmlns:a="http://schemas.openxmlformats.org/drawingml/2006/main" sz="8800" i="1">
                    <a:solidFill>
                      <a:srgbClr val="FFFFFF"/>
                    </a:solidFill>
                    <a:latin typeface="Cambria Math" panose="02040503050406030204" pitchFamily="18" charset="0"/>
                  </a:rPr>
                  <m:t>1</m:t>
                </m:r>
              </m:oMath>
            </a14:m>
          </a:p>
        </p:txBody>
      </p:sp>
      <p:sp>
        <p:nvSpPr>
          <p:cNvPr id="176" name="Body Level One…"/>
          <p:cNvSpPr txBox="1"/>
          <p:nvPr>
            <p:ph type="body" idx="21"/>
          </p:nvPr>
        </p:nvSpPr>
        <p:spPr>
          <a:xfrm>
            <a:off x="873876" y="2700451"/>
            <a:ext cx="22636247" cy="3952385"/>
          </a:xfrm>
          <a:prstGeom prst="rect">
            <a:avLst/>
          </a:prstGeom>
          <a:extLst>
            <a:ext uri="{C572A759-6A51-4108-AA02-DFA0A04FC94B}">
              <ma14:wrappingTextBoxFlag xmlns:ma14="http://schemas.microsoft.com/office/mac/drawingml/2011/main" val="1"/>
            </a:ext>
          </a:extLst>
        </p:spPr>
        <p:txBody>
          <a:bodyPr/>
          <a:lstStyle/>
          <a:p>
            <a:pPr marL="451104" indent="-451104" defTabSz="1804370">
              <a:spcBef>
                <a:spcPts val="3300"/>
              </a:spcBef>
              <a:defRPr sz="3552"/>
            </a:pPr>
            <a:r>
              <a:t>For α = 0, our agent was failing to converge since it the program kept running which tells it did not converge. All runs for α = 0 were aborted after running for 5 minutes. </a:t>
            </a:r>
          </a:p>
          <a:p>
            <a:pPr marL="451104" indent="-451104" defTabSz="1804370">
              <a:spcBef>
                <a:spcPts val="3300"/>
              </a:spcBef>
              <a:defRPr sz="3552"/>
            </a:pPr>
            <a:r>
              <a:t>For α equal to 1 our test went as expected and it took more time to converge and did not maximize reward, as shown in plots below. </a:t>
            </a:r>
          </a:p>
          <a:p>
            <a:pPr marL="451104" indent="-451104" defTabSz="1804370">
              <a:spcBef>
                <a:spcPts val="3300"/>
              </a:spcBef>
              <a:defRPr sz="3552"/>
            </a:pPr>
            <a:r>
              <a:t>Below plot also highlights our finding that at 0.4 ≤ α ≤ 0.6 we are getting maximum reward and least time to converge. </a:t>
            </a:r>
          </a:p>
        </p:txBody>
      </p:sp>
      <p:pic>
        <p:nvPicPr>
          <p:cNvPr id="177" name="alpha vs time 6.jpg" descr="alpha vs time 6.jpg"/>
          <p:cNvPicPr>
            <a:picLocks noChangeAspect="1"/>
          </p:cNvPicPr>
          <p:nvPr/>
        </p:nvPicPr>
        <p:blipFill>
          <a:blip r:embed="rId2">
            <a:extLst/>
          </a:blip>
          <a:stretch>
            <a:fillRect/>
          </a:stretch>
        </p:blipFill>
        <p:spPr>
          <a:xfrm>
            <a:off x="2327970" y="7166995"/>
            <a:ext cx="8965269" cy="6413834"/>
          </a:xfrm>
          <a:prstGeom prst="rect">
            <a:avLst/>
          </a:prstGeom>
          <a:ln w="12700">
            <a:miter lim="400000"/>
          </a:ln>
        </p:spPr>
      </p:pic>
      <p:pic>
        <p:nvPicPr>
          <p:cNvPr id="178" name="alpha vs reward 6.jpg" descr="alpha vs reward 6.jpg"/>
          <p:cNvPicPr>
            <a:picLocks noChangeAspect="1"/>
          </p:cNvPicPr>
          <p:nvPr/>
        </p:nvPicPr>
        <p:blipFill>
          <a:blip r:embed="rId3">
            <a:extLst/>
          </a:blip>
          <a:stretch>
            <a:fillRect/>
          </a:stretch>
        </p:blipFill>
        <p:spPr>
          <a:xfrm>
            <a:off x="13090762" y="7166995"/>
            <a:ext cx="8077201" cy="6413834"/>
          </a:xfrm>
          <a:prstGeom prst="rect">
            <a:avLst/>
          </a:prstGeom>
          <a:ln w="12700">
            <a:miter lim="400000"/>
          </a:ln>
        </p:spPr>
      </p:pic>
      <p:sp>
        <p:nvSpPr>
          <p:cNvPr id="179" name="Figure 4"/>
          <p:cNvSpPr txBox="1"/>
          <p:nvPr/>
        </p:nvSpPr>
        <p:spPr>
          <a:xfrm>
            <a:off x="11492636" y="9530053"/>
            <a:ext cx="1398728" cy="52344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Figure 4</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Relationship between Computational efficiency and Maximizing Reward"/>
          <p:cNvSpPr txBox="1"/>
          <p:nvPr>
            <p:ph type="title"/>
          </p:nvPr>
        </p:nvSpPr>
        <p:spPr>
          <a:xfrm>
            <a:off x="1206500" y="276168"/>
            <a:ext cx="21971000" cy="1219276"/>
          </a:xfrm>
          <a:prstGeom prst="rect">
            <a:avLst/>
          </a:prstGeom>
        </p:spPr>
        <p:txBody>
          <a:bodyPr/>
          <a:lstStyle>
            <a:lvl1pPr defTabSz="1487386">
              <a:defRPr spc="-103" sz="5185"/>
            </a:lvl1pPr>
          </a:lstStyle>
          <a:p>
            <a:pPr/>
            <a:r>
              <a:t>Relationship between Computational efficiency and Maximizing Reward </a:t>
            </a:r>
          </a:p>
        </p:txBody>
      </p:sp>
      <p:sp>
        <p:nvSpPr>
          <p:cNvPr id="182" name="Body Level One…"/>
          <p:cNvSpPr txBox="1"/>
          <p:nvPr>
            <p:ph type="body" idx="21"/>
          </p:nvPr>
        </p:nvSpPr>
        <p:spPr>
          <a:xfrm>
            <a:off x="677458" y="1604090"/>
            <a:ext cx="14425868" cy="5778501"/>
          </a:xfrm>
          <a:prstGeom prst="rect">
            <a:avLst/>
          </a:prstGeom>
          <a:extLst>
            <a:ext uri="{C572A759-6A51-4108-AA02-DFA0A04FC94B}">
              <ma14:wrappingTextBoxFlag xmlns:ma14="http://schemas.microsoft.com/office/mac/drawingml/2011/main" val="1"/>
            </a:ext>
          </a:extLst>
        </p:spPr>
        <p:txBody>
          <a:bodyPr/>
          <a:lstStyle/>
          <a:p>
            <a:pPr/>
            <a:r>
              <a:t>Maximizing reward is inversely proportional to computational efficiency</a:t>
            </a:r>
          </a:p>
          <a:p>
            <a:pPr/>
            <a:r>
              <a:t>In other words, the time taken to converge is inversely proportional to the reward obtained </a:t>
            </a:r>
          </a:p>
          <a:p>
            <a:pPr/>
            <a:r>
              <a:t>An agent takes less time to obtain maximum reward and vice versa </a:t>
            </a:r>
          </a:p>
        </p:txBody>
      </p:sp>
      <p:pic>
        <p:nvPicPr>
          <p:cNvPr id="183" name="trv2.png" descr="trv2.png"/>
          <p:cNvPicPr>
            <a:picLocks noChangeAspect="1"/>
          </p:cNvPicPr>
          <p:nvPr/>
        </p:nvPicPr>
        <p:blipFill>
          <a:blip r:embed="rId2">
            <a:extLst/>
          </a:blip>
          <a:stretch>
            <a:fillRect/>
          </a:stretch>
        </p:blipFill>
        <p:spPr>
          <a:xfrm>
            <a:off x="8534400" y="7692518"/>
            <a:ext cx="7315200" cy="5778501"/>
          </a:xfrm>
          <a:prstGeom prst="rect">
            <a:avLst/>
          </a:prstGeom>
          <a:ln w="12700">
            <a:miter lim="400000"/>
          </a:ln>
        </p:spPr>
      </p:pic>
      <p:pic>
        <p:nvPicPr>
          <p:cNvPr id="184" name="tvr 1.png" descr="tvr 1.png"/>
          <p:cNvPicPr>
            <a:picLocks noChangeAspect="1"/>
          </p:cNvPicPr>
          <p:nvPr/>
        </p:nvPicPr>
        <p:blipFill>
          <a:blip r:embed="rId3">
            <a:extLst/>
          </a:blip>
          <a:stretch>
            <a:fillRect/>
          </a:stretch>
        </p:blipFill>
        <p:spPr>
          <a:xfrm>
            <a:off x="162281" y="7692518"/>
            <a:ext cx="7315201" cy="5778501"/>
          </a:xfrm>
          <a:prstGeom prst="rect">
            <a:avLst/>
          </a:prstGeom>
          <a:ln w="12700">
            <a:miter lim="400000"/>
          </a:ln>
        </p:spPr>
      </p:pic>
      <p:pic>
        <p:nvPicPr>
          <p:cNvPr id="185" name="tvr 3.jpg" descr="tvr 3.jpg"/>
          <p:cNvPicPr>
            <a:picLocks noChangeAspect="1"/>
          </p:cNvPicPr>
          <p:nvPr/>
        </p:nvPicPr>
        <p:blipFill>
          <a:blip r:embed="rId4">
            <a:extLst/>
          </a:blip>
          <a:stretch>
            <a:fillRect/>
          </a:stretch>
        </p:blipFill>
        <p:spPr>
          <a:xfrm>
            <a:off x="16906518" y="7692518"/>
            <a:ext cx="7150101" cy="5778501"/>
          </a:xfrm>
          <a:prstGeom prst="rect">
            <a:avLst/>
          </a:prstGeom>
          <a:ln w="12700">
            <a:miter lim="400000"/>
          </a:ln>
        </p:spPr>
      </p:pic>
      <p:pic>
        <p:nvPicPr>
          <p:cNvPr id="186" name="tvr cc 1.jpg" descr="tvr cc 1.jpg"/>
          <p:cNvPicPr>
            <a:picLocks noChangeAspect="1"/>
          </p:cNvPicPr>
          <p:nvPr/>
        </p:nvPicPr>
        <p:blipFill>
          <a:blip r:embed="rId5">
            <a:extLst/>
          </a:blip>
          <a:stretch>
            <a:fillRect/>
          </a:stretch>
        </p:blipFill>
        <p:spPr>
          <a:xfrm>
            <a:off x="15646062" y="1528489"/>
            <a:ext cx="7404390" cy="5859126"/>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Conclusion"/>
          <p:cNvSpPr txBox="1"/>
          <p:nvPr>
            <p:ph type="title"/>
          </p:nvPr>
        </p:nvSpPr>
        <p:spPr>
          <a:prstGeom prst="rect">
            <a:avLst/>
          </a:prstGeom>
        </p:spPr>
        <p:txBody>
          <a:bodyPr/>
          <a:lstStyle/>
          <a:p>
            <a:pPr/>
            <a:r>
              <a:t>Conclusion</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Conclusion"/>
          <p:cNvSpPr txBox="1"/>
          <p:nvPr>
            <p:ph type="title"/>
          </p:nvPr>
        </p:nvSpPr>
        <p:spPr>
          <a:prstGeom prst="rect">
            <a:avLst/>
          </a:prstGeom>
        </p:spPr>
        <p:txBody>
          <a:bodyPr/>
          <a:lstStyle/>
          <a:p>
            <a:pPr/>
            <a:r>
              <a:t>Conclusion</a:t>
            </a:r>
          </a:p>
        </p:txBody>
      </p:sp>
      <p:sp>
        <p:nvSpPr>
          <p:cNvPr id="191" name="Body Level One…"/>
          <p:cNvSpPr txBox="1"/>
          <p:nvPr>
            <p:ph type="body" idx="21"/>
          </p:nvPr>
        </p:nvSpPr>
        <p:spPr>
          <a:xfrm>
            <a:off x="1206500" y="2955302"/>
            <a:ext cx="21971000" cy="9549215"/>
          </a:xfrm>
          <a:prstGeom prst="rect">
            <a:avLst/>
          </a:prstGeom>
          <a:extLst>
            <a:ext uri="{C572A759-6A51-4108-AA02-DFA0A04FC94B}">
              <ma14:wrappingTextBoxFlag xmlns:ma14="http://schemas.microsoft.com/office/mac/drawingml/2011/main" val="1"/>
            </a:ext>
          </a:extLst>
        </p:spPr>
        <p:txBody>
          <a:bodyPr/>
          <a:lstStyle/>
          <a:p>
            <a:pPr marL="536447" indent="-536447" defTabSz="2145737">
              <a:spcBef>
                <a:spcPts val="3900"/>
              </a:spcBef>
              <a:defRPr sz="4224"/>
            </a:pPr>
            <a:r>
              <a:t>We analyzed the performance of Q-learning algorithm for various values of the learning rate parameter, α. </a:t>
            </a:r>
          </a:p>
          <a:p>
            <a:pPr marL="536447" indent="-536447" defTabSz="2145737">
              <a:spcBef>
                <a:spcPts val="3900"/>
              </a:spcBef>
              <a:defRPr sz="4224"/>
            </a:pPr>
            <a:r>
              <a:t>We evaluated the performance of agent in terms of computational efficiency and the ability to maximize rewards. </a:t>
            </a:r>
          </a:p>
          <a:p>
            <a:pPr marL="536447" indent="-536447" defTabSz="2145737">
              <a:spcBef>
                <a:spcPts val="3900"/>
              </a:spcBef>
              <a:defRPr sz="4224"/>
            </a:pPr>
            <a:r>
              <a:t>By selecting an appropriate α value within a certain range, we can optimize the performance of the Q-Learning algorithm </a:t>
            </a:r>
          </a:p>
          <a:p>
            <a:pPr marL="536447" indent="-536447" defTabSz="2145737">
              <a:spcBef>
                <a:spcPts val="3900"/>
              </a:spcBef>
              <a:defRPr sz="4224"/>
            </a:pPr>
            <a:r>
              <a:t>For low and high values of α, the agent did not maximize reward and was taking more time to converge.</a:t>
            </a:r>
          </a:p>
          <a:p>
            <a:pPr marL="536447" indent="-536447" defTabSz="2145737">
              <a:spcBef>
                <a:spcPts val="3900"/>
              </a:spcBef>
              <a:defRPr sz="4224"/>
            </a:pPr>
            <a:r>
              <a:t>Optimal range of α where it gave maximum reward and was computationally efficient i.e. faster convergence was in the range of 0.4 ≤ α ≤ 0.6 with the most optimal value of α being at 0.5</a:t>
            </a:r>
          </a:p>
          <a:p>
            <a:pPr marL="536447" indent="-536447" defTabSz="2145737">
              <a:spcBef>
                <a:spcPts val="3900"/>
              </a:spcBef>
              <a:defRPr sz="4224"/>
            </a:pPr>
            <a:r>
              <a:t>Maximizing reward is inversely proportional to computational efficiency</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GitHub Repository:…"/>
          <p:cNvSpPr txBox="1"/>
          <p:nvPr>
            <p:ph type="body" sz="half" idx="1"/>
          </p:nvPr>
        </p:nvSpPr>
        <p:spPr>
          <a:xfrm>
            <a:off x="1118952" y="4710334"/>
            <a:ext cx="22146096" cy="4295332"/>
          </a:xfrm>
          <a:prstGeom prst="rect">
            <a:avLst/>
          </a:prstGeom>
        </p:spPr>
        <p:txBody>
          <a:bodyPr/>
          <a:lstStyle/>
          <a:p>
            <a:pPr defTabSz="1682453">
              <a:defRPr spc="-160" sz="8004"/>
            </a:pPr>
            <a:r>
              <a:t>GitHub Repository: </a:t>
            </a:r>
          </a:p>
          <a:p>
            <a:pPr defTabSz="1682453">
              <a:defRPr spc="-160" sz="8004"/>
            </a:pPr>
          </a:p>
          <a:p>
            <a:pPr defTabSz="1682453">
              <a:defRPr spc="-160" sz="8004">
                <a:solidFill>
                  <a:schemeClr val="accent1"/>
                </a:solidFill>
              </a:defRPr>
            </a:pPr>
            <a:r>
              <a:rPr u="sng">
                <a:uFill>
                  <a:solidFill>
                    <a:srgbClr val="0000FF"/>
                  </a:solidFill>
                </a:uFill>
                <a:hlinkClick r:id="rId2" invalidUrl="" action="" tgtFrame="" tooltip="" history="1" highlightClick="0" endSnd="0"/>
              </a:rPr>
              <a:t>https://github.com/haider-06418/RL-Project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Thank you!"/>
          <p:cNvSpPr txBox="1"/>
          <p:nvPr>
            <p:ph type="body" sz="half" idx="1"/>
          </p:nvPr>
        </p:nvSpPr>
        <p:spPr>
          <a:prstGeom prst="rect">
            <a:avLst/>
          </a:prstGeom>
        </p:spPr>
        <p:txBody>
          <a:body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Overview"/>
          <p:cNvSpPr txBox="1"/>
          <p:nvPr>
            <p:ph type="title"/>
          </p:nvPr>
        </p:nvSpPr>
        <p:spPr>
          <a:prstGeom prst="rect">
            <a:avLst/>
          </a:prstGeom>
        </p:spPr>
        <p:txBody>
          <a:bodyPr/>
          <a:lstStyle/>
          <a:p>
            <a:pPr/>
            <a:r>
              <a:t>Overview</a:t>
            </a:r>
          </a:p>
        </p:txBody>
      </p:sp>
      <p:sp>
        <p:nvSpPr>
          <p:cNvPr id="138" name="Body Level One…"/>
          <p:cNvSpPr txBox="1"/>
          <p:nvPr>
            <p:ph type="body" idx="21"/>
          </p:nvPr>
        </p:nvSpPr>
        <p:spPr>
          <a:xfrm>
            <a:off x="1206500" y="2955302"/>
            <a:ext cx="21971000" cy="9549215"/>
          </a:xfrm>
          <a:prstGeom prst="rect">
            <a:avLst/>
          </a:prstGeom>
          <a:extLst>
            <a:ext uri="{C572A759-6A51-4108-AA02-DFA0A04FC94B}">
              <ma14:wrappingTextBoxFlag xmlns:ma14="http://schemas.microsoft.com/office/mac/drawingml/2011/main" val="1"/>
            </a:ext>
          </a:extLst>
        </p:spPr>
        <p:txBody>
          <a:bodyPr/>
          <a:lstStyle/>
          <a:p>
            <a:pPr/>
            <a:r>
              <a:t>Q-Learning </a:t>
            </a:r>
          </a:p>
          <a:p>
            <a:pPr/>
            <a:r>
              <a:t>Taxi Problem </a:t>
            </a:r>
          </a:p>
          <a:p>
            <a:pPr/>
            <a:r>
              <a:t>Our Objective </a:t>
            </a:r>
          </a:p>
          <a:p>
            <a:pPr/>
            <a:r>
              <a:t>Results </a:t>
            </a:r>
          </a:p>
          <a:p>
            <a:pPr/>
            <a:r>
              <a:t>Conclusion </a:t>
            </a:r>
          </a:p>
          <a:p>
            <a:pPr/>
            <a:r>
              <a:t>GitHub</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Q-Learning Algorithm"/>
          <p:cNvSpPr txBox="1"/>
          <p:nvPr>
            <p:ph type="title"/>
          </p:nvPr>
        </p:nvSpPr>
        <p:spPr>
          <a:prstGeom prst="rect">
            <a:avLst/>
          </a:prstGeom>
        </p:spPr>
        <p:txBody>
          <a:bodyPr/>
          <a:lstStyle/>
          <a:p>
            <a:pPr/>
            <a:r>
              <a:t>Q-Learning Algorithm</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Q-Learning"/>
          <p:cNvSpPr txBox="1"/>
          <p:nvPr>
            <p:ph type="title"/>
          </p:nvPr>
        </p:nvSpPr>
        <p:spPr>
          <a:prstGeom prst="rect">
            <a:avLst/>
          </a:prstGeom>
        </p:spPr>
        <p:txBody>
          <a:bodyPr/>
          <a:lstStyle/>
          <a:p>
            <a:pPr/>
            <a:r>
              <a:t>Q-Learning</a:t>
            </a:r>
          </a:p>
        </p:txBody>
      </p:sp>
      <p:sp>
        <p:nvSpPr>
          <p:cNvPr id="143" name="Body Level One…"/>
          <p:cNvSpPr txBox="1"/>
          <p:nvPr>
            <p:ph type="body" idx="21"/>
          </p:nvPr>
        </p:nvSpPr>
        <p:spPr>
          <a:xfrm>
            <a:off x="1206500" y="2955302"/>
            <a:ext cx="21971000" cy="9549215"/>
          </a:xfrm>
          <a:prstGeom prst="rect">
            <a:avLst/>
          </a:prstGeom>
          <a:extLst>
            <a:ext uri="{C572A759-6A51-4108-AA02-DFA0A04FC94B}">
              <ma14:wrappingTextBoxFlag xmlns:ma14="http://schemas.microsoft.com/office/mac/drawingml/2011/main" val="1"/>
            </a:ext>
          </a:extLst>
        </p:spPr>
        <p:txBody>
          <a:bodyPr/>
          <a:lstStyle/>
          <a:p>
            <a:pPr marL="797306" indent="-695325" defTabSz="1779986">
              <a:spcBef>
                <a:spcPts val="3200"/>
              </a:spcBef>
              <a:buClr>
                <a:srgbClr val="D1D5DB"/>
              </a:buClr>
              <a:buSzPct val="100000"/>
              <a:buFont typeface="Helvetica"/>
              <a:defRPr sz="3504"/>
            </a:pPr>
            <a:r>
              <a:t>Q-Learning is a reinforcement learning algorithm that learns to make decisions by maximizing a reward signal.</a:t>
            </a:r>
          </a:p>
          <a:p>
            <a:pPr marL="797306" indent="-695325" defTabSz="1779986">
              <a:spcBef>
                <a:spcPts val="3200"/>
              </a:spcBef>
              <a:buClr>
                <a:srgbClr val="D1D5DB"/>
              </a:buClr>
              <a:buSzPct val="100000"/>
              <a:buFont typeface="Helvetica"/>
              <a:defRPr sz="3504"/>
            </a:pPr>
            <a:r>
              <a:t>The goal of Q-Learning is to find an optimal policy for a given environment that maximizes the expected cumulative reward.</a:t>
            </a:r>
          </a:p>
          <a:p>
            <a:pPr marL="797306" indent="-695325" defTabSz="1779986">
              <a:spcBef>
                <a:spcPts val="3200"/>
              </a:spcBef>
              <a:buClr>
                <a:srgbClr val="D1D5DB"/>
              </a:buClr>
              <a:buSzPct val="100000"/>
              <a:buFont typeface="Helvetica"/>
              <a:defRPr sz="3504"/>
            </a:pPr>
            <a:r>
              <a:t>The algorithm uses a Q-Table to represent the state-action values, where each entry corresponds to the expected reward for taking a particular action in a particular state.</a:t>
            </a:r>
          </a:p>
          <a:p>
            <a:pPr marL="797306" indent="-695325" defTabSz="1779986">
              <a:spcBef>
                <a:spcPts val="3200"/>
              </a:spcBef>
              <a:buClr>
                <a:srgbClr val="D1D5DB"/>
              </a:buClr>
              <a:buSzPct val="100000"/>
              <a:buFont typeface="Helvetica"/>
              <a:defRPr sz="3504"/>
            </a:pPr>
            <a:r>
              <a:t>Q-Learning uses an iterative update rule to update the Q-Table based on the observed rewards and transitions in the environment.</a:t>
            </a:r>
          </a:p>
          <a:p>
            <a:pPr marL="797306" indent="-695325" defTabSz="1779986">
              <a:spcBef>
                <a:spcPts val="3200"/>
              </a:spcBef>
              <a:buClr>
                <a:srgbClr val="D1D5DB"/>
              </a:buClr>
              <a:buSzPct val="100000"/>
              <a:buFont typeface="Helvetica"/>
              <a:defRPr sz="3504"/>
            </a:pPr>
            <a:r>
              <a:t>The update rule involves a learning rate (α), which controls the extent to which the agent updates its estimates based on new information.</a:t>
            </a:r>
          </a:p>
          <a:p>
            <a:pPr marL="797306" indent="-695325" defTabSz="1779986">
              <a:spcBef>
                <a:spcPts val="3200"/>
              </a:spcBef>
              <a:buClr>
                <a:srgbClr val="D1D5DB"/>
              </a:buClr>
              <a:buSzPct val="100000"/>
              <a:buFont typeface="Helvetica"/>
              <a:defRPr sz="3504"/>
            </a:pPr>
            <a:r>
              <a:t>Q-Learning is an off-policy algorithm, meaning that it learns about the optimal policy while following a different policy, usually an ε-greedy policy to balance exploration and exploitation.</a:t>
            </a:r>
          </a:p>
          <a:p>
            <a:pPr marL="797306" indent="-695325" defTabSz="1779986">
              <a:spcBef>
                <a:spcPts val="3200"/>
              </a:spcBef>
              <a:buClr>
                <a:srgbClr val="D1D5DB"/>
              </a:buClr>
              <a:buSzPct val="100000"/>
              <a:buFont typeface="Helvetica"/>
              <a:defRPr sz="3504"/>
            </a:pPr>
            <a:r>
              <a:t>Q-Learning has been successfully applied to a wide range of problems, including games, robotics, and control systems.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Taxi Problem"/>
          <p:cNvSpPr txBox="1"/>
          <p:nvPr>
            <p:ph type="title"/>
          </p:nvPr>
        </p:nvSpPr>
        <p:spPr>
          <a:prstGeom prst="rect">
            <a:avLst/>
          </a:prstGeom>
        </p:spPr>
        <p:txBody>
          <a:bodyPr/>
          <a:lstStyle/>
          <a:p>
            <a:pPr/>
            <a:r>
              <a:t>Taxi Problem</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The Taxi Problem"/>
          <p:cNvSpPr txBox="1"/>
          <p:nvPr>
            <p:ph type="title"/>
          </p:nvPr>
        </p:nvSpPr>
        <p:spPr>
          <a:prstGeom prst="rect">
            <a:avLst/>
          </a:prstGeom>
        </p:spPr>
        <p:txBody>
          <a:bodyPr/>
          <a:lstStyle/>
          <a:p>
            <a:pPr/>
            <a:r>
              <a:t>The Taxi Problem</a:t>
            </a:r>
          </a:p>
        </p:txBody>
      </p:sp>
      <p:sp>
        <p:nvSpPr>
          <p:cNvPr id="148" name="Body Level One…"/>
          <p:cNvSpPr txBox="1"/>
          <p:nvPr>
            <p:ph type="body" idx="21"/>
          </p:nvPr>
        </p:nvSpPr>
        <p:spPr>
          <a:xfrm>
            <a:off x="1206500" y="2955302"/>
            <a:ext cx="21971000" cy="9549215"/>
          </a:xfrm>
          <a:prstGeom prst="rect">
            <a:avLst/>
          </a:prstGeom>
          <a:extLst>
            <a:ext uri="{C572A759-6A51-4108-AA02-DFA0A04FC94B}">
              <ma14:wrappingTextBoxFlag xmlns:ma14="http://schemas.microsoft.com/office/mac/drawingml/2011/main" val="1"/>
            </a:ext>
          </a:extLst>
        </p:spPr>
        <p:txBody>
          <a:bodyPr/>
          <a:lstStyle/>
          <a:p>
            <a:pPr marL="906525" indent="-790575" defTabSz="2023820">
              <a:spcBef>
                <a:spcPts val="3700"/>
              </a:spcBef>
              <a:buClr>
                <a:srgbClr val="D1D5DB"/>
              </a:buClr>
              <a:buSzPct val="100000"/>
              <a:buFont typeface="Helvetica"/>
              <a:defRPr sz="3984"/>
            </a:pPr>
            <a:r>
              <a:t>The Taxi Problem is a classical Reinforcement Learning problem</a:t>
            </a:r>
          </a:p>
          <a:p>
            <a:pPr marL="906525" indent="-790575" defTabSz="2023820">
              <a:spcBef>
                <a:spcPts val="3700"/>
              </a:spcBef>
              <a:buClr>
                <a:srgbClr val="D1D5DB"/>
              </a:buClr>
              <a:buSzPct val="100000"/>
              <a:buFont typeface="Helvetica"/>
              <a:defRPr sz="3984"/>
            </a:pPr>
            <a:r>
              <a:t>Serves as a benchmark problem in Reinforcement Learning and is often used to test the performance of Q-learning and other RL algorithms such as SARSA.</a:t>
            </a:r>
          </a:p>
          <a:p>
            <a:pPr marL="906525" indent="-790575" defTabSz="2023820">
              <a:spcBef>
                <a:spcPts val="3700"/>
              </a:spcBef>
              <a:buClr>
                <a:srgbClr val="D1D5DB"/>
              </a:buClr>
              <a:buSzPct val="100000"/>
              <a:buFont typeface="Helvetica"/>
              <a:defRPr sz="3984"/>
            </a:pPr>
            <a:r>
              <a:t>The goal of the agent is to pick up the passenger and deliver them to the destination</a:t>
            </a:r>
          </a:p>
          <a:p>
            <a:pPr marL="906525" indent="-790575" defTabSz="2023820">
              <a:spcBef>
                <a:spcPts val="3700"/>
              </a:spcBef>
              <a:buClr>
                <a:srgbClr val="D1D5DB"/>
              </a:buClr>
              <a:buSzPct val="100000"/>
              <a:buFont typeface="Helvetica"/>
              <a:defRPr sz="3984"/>
            </a:pPr>
            <a:r>
              <a:t>There are 500 discrete states since there are 25 taxi positions, 5 possible locations of the passenger (including the case when the passenger is in the taxi), and 4 destination locations.</a:t>
            </a:r>
          </a:p>
          <a:p>
            <a:pPr marL="906525" indent="-790575" defTabSz="2023820">
              <a:spcBef>
                <a:spcPts val="3700"/>
              </a:spcBef>
              <a:buClr>
                <a:srgbClr val="D1D5DB"/>
              </a:buClr>
              <a:buSzPct val="100000"/>
              <a:buFont typeface="Helvetica"/>
              <a:defRPr sz="3984"/>
            </a:pPr>
            <a:r>
              <a:t>There are six available actions: LEFT, RIGHT, UP, DOWN, PICKUP and PUTDOWN</a:t>
            </a:r>
          </a:p>
          <a:p>
            <a:pPr marL="906525" indent="-790575" defTabSz="2023820">
              <a:spcBef>
                <a:spcPts val="3700"/>
              </a:spcBef>
              <a:buClr>
                <a:srgbClr val="D1D5DB"/>
              </a:buClr>
              <a:buSzPct val="100000"/>
              <a:buFont typeface="Helvetica"/>
              <a:defRPr sz="3984"/>
            </a:pPr>
            <a:r>
              <a:t>Each step taken by the agent results in a reward of -1</a:t>
            </a:r>
          </a:p>
          <a:p>
            <a:pPr marL="906525" indent="-790575" defTabSz="2023820">
              <a:spcBef>
                <a:spcPts val="3700"/>
              </a:spcBef>
              <a:buClr>
                <a:srgbClr val="D1D5DB"/>
              </a:buClr>
              <a:buSzPct val="100000"/>
              <a:buFont typeface="Helvetica"/>
              <a:defRPr sz="3984"/>
            </a:pPr>
            <a:r>
              <a:t>Upon successful delivery, the agent receives a reward of 20</a:t>
            </a:r>
          </a:p>
          <a:p>
            <a:pPr marL="906525" indent="-790575" defTabSz="2023820">
              <a:spcBef>
                <a:spcPts val="3700"/>
              </a:spcBef>
              <a:buClr>
                <a:srgbClr val="D1D5DB"/>
              </a:buClr>
              <a:buSzPct val="100000"/>
              <a:buFont typeface="Helvetica"/>
              <a:defRPr sz="3984"/>
            </a:pPr>
            <a:r>
              <a:t>Performing illegal actions such as attempting to PUTDOWN without a passenger will result in a penalty of -10</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Our Objective"/>
          <p:cNvSpPr txBox="1"/>
          <p:nvPr>
            <p:ph type="title"/>
          </p:nvPr>
        </p:nvSpPr>
        <p:spPr>
          <a:prstGeom prst="rect">
            <a:avLst/>
          </a:prstGeom>
        </p:spPr>
        <p:txBody>
          <a:bodyPr/>
          <a:lstStyle/>
          <a:p>
            <a:pPr/>
            <a:r>
              <a:t>Our Objective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Our Objective"/>
          <p:cNvSpPr txBox="1"/>
          <p:nvPr>
            <p:ph type="title"/>
          </p:nvPr>
        </p:nvSpPr>
        <p:spPr>
          <a:prstGeom prst="rect">
            <a:avLst/>
          </a:prstGeom>
        </p:spPr>
        <p:txBody>
          <a:bodyPr/>
          <a:lstStyle/>
          <a:p>
            <a:pPr/>
            <a:r>
              <a:t>Our Objective</a:t>
            </a:r>
          </a:p>
        </p:txBody>
      </p:sp>
      <p:sp>
        <p:nvSpPr>
          <p:cNvPr id="153" name="Body Level One…"/>
          <p:cNvSpPr txBox="1"/>
          <p:nvPr>
            <p:ph type="body" idx="21"/>
          </p:nvPr>
        </p:nvSpPr>
        <p:spPr>
          <a:xfrm>
            <a:off x="1206500" y="2955302"/>
            <a:ext cx="21971000" cy="9549215"/>
          </a:xfrm>
          <a:prstGeom prst="rect">
            <a:avLst/>
          </a:prstGeom>
          <a:extLst>
            <a:ext uri="{C572A759-6A51-4108-AA02-DFA0A04FC94B}">
              <ma14:wrappingTextBoxFlag xmlns:ma14="http://schemas.microsoft.com/office/mac/drawingml/2011/main" val="1"/>
            </a:ext>
          </a:extLst>
        </p:spPr>
        <p:txBody>
          <a:bodyPr/>
          <a:lstStyle/>
          <a:p>
            <a:pPr marL="481263" indent="-481263">
              <a:buSzPct val="100000"/>
            </a:pPr>
            <a:r>
              <a:t>We focus on the impact of the learning rate parameter, α, on the performance of Q- learning. </a:t>
            </a:r>
          </a:p>
          <a:p>
            <a:pPr marL="481263" indent="-481263">
              <a:buSzPct val="100000"/>
            </a:pPr>
            <a:r>
              <a:t>We compare the performance of Q-learning for various values of α. Specifically, we evaluate the impact of α on two key performance metrics: computational efficiency, i.e., the time taken to converge, and maximizing reward, i.e., the average reward obtained by running the learned policies for various starting states. </a:t>
            </a:r>
          </a:p>
          <a:p>
            <a:pPr marL="481263" indent="-481263">
              <a:buSzPct val="100000"/>
            </a:pPr>
            <a:r>
              <a:t>We have implemented the Q-learning algorithm on the Taxi learning problem using OpenAI’s Gym Toy Text Taxi environment. </a:t>
            </a:r>
          </a:p>
          <a:p>
            <a:pPr marL="481263" indent="-481263">
              <a:buSzPct val="100000"/>
              <a:defRPr>
                <a:solidFill>
                  <a:schemeClr val="accent5"/>
                </a:solidFill>
              </a:defRPr>
            </a:pPr>
            <a:r>
              <a:t>The α value that results in the highest average reward should be identified to determine which α value is more effective at maximizing reward.</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Results"/>
          <p:cNvSpPr txBox="1"/>
          <p:nvPr>
            <p:ph type="title"/>
          </p:nvPr>
        </p:nvSpPr>
        <p:spPr>
          <a:prstGeom prst="rect">
            <a:avLst/>
          </a:prstGeom>
        </p:spPr>
        <p:txBody>
          <a:bodyPr/>
          <a:lstStyle/>
          <a:p>
            <a:pPr/>
            <a:r>
              <a:t>Results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2_DynamicDark">
  <a:themeElements>
    <a:clrScheme name="32_DynamicDark">
      <a:dk1>
        <a:srgbClr val="000000"/>
      </a:dk1>
      <a:lt1>
        <a:srgbClr val="FFFFFF"/>
      </a:lt1>
      <a:dk2>
        <a:srgbClr val="A7A7A7"/>
      </a:dk2>
      <a:lt2>
        <a:srgbClr val="535353"/>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2_DynamicDark">
      <a:majorFont>
        <a:latin typeface="Helvetica"/>
        <a:ea typeface="Helvetica"/>
        <a:cs typeface="Helvetica"/>
      </a:majorFont>
      <a:minorFont>
        <a:latin typeface="Helvetica Neue"/>
        <a:ea typeface="Helvetica Neue"/>
        <a:cs typeface="Helvetica Neue"/>
      </a:minorFont>
    </a:fontScheme>
    <a:fmtScheme name="32_DynamicDar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BE00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2_DynamicDark">
  <a:themeElements>
    <a:clrScheme name="32_DynamicDark">
      <a:dk1>
        <a:srgbClr val="000000"/>
      </a:dk1>
      <a:lt1>
        <a:srgbClr val="FFFFFF"/>
      </a:lt1>
      <a:dk2>
        <a:srgbClr val="A7A7A7"/>
      </a:dk2>
      <a:lt2>
        <a:srgbClr val="535353"/>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2_DynamicDark">
      <a:majorFont>
        <a:latin typeface="Helvetica"/>
        <a:ea typeface="Helvetica"/>
        <a:cs typeface="Helvetica"/>
      </a:majorFont>
      <a:minorFont>
        <a:latin typeface="Helvetica Neue"/>
        <a:ea typeface="Helvetica Neue"/>
        <a:cs typeface="Helvetica Neue"/>
      </a:minorFont>
    </a:fontScheme>
    <a:fmtScheme name="32_DynamicDar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BE00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