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6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BE00FF"/>
        </a:fontRef>
        <a:srgbClr val="BE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E00FF"/>
              </a:solidFill>
              <a:prstDash val="solid"/>
              <a:round/>
            </a:ln>
          </a:top>
          <a:bottom>
            <a:ln w="254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E00FF"/>
              </a:solidFill>
              <a:prstDash val="solid"/>
              <a:round/>
            </a:ln>
          </a:top>
          <a:bottom>
            <a:ln w="254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FF"/>
          </a:solidFill>
        </a:fill>
      </a:tcStyle>
    </a:wholeTbl>
    <a:band2H>
      <a:tcTxStyle b="def" i="def"/>
      <a:tcStyle>
        <a:tcBdr/>
        <a:fill>
          <a:solidFill>
            <a:srgbClr val="F4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E00F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E00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E00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7" y="11839047"/>
            <a:ext cx="21971005" cy="636980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6" name="Body Level One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12070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10" sz="11000"/>
            </a:pPr>
            <a:r>
              <a:t>100%
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5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409446" defTabSz="1511769">
              <a:spcBef>
                <a:spcPts val="0"/>
              </a:spcBef>
              <a:buSzTx/>
              <a:buNone/>
              <a:defRPr spc="-105" sz="527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“Notable Quote”
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3" y="1270000"/>
            <a:ext cx="16840203" cy="1122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14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15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Black and white photo of shadows cast on a concrete structure"/>
          <p:cNvSpPr/>
          <p:nvPr>
            <p:ph type="pic" idx="21"/>
          </p:nvPr>
        </p:nvSpPr>
        <p:spPr>
          <a:xfrm>
            <a:off x="9270651" y="1263650"/>
            <a:ext cx="16757662" cy="1118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0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52" name="Close-up black and white photo of intricate building architecture"/>
          <p:cNvSpPr/>
          <p:nvPr>
            <p:ph type="pic" idx="22"/>
          </p:nvPr>
        </p:nvSpPr>
        <p:spPr>
          <a:xfrm>
            <a:off x="12192000" y="-1341968"/>
            <a:ext cx="10922000" cy="16399935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9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ithub.com/haider-06418/RL-Projec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ohammed Haider Abbas  Muhammad Ahsan"/>
          <p:cNvSpPr txBox="1"/>
          <p:nvPr>
            <p:ph type="body" sz="quarter" idx="1"/>
          </p:nvPr>
        </p:nvSpPr>
        <p:spPr>
          <a:xfrm>
            <a:off x="1206498" y="10805012"/>
            <a:ext cx="21971004" cy="1860026"/>
          </a:xfrm>
          <a:prstGeom prst="rect">
            <a:avLst/>
          </a:prstGeom>
        </p:spPr>
        <p:txBody>
          <a:bodyPr/>
          <a:lstStyle/>
          <a:p>
            <a:pPr algn="ctr"/>
            <a:r>
              <a:t>Mohammed Haider Abbas </a:t>
            </a:r>
            <a:br/>
            <a:r>
              <a:t>Muhammad Ahsan</a:t>
            </a:r>
          </a:p>
        </p:txBody>
      </p:sp>
      <p:sp>
        <p:nvSpPr>
          <p:cNvPr id="134" name="Impact of Learning Rate in Q-Learning"/>
          <p:cNvSpPr txBox="1"/>
          <p:nvPr>
            <p:ph type="title"/>
          </p:nvPr>
        </p:nvSpPr>
        <p:spPr>
          <a:xfrm>
            <a:off x="1206497" y="5927987"/>
            <a:ext cx="21971006" cy="1860026"/>
          </a:xfrm>
          <a:prstGeom prst="rect">
            <a:avLst/>
          </a:prstGeom>
        </p:spPr>
        <p:txBody>
          <a:bodyPr/>
          <a:lstStyle>
            <a:lvl1pPr defTabSz="2438338">
              <a:defRPr spc="-194" sz="9700"/>
            </a:lvl1pPr>
          </a:lstStyle>
          <a:p>
            <a:pPr/>
            <a:r>
              <a:t>Impact of Learning Rate in Q-Learning</a:t>
            </a:r>
          </a:p>
        </p:txBody>
      </p:sp>
      <p:sp>
        <p:nvSpPr>
          <p:cNvPr id="135" name="Body Level One…"/>
          <p:cNvSpPr txBox="1"/>
          <p:nvPr>
            <p:ph type="body" idx="21"/>
          </p:nvPr>
        </p:nvSpPr>
        <p:spPr>
          <a:xfrm>
            <a:off x="1206500" y="848368"/>
            <a:ext cx="21971001" cy="26252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ctr" defTabSz="1316702">
              <a:lnSpc>
                <a:spcPct val="80000"/>
              </a:lnSpc>
              <a:defRPr b="0" spc="-162" sz="6264"/>
            </a:pPr>
            <a:r>
              <a:t>CS 352 - Introduction to Reinforcement Learning</a:t>
            </a:r>
          </a:p>
          <a:p>
            <a:pPr algn="ctr" defTabSz="1316702">
              <a:lnSpc>
                <a:spcPct val="80000"/>
              </a:lnSpc>
              <a:defRPr b="0" spc="-162" sz="6264"/>
            </a:pPr>
          </a:p>
          <a:p>
            <a:pPr algn="ctr" defTabSz="1316702">
              <a:lnSpc>
                <a:spcPct val="80000"/>
              </a:lnSpc>
              <a:defRPr b="0" spc="-162" sz="6264"/>
            </a:pPr>
            <a:r>
              <a:t>Course Project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ank you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mplementing Q-Learning algorithm on the Taxi learning problem and analyzing it for various values of α (Learning rate)"/>
          <p:cNvSpPr txBox="1"/>
          <p:nvPr>
            <p:ph type="body" sz="half" idx="1"/>
          </p:nvPr>
        </p:nvSpPr>
        <p:spPr>
          <a:xfrm>
            <a:off x="1206500" y="4506496"/>
            <a:ext cx="21971000" cy="4216519"/>
          </a:xfrm>
          <a:prstGeom prst="rect">
            <a:avLst/>
          </a:prstGeom>
        </p:spPr>
        <p:txBody>
          <a:bodyPr/>
          <a:lstStyle>
            <a:lvl1pPr defTabSz="1999437">
              <a:defRPr b="1" spc="-190" sz="951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Implementing Q-Learning algorithm on the Taxi learning problem and analyzing it for various values of α (Learning rate)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2"/>
          <p:cNvSpPr txBox="1"/>
          <p:nvPr>
            <p:ph type="title"/>
          </p:nvPr>
        </p:nvSpPr>
        <p:spPr>
          <a:xfrm>
            <a:off x="1663695" y="615561"/>
            <a:ext cx="21971006" cy="2818104"/>
          </a:xfrm>
          <a:prstGeom prst="rect">
            <a:avLst/>
          </a:prstGeom>
        </p:spPr>
        <p:txBody>
          <a:bodyPr/>
          <a:lstStyle>
            <a:lvl1pPr algn="ctr">
              <a:defRPr b="0" spc="-300" sz="96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lvl1pPr>
          </a:lstStyle>
          <a:p>
            <a:pPr/>
            <a:r>
              <a:t>Introduction to Reinforcement Learning and Q-Learning Algorithm</a:t>
            </a:r>
          </a:p>
        </p:txBody>
      </p:sp>
      <p:sp>
        <p:nvSpPr>
          <p:cNvPr id="160" name="Text Placeholder 3"/>
          <p:cNvSpPr txBox="1"/>
          <p:nvPr>
            <p:ph type="body" idx="1"/>
          </p:nvPr>
        </p:nvSpPr>
        <p:spPr>
          <a:xfrm>
            <a:off x="615821" y="4516015"/>
            <a:ext cx="23289208" cy="8994712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pPr defTabSz="817244">
              <a:lnSpc>
                <a:spcPct val="90000"/>
              </a:lnSpc>
              <a:buSzPct val="100000"/>
              <a:buFont typeface="Arial"/>
              <a:buChar char="•"/>
              <a:defRPr b="0" sz="495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Reinforcement Learning involves learning through interaction with an environment</a:t>
            </a:r>
          </a:p>
          <a:p>
            <a:pPr defTabSz="817244">
              <a:lnSpc>
                <a:spcPct val="90000"/>
              </a:lnSpc>
              <a:buSzPct val="100000"/>
              <a:buFont typeface="Arial"/>
              <a:buChar char="•"/>
              <a:defRPr b="0" sz="495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Q-learning is a popular, model-free, off-policy algorithm that seeks to learn the optimal action-value function for a given task</a:t>
            </a:r>
          </a:p>
          <a:p>
            <a:pPr defTabSz="817244">
              <a:lnSpc>
                <a:spcPct val="90000"/>
              </a:lnSpc>
              <a:buSzPct val="100000"/>
              <a:buFont typeface="Arial"/>
              <a:buChar char="•"/>
              <a:defRPr b="0" sz="495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Q-learning iteratively updates the Q-values of each state-action pair based on rewards received by the agent and predicted future rewards</a:t>
            </a:r>
          </a:p>
          <a:p>
            <a:pPr defTabSz="817244">
              <a:lnSpc>
                <a:spcPct val="90000"/>
              </a:lnSpc>
              <a:buSzPct val="100000"/>
              <a:buFont typeface="Arial"/>
              <a:buChar char="•"/>
              <a:defRPr b="0" sz="495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 Taxi Problem is a classical problem in Reinforcement Learning where the agent (taxi) needs to pick up and deliver a passenger in a 5x5 grid world</a:t>
            </a:r>
          </a:p>
          <a:p>
            <a:pPr defTabSz="817244">
              <a:lnSpc>
                <a:spcPct val="90000"/>
              </a:lnSpc>
              <a:buSzPct val="100000"/>
              <a:buFont typeface="Arial"/>
              <a:buChar char="•"/>
              <a:defRPr b="0" sz="495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There are six available actions in the game: LEFT, RIGHT, UP, DOWN, PICKUP, and PUTDOWN</a:t>
            </a:r>
          </a:p>
          <a:p>
            <a:pPr defTabSz="817244">
              <a:lnSpc>
                <a:spcPct val="90000"/>
              </a:lnSpc>
              <a:buSzPct val="100000"/>
              <a:buFont typeface="Arial"/>
              <a:buChar char="•"/>
              <a:defRPr b="0" sz="495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 agent receives a reward of -1 at each step, but a reward of 20 upon successful delivery and -10 for illegal actions</a:t>
            </a:r>
          </a:p>
          <a:p>
            <a:pPr defTabSz="817244">
              <a:lnSpc>
                <a:spcPct val="90000"/>
              </a:lnSpc>
              <a:buSzPct val="100000"/>
              <a:buFont typeface="Arial"/>
              <a:buChar char="•"/>
              <a:defRPr b="0" sz="495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There are 500 states in the problem without any state abstraction.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2"/>
          <p:cNvSpPr txBox="1"/>
          <p:nvPr>
            <p:ph type="title"/>
          </p:nvPr>
        </p:nvSpPr>
        <p:spPr>
          <a:xfrm>
            <a:off x="1206497" y="877076"/>
            <a:ext cx="21971006" cy="2351316"/>
          </a:xfrm>
          <a:prstGeom prst="rect">
            <a:avLst/>
          </a:prstGeom>
        </p:spPr>
        <p:txBody>
          <a:bodyPr/>
          <a:lstStyle>
            <a:lvl1pPr algn="ctr" defTabSz="1926287">
              <a:defRPr b="0" spc="-237" sz="8216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lvl1pPr>
          </a:lstStyle>
          <a:p>
            <a:pPr/>
            <a:r>
              <a:t>Implementation and Hyperparameters of Q-Learning</a:t>
            </a:r>
          </a:p>
        </p:txBody>
      </p:sp>
      <p:sp>
        <p:nvSpPr>
          <p:cNvPr id="163" name="Text Placeholder 3"/>
          <p:cNvSpPr txBox="1"/>
          <p:nvPr>
            <p:ph type="body" idx="1"/>
          </p:nvPr>
        </p:nvSpPr>
        <p:spPr>
          <a:xfrm>
            <a:off x="1206500" y="3564294"/>
            <a:ext cx="21971000" cy="9629193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pPr>
              <a:lnSpc>
                <a:spcPct val="80000"/>
              </a:lnSpc>
              <a:buSzPct val="100000"/>
              <a:buFont typeface="Arial"/>
              <a:buChar char="•"/>
              <a:defRPr b="0" sz="5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Tabular Q-learning approach used to learn optimal policy by maintaining a table of state-action values</a:t>
            </a:r>
          </a:p>
          <a:p>
            <a:pPr>
              <a:lnSpc>
                <a:spcPct val="80000"/>
              </a:lnSpc>
              <a:buSzPct val="100000"/>
              <a:buFont typeface="Arial"/>
              <a:buChar char="•"/>
              <a:defRPr b="0" sz="5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Q-values initialized to 0 for all state-action pairs, and a decayed epsilon-greedy policy used to explore state space</a:t>
            </a:r>
          </a:p>
          <a:p>
            <a:pPr>
              <a:lnSpc>
                <a:spcPct val="80000"/>
              </a:lnSpc>
              <a:buSzPct val="100000"/>
              <a:buFont typeface="Arial"/>
              <a:buChar char="•"/>
              <a:defRPr b="0" sz="5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Learning rate alpha (α) varied from 0.1 to 0.9 in increments of 0.1, and also tested for very small and very large α values</a:t>
            </a:r>
          </a:p>
          <a:p>
            <a:pPr>
              <a:lnSpc>
                <a:spcPct val="80000"/>
              </a:lnSpc>
              <a:buSzPct val="100000"/>
              <a:buFont typeface="Arial"/>
              <a:buChar char="•"/>
              <a:defRPr b="0" sz="5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Hyperparameters set throughout: discount rate (γ) = 1.0, exploration rate (ε) = 0.1, number of episodes = 10,000</a:t>
            </a:r>
          </a:p>
          <a:p>
            <a:pPr>
              <a:lnSpc>
                <a:spcPct val="80000"/>
              </a:lnSpc>
              <a:buSzPct val="100000"/>
              <a:buFont typeface="Arial"/>
              <a:buChar char="•"/>
              <a:defRPr b="0" sz="5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Performance evaluated in terms of computational efficiency (time taken to converge) and maximizing reward (average reward obtained)</a:t>
            </a:r>
          </a:p>
          <a:p>
            <a:pPr>
              <a:lnSpc>
                <a:spcPct val="80000"/>
              </a:lnSpc>
              <a:buSzPct val="100000"/>
              <a:buFont typeface="Arial"/>
              <a:buChar char="•"/>
              <a:defRPr b="0" sz="5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Total of 5 independent runs conducted for each α value and the mean of performance metrics recorded</a:t>
            </a:r>
          </a:p>
          <a:p>
            <a:pPr>
              <a:lnSpc>
                <a:spcPct val="80000"/>
              </a:lnSpc>
              <a:buSzPct val="100000"/>
              <a:buFont typeface="Arial"/>
              <a:buChar char="•"/>
              <a:defRPr b="0" sz="5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Randomized starting states and passenger/destination locations used to ensure generalization to different scenarios.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1206500" y="120000"/>
            <a:ext cx="10985500" cy="2623200"/>
          </a:xfrm>
          <a:prstGeom prst="rect">
            <a:avLst/>
          </a:prstGeom>
        </p:spPr>
        <p:txBody>
          <a:bodyPr/>
          <a:lstStyle>
            <a:lvl1pPr>
              <a:defRPr b="0" spc="-2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lvl1pPr>
          </a:lstStyle>
          <a:p>
            <a:pPr/>
            <a:r>
              <a:t>Impact of Alpha on Agent's Performance</a:t>
            </a:r>
          </a:p>
        </p:txBody>
      </p:sp>
      <p:sp>
        <p:nvSpPr>
          <p:cNvPr id="166" name="Text Placeholder 2"/>
          <p:cNvSpPr txBox="1"/>
          <p:nvPr>
            <p:ph type="body" sz="half" idx="1"/>
          </p:nvPr>
        </p:nvSpPr>
        <p:spPr>
          <a:xfrm>
            <a:off x="982565" y="2975169"/>
            <a:ext cx="12509501" cy="10125011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  <a:defRPr b="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α has a significant impact on the agent's performance</a:t>
            </a:r>
          </a:p>
          <a:p>
            <a:pPr>
              <a:buSzPct val="100000"/>
              <a:buFont typeface="Arial"/>
              <a:buChar char="•"/>
              <a:defRPr b="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Choosing an appropriate value for α is important for the Q-learning algorithm to converge to the optimal policy</a:t>
            </a:r>
          </a:p>
        </p:txBody>
      </p:sp>
      <p:sp>
        <p:nvSpPr>
          <p:cNvPr id="167" name="TextBox 12"/>
          <p:cNvSpPr txBox="1"/>
          <p:nvPr/>
        </p:nvSpPr>
        <p:spPr>
          <a:xfrm>
            <a:off x="16353938" y="5340301"/>
            <a:ext cx="5859626" cy="2250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buSzPct val="100000"/>
              <a:buFont typeface="Arial"/>
              <a:buChar char="•"/>
              <a:defRPr sz="2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 agent's convergence time varies with different α values</a:t>
            </a:r>
            <a:endParaRPr>
              <a:solidFill>
                <a:srgbClr val="FFFFFF"/>
              </a:solidFill>
            </a:endParaRPr>
          </a:p>
          <a:p>
            <a:pPr algn="l">
              <a:buSzPct val="100000"/>
              <a:buFont typeface="Arial"/>
              <a:buChar char="•"/>
              <a:defRPr sz="2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Very low or very high α values result in longer convergence times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56791" y="858878"/>
            <a:ext cx="6853919" cy="447823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18"/>
          <p:cNvSpPr txBox="1"/>
          <p:nvPr/>
        </p:nvSpPr>
        <p:spPr>
          <a:xfrm>
            <a:off x="16210867" y="11457185"/>
            <a:ext cx="7376921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buSzPct val="100000"/>
              <a:buFont typeface="Arial"/>
              <a:buChar char="•"/>
              <a:defRPr sz="2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 agent's reward varies with different α values</a:t>
            </a:r>
            <a:endParaRPr>
              <a:solidFill>
                <a:srgbClr val="FFFFFF"/>
              </a:solidFill>
            </a:endParaRPr>
          </a:p>
          <a:p>
            <a:pPr algn="l">
              <a:buSzPct val="100000"/>
              <a:buFont typeface="Arial"/>
              <a:buChar char="•"/>
              <a:defRPr sz="2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 learning rate at which we get the maximum reward is in the range of 0.4 to 0.6, mostly at 0.5</a:t>
            </a:r>
          </a:p>
        </p:txBody>
      </p:sp>
      <p:pic>
        <p:nvPicPr>
          <p:cNvPr id="170" name="Picture 20" descr="Pictur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10867" y="7446336"/>
            <a:ext cx="6686455" cy="4160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22" descr="Picture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828" y="8042988"/>
            <a:ext cx="7376919" cy="505719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Box 25"/>
          <p:cNvSpPr txBox="1"/>
          <p:nvPr/>
        </p:nvSpPr>
        <p:spPr>
          <a:xfrm>
            <a:off x="8322697" y="10038263"/>
            <a:ext cx="7285479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buSzPct val="100000"/>
              <a:buFont typeface="Arial"/>
              <a:buChar char="•"/>
              <a:defRPr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 agent's convergence time varies with very small α values</a:t>
            </a:r>
            <a:endParaRPr>
              <a:solidFill>
                <a:srgbClr val="FFFFFF"/>
              </a:solidFill>
            </a:endParaRPr>
          </a:p>
          <a:p>
            <a:pPr algn="l">
              <a:buSzPct val="100000"/>
              <a:buFont typeface="Arial"/>
              <a:buChar char="•"/>
              <a:defRPr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 agent will not maximize reward and will take longer to converge for very small α values</a:t>
            </a:r>
            <a:endParaRPr>
              <a:solidFill>
                <a:srgbClr val="FFFFFF"/>
              </a:solidFill>
            </a:endParaRPr>
          </a:p>
          <a:p>
            <a:pPr algn="l">
              <a:buSzPct val="100000"/>
              <a:buFont typeface="Arial"/>
              <a:buChar char="•"/>
              <a:defRPr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 α = 0 results in the agent failing to converge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2"/>
          <p:cNvSpPr txBox="1"/>
          <p:nvPr>
            <p:ph type="title"/>
          </p:nvPr>
        </p:nvSpPr>
        <p:spPr>
          <a:xfrm>
            <a:off x="357409" y="442700"/>
            <a:ext cx="23669182" cy="3043081"/>
          </a:xfrm>
          <a:prstGeom prst="rect">
            <a:avLst/>
          </a:prstGeom>
        </p:spPr>
        <p:txBody>
          <a:bodyPr/>
          <a:lstStyle>
            <a:lvl1pPr algn="ctr" defTabSz="2243271">
              <a:defRPr b="0" spc="-276" sz="10672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lvl1pPr>
          </a:lstStyle>
          <a:p>
            <a:pPr/>
            <a:r>
              <a:t>Relation between time taken to converge and reward</a:t>
            </a:r>
          </a:p>
        </p:txBody>
      </p:sp>
      <p:sp>
        <p:nvSpPr>
          <p:cNvPr id="175" name="Text Placeholder 3"/>
          <p:cNvSpPr txBox="1"/>
          <p:nvPr>
            <p:ph type="body" sz="half" idx="1"/>
          </p:nvPr>
        </p:nvSpPr>
        <p:spPr>
          <a:xfrm>
            <a:off x="357408" y="3684099"/>
            <a:ext cx="19362840" cy="4359099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pPr>
              <a:buSzPct val="100000"/>
              <a:buFont typeface="Arial"/>
              <a:buChar char="•"/>
              <a:defRPr b="0" sz="55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Time taken to converge and reward have an inverse relation</a:t>
            </a:r>
          </a:p>
          <a:p>
            <a:pPr>
              <a:buSzPct val="100000"/>
              <a:buFont typeface="Arial"/>
              <a:buChar char="•"/>
              <a:defRPr b="0" sz="55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Maximizing reward is inversely proportional to computational efficiency, i.e. time taken to converge</a:t>
            </a:r>
          </a:p>
          <a:p>
            <a:pPr>
              <a:buSzPct val="100000"/>
              <a:buFont typeface="Arial"/>
              <a:buChar char="•"/>
              <a:defRPr b="0" sz="55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Agent takes less time to obtain maximum reward and vice versa</a:t>
            </a:r>
          </a:p>
        </p:txBody>
      </p:sp>
      <p:pic>
        <p:nvPicPr>
          <p:cNvPr id="17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76" y="8624330"/>
            <a:ext cx="5650656" cy="416052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7"/>
          <p:cNvSpPr txBox="1"/>
          <p:nvPr/>
        </p:nvSpPr>
        <p:spPr>
          <a:xfrm>
            <a:off x="7165910" y="8669885"/>
            <a:ext cx="7203232" cy="395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buSzPct val="100000"/>
              <a:buFont typeface="Arial"/>
              <a:buChar char="•"/>
              <a:defRPr sz="32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 agent's reward varies with α = 0 and α = 1</a:t>
            </a:r>
            <a:endParaRPr>
              <a:solidFill>
                <a:srgbClr val="FFFFFF"/>
              </a:solidFill>
            </a:endParaRPr>
          </a:p>
          <a:p>
            <a:pPr algn="l">
              <a:buSzPct val="100000"/>
              <a:buFont typeface="Arial"/>
              <a:buChar char="•"/>
              <a:defRPr sz="32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α = 0 results in the agent failing to converge and α = 1 results in longer convergence time and lower reward</a:t>
            </a:r>
            <a:endParaRPr>
              <a:solidFill>
                <a:srgbClr val="FFFFFF"/>
              </a:solidFill>
            </a:endParaRPr>
          </a:p>
          <a:p>
            <a:pPr algn="l">
              <a:buSzPct val="100000"/>
              <a:buFont typeface="Arial"/>
              <a:buChar char="•"/>
              <a:defRPr sz="32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At 0.4 ≤ α ≤ 0.6, we get maximum reward and least time to converge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TextBox 8"/>
          <p:cNvSpPr txBox="1"/>
          <p:nvPr/>
        </p:nvSpPr>
        <p:spPr>
          <a:xfrm>
            <a:off x="15563460" y="8222505"/>
            <a:ext cx="9144001" cy="4964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buSzPct val="100000"/>
              <a:buFont typeface="Arial"/>
              <a:buChar char="•"/>
              <a:defRPr sz="4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 agent's reward varies with different convergence times</a:t>
            </a:r>
            <a:endParaRPr>
              <a:solidFill>
                <a:srgbClr val="FFFFFF"/>
              </a:solidFill>
            </a:endParaRPr>
          </a:p>
          <a:p>
            <a:pPr algn="l">
              <a:buSzPct val="100000"/>
              <a:buFont typeface="Arial"/>
              <a:buChar char="•"/>
              <a:defRPr sz="4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For more time, the reward is less and for less time, the reward is more</a:t>
            </a:r>
            <a:endParaRPr>
              <a:solidFill>
                <a:srgbClr val="FFFFFF"/>
              </a:solidFill>
            </a:endParaRPr>
          </a:p>
          <a:p>
            <a:pPr algn="l">
              <a:buSzPct val="100000"/>
              <a:buFont typeface="Arial"/>
              <a:buChar char="•"/>
              <a:defRPr sz="40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There is an inverse relationship between time taken to converge and reward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TextBox 9"/>
          <p:cNvSpPr txBox="1"/>
          <p:nvPr/>
        </p:nvSpPr>
        <p:spPr>
          <a:xfrm>
            <a:off x="15992667" y="7625285"/>
            <a:ext cx="4673072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For rest of the plots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2"/>
          <p:cNvSpPr txBox="1"/>
          <p:nvPr>
            <p:ph type="title"/>
          </p:nvPr>
        </p:nvSpPr>
        <p:spPr>
          <a:xfrm>
            <a:off x="851934" y="446313"/>
            <a:ext cx="21971002" cy="2576548"/>
          </a:xfrm>
          <a:prstGeom prst="rect">
            <a:avLst/>
          </a:prstGeom>
        </p:spPr>
        <p:txBody>
          <a:bodyPr/>
          <a:lstStyle>
            <a:lvl1pPr algn="ctr">
              <a:defRPr spc="-300"/>
            </a:lvl1pPr>
          </a:lstStyle>
          <a:p>
            <a:pPr/>
            <a:r>
              <a:t>CONCLUSION </a:t>
            </a:r>
          </a:p>
        </p:txBody>
      </p:sp>
      <p:sp>
        <p:nvSpPr>
          <p:cNvPr id="182" name="Text Placeholder 3"/>
          <p:cNvSpPr txBox="1"/>
          <p:nvPr>
            <p:ph type="body" idx="1"/>
          </p:nvPr>
        </p:nvSpPr>
        <p:spPr>
          <a:xfrm>
            <a:off x="851933" y="4012162"/>
            <a:ext cx="22325566" cy="8696133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pPr defTabSz="792479">
              <a:lnSpc>
                <a:spcPct val="90000"/>
              </a:lnSpc>
              <a:buSzPct val="100000"/>
              <a:buFont typeface="Arial"/>
              <a:buChar char="•"/>
              <a:defRPr b="0" sz="4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Choice of α significantly impacts agent's performance in Q-learning algorithm.</a:t>
            </a:r>
          </a:p>
          <a:p>
            <a:pPr defTabSz="792479">
              <a:lnSpc>
                <a:spcPct val="90000"/>
              </a:lnSpc>
              <a:buSzPct val="100000"/>
              <a:buFont typeface="Arial"/>
              <a:buChar char="•"/>
              <a:defRPr b="0" sz="4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An appropriate value of α is crucial for the algorithm to converge to optimal policy.</a:t>
            </a:r>
          </a:p>
          <a:p>
            <a:pPr defTabSz="792479">
              <a:lnSpc>
                <a:spcPct val="90000"/>
              </a:lnSpc>
              <a:buSzPct val="100000"/>
              <a:buFont typeface="Arial"/>
              <a:buChar char="•"/>
              <a:defRPr b="0" sz="4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Plots 1 and 2 show that if α is too high or too low, the agent may require more time to converge, lowering reward.</a:t>
            </a:r>
          </a:p>
          <a:p>
            <a:pPr defTabSz="792479">
              <a:lnSpc>
                <a:spcPct val="90000"/>
              </a:lnSpc>
              <a:buSzPct val="100000"/>
              <a:buFont typeface="Arial"/>
              <a:buChar char="•"/>
              <a:defRPr b="0" sz="4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Optimal range for α is 0.4 to 0.6, with α = 0.5 showing the least time to converge and maximum reward.</a:t>
            </a:r>
          </a:p>
          <a:p>
            <a:pPr defTabSz="792479">
              <a:lnSpc>
                <a:spcPct val="90000"/>
              </a:lnSpc>
              <a:buSzPct val="100000"/>
              <a:buFont typeface="Arial"/>
              <a:buChar char="•"/>
              <a:defRPr b="0" sz="4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Very low or very high α values result in higher time taken to converge than normal range of α values.</a:t>
            </a:r>
          </a:p>
          <a:p>
            <a:pPr defTabSz="792479">
              <a:lnSpc>
                <a:spcPct val="90000"/>
              </a:lnSpc>
              <a:buSzPct val="100000"/>
              <a:buFont typeface="Arial"/>
              <a:buChar char="•"/>
              <a:defRPr b="0" sz="4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Time taken to converge is inversely proportional to the reward obtained, emphasizing the importance of maximizing reward and computational efficiency.</a:t>
            </a:r>
          </a:p>
          <a:p>
            <a:pPr defTabSz="792479">
              <a:lnSpc>
                <a:spcPct val="90000"/>
              </a:lnSpc>
              <a:buSzPct val="100000"/>
              <a:buFont typeface="Arial"/>
              <a:buChar char="•"/>
              <a:defRPr b="0" sz="4800"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It is recommended to choose an appropriate value of α to maximize reward and computational efficiency in Q-learning algorithm.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2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 algn="ctr">
              <a:defRPr spc="-300"/>
            </a:lvl1pPr>
          </a:lstStyle>
          <a:p>
            <a:pPr/>
            <a:r>
              <a:t>THANKYOU!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38" name="Body Level One…"/>
          <p:cNvSpPr txBox="1"/>
          <p:nvPr>
            <p:ph type="body" idx="21"/>
          </p:nvPr>
        </p:nvSpPr>
        <p:spPr>
          <a:xfrm>
            <a:off x="1206500" y="2955302"/>
            <a:ext cx="21971000" cy="95492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Q-Learning </a:t>
            </a:r>
          </a:p>
          <a:p>
            <a:pPr/>
            <a:r>
              <a:t>Taxi Problem </a:t>
            </a:r>
          </a:p>
          <a:p>
            <a:pPr/>
            <a:r>
              <a:t>Our Objective </a:t>
            </a:r>
          </a:p>
          <a:p>
            <a:pPr/>
            <a:r>
              <a:t>Results </a:t>
            </a:r>
          </a:p>
          <a:p>
            <a:pPr/>
            <a:r>
              <a:t>Conclusion </a:t>
            </a:r>
          </a:p>
          <a:p>
            <a:pPr/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-Learning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Q-Learning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Body Level One…"/>
          <p:cNvSpPr txBox="1"/>
          <p:nvPr>
            <p:ph type="body" idx="21"/>
          </p:nvPr>
        </p:nvSpPr>
        <p:spPr>
          <a:xfrm>
            <a:off x="1206500" y="2955302"/>
            <a:ext cx="21971000" cy="95492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axi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Taxi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ur 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Objective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itHub Repository:…"/>
          <p:cNvSpPr txBox="1"/>
          <p:nvPr>
            <p:ph type="body" sz="half" idx="1"/>
          </p:nvPr>
        </p:nvSpPr>
        <p:spPr>
          <a:xfrm>
            <a:off x="1118952" y="4710334"/>
            <a:ext cx="22146096" cy="4295332"/>
          </a:xfrm>
          <a:prstGeom prst="rect">
            <a:avLst/>
          </a:prstGeom>
        </p:spPr>
        <p:txBody>
          <a:bodyPr/>
          <a:lstStyle/>
          <a:p>
            <a:pPr defTabSz="1682453">
              <a:defRPr spc="-160" sz="8004"/>
            </a:pPr>
            <a:r>
              <a:t>GitHub Repository: </a:t>
            </a:r>
          </a:p>
          <a:p>
            <a:pPr defTabSz="1682453">
              <a:defRPr spc="-160" sz="8004"/>
            </a:pPr>
          </a:p>
          <a:p>
            <a:pPr defTabSz="1682453">
              <a:defRPr spc="-160" sz="8004">
                <a:solidFill>
                  <a:schemeClr val="accent1"/>
                </a:solidFill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https://github.com/haider-06418/RL-Project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FFFFFF"/>
      </a:dk1>
      <a:lt1>
        <a:srgbClr val="BE00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BE00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BE00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BE00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BE00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