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57" r:id="rId5"/>
    <p:sldId id="261" r:id="rId6"/>
    <p:sldId id="262" r:id="rId7"/>
    <p:sldId id="263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 angle black and white photo of a futuristic apartment building under a cloudy sky"/>
          <p:cNvSpPr>
            <a:spLocks noGrp="1"/>
          </p:cNvSpPr>
          <p:nvPr>
            <p:ph type="pic" idx="21"/>
          </p:nvPr>
        </p:nvSpPr>
        <p:spPr>
          <a:xfrm>
            <a:off x="-120802" y="1270000"/>
            <a:ext cx="16840201" cy="1122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lack and white photo of the outside of a modern office building "/>
          <p:cNvSpPr>
            <a:spLocks noGrp="1"/>
          </p:cNvSpPr>
          <p:nvPr>
            <p:ph type="pic" sz="quarter" idx="22"/>
          </p:nvPr>
        </p:nvSpPr>
        <p:spPr>
          <a:xfrm>
            <a:off x="15443200" y="1270000"/>
            <a:ext cx="81026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lack and white photo of lattice-like, modern architecture on a building"/>
          <p:cNvSpPr>
            <a:spLocks noGrp="1"/>
          </p:cNvSpPr>
          <p:nvPr>
            <p:ph type="pic" sz="half" idx="23"/>
          </p:nvPr>
        </p:nvSpPr>
        <p:spPr>
          <a:xfrm>
            <a:off x="15811500" y="4876800"/>
            <a:ext cx="7366000" cy="982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 angle black and white photo of a modern buildin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Black and white photo of shadows cast on a concrete structure"/>
          <p:cNvSpPr>
            <a:spLocks noGrp="1"/>
          </p:cNvSpPr>
          <p:nvPr>
            <p:ph type="pic" idx="21"/>
          </p:nvPr>
        </p:nvSpPr>
        <p:spPr>
          <a:xfrm>
            <a:off x="9270652" y="1263650"/>
            <a:ext cx="16757661" cy="1118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Close-up black and white photo of intricate building architecture"/>
          <p:cNvSpPr>
            <a:spLocks noGrp="1"/>
          </p:cNvSpPr>
          <p:nvPr>
            <p:ph type="pic" idx="22"/>
          </p:nvPr>
        </p:nvSpPr>
        <p:spPr>
          <a:xfrm>
            <a:off x="12192000" y="-1341967"/>
            <a:ext cx="10922000" cy="16399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>
            <a:spLocks noGrp="1"/>
          </p:cNvSpPr>
          <p:nvPr>
            <p:ph type="body" idx="21"/>
          </p:nvPr>
        </p:nvSpPr>
        <p:spPr>
          <a:xfrm>
            <a:off x="6210229" y="11569960"/>
            <a:ext cx="12395011" cy="107311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19125">
              <a:defRPr sz="4125"/>
            </a:pPr>
            <a:r>
              <a:rPr lang="en-US" dirty="0"/>
              <a:t>Muhammad Haider Abbas – Muhammad Ahsan</a:t>
            </a:r>
            <a:endParaRPr dirty="0"/>
          </a:p>
        </p:txBody>
      </p:sp>
      <p:sp>
        <p:nvSpPr>
          <p:cNvPr id="152" name="Presentation Title"/>
          <p:cNvSpPr txBox="1">
            <a:spLocks noGrp="1"/>
          </p:cNvSpPr>
          <p:nvPr>
            <p:ph type="ctrTitle"/>
          </p:nvPr>
        </p:nvSpPr>
        <p:spPr>
          <a:xfrm>
            <a:off x="1206500" y="386964"/>
            <a:ext cx="21971004" cy="371850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Reinforcement Learning Project</a:t>
            </a:r>
            <a:br>
              <a:rPr lang="en-US" dirty="0"/>
            </a:br>
            <a:r>
              <a:rPr lang="en-US" dirty="0"/>
              <a:t>CS-352</a:t>
            </a:r>
            <a:endParaRPr dirty="0"/>
          </a:p>
        </p:txBody>
      </p:sp>
      <p:sp>
        <p:nvSpPr>
          <p:cNvPr id="153" name="Presentation Subtitl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Implementing Q-learning algorithm on the Taxi learning problem</a:t>
            </a:r>
          </a:p>
          <a:p>
            <a:pPr algn="ctr"/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 Analyzing it for various values of α (Learning rate)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B7CEBF-AF38-C6E9-DBAD-A29B618E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696" y="615562"/>
            <a:ext cx="21971004" cy="2818103"/>
          </a:xfrm>
        </p:spPr>
        <p:txBody>
          <a:bodyPr>
            <a:normAutofit/>
          </a:bodyPr>
          <a:lstStyle/>
          <a:p>
            <a:pPr algn="ctr"/>
            <a:r>
              <a:rPr lang="en-US" sz="9600" b="0" dirty="0">
                <a:solidFill>
                  <a:srgbClr val="D1D5DB"/>
                </a:solidFill>
                <a:latin typeface="Söhne"/>
              </a:rPr>
              <a:t>I</a:t>
            </a:r>
            <a:r>
              <a:rPr lang="en-US" sz="9600" b="0" i="0" dirty="0">
                <a:solidFill>
                  <a:srgbClr val="D1D5DB"/>
                </a:solidFill>
                <a:effectLst/>
                <a:latin typeface="Söhne"/>
              </a:rPr>
              <a:t>ntroduction to Reinforcement Learning and Q-Learning Algorithm</a:t>
            </a:r>
            <a:endParaRPr lang="en-US" sz="9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5856E-7BC7-1D59-C335-A634BDA69E3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615821" y="4516016"/>
            <a:ext cx="23289208" cy="8994711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Reinforcement Learning involves learning through interaction with an environment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Q-learning is a popular, model-free, off-policy algorithm that seeks to learn the optimal action-value function for a given task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Q-learning iteratively updates the Q-values of each state-action pair based on rewards received by the agent and predicted future rewards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Taxi Problem is a classical problem in Reinforcement Learning where the agent (taxi) needs to pick up and deliver a passenger in a 5x5 grid world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There are six available actions in the game: LEFT, RIGHT, UP, DOWN, PICKUP, and PUTDOWN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agent receives a reward of -1 at each step, but a reward of 20 upon successful delivery and -10 for illegal actions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There are 500 states in the problem without any state abstraction.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828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D2FAB5-E10E-AF89-18D8-EB20A0F8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98" y="877077"/>
            <a:ext cx="21971004" cy="23513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Implementation and Hyperparameters of Q-Learning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DE655-F929-C77E-B060-28CF0A6EE80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06500" y="3564294"/>
            <a:ext cx="21971000" cy="9629193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Tabular Q-learning approach used to learn optimal policy by maintaining a table of state-action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Q-values initialized to 0 for all state-action pairs, and a decayed epsilon-greedy policy used to explore state space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Learning rate alpha (α) varied from 0.1 to 0.9 in increments of 0.1, and also tested for very small and very large α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Hyperparameters set throughout: discount rate (γ) = 1.0, exploration rate (ε) = 0.1, number of episodes = 10,000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Performance evaluated in terms of computational efficiency (time taken to converge) and maximizing reward (average reward obtained)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Total of 5 independent runs conducted for each α value and the mean of performance metrics recorded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Randomized starting states and passenger/destination locations used to ensure generalization to different scenarios.</a:t>
            </a:r>
          </a:p>
        </p:txBody>
      </p:sp>
    </p:spTree>
    <p:extLst>
      <p:ext uri="{BB962C8B-B14F-4D97-AF65-F5344CB8AC3E}">
        <p14:creationId xmlns:p14="http://schemas.microsoft.com/office/powerpoint/2010/main" val="21748435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107D-7839-10DA-30A3-9D93D033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120001"/>
            <a:ext cx="10985500" cy="2623199"/>
          </a:xfrm>
        </p:spPr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Impact of Alpha on Agent's Performance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62E7F-E2D9-0C43-C8BB-8D972584FDD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982566" y="2975169"/>
            <a:ext cx="12509500" cy="1012501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α has a significant impact on the agent's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Choosing an appropriate value for α is important for the Q-learning algorithm to converge to the optimal policy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6DEFC0-F369-00DB-EC20-A2EA6496F027}"/>
              </a:ext>
            </a:extLst>
          </p:cNvPr>
          <p:cNvSpPr txBox="1"/>
          <p:nvPr/>
        </p:nvSpPr>
        <p:spPr>
          <a:xfrm>
            <a:off x="16353938" y="5337109"/>
            <a:ext cx="5859625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D1D5DB"/>
                </a:solidFill>
                <a:latin typeface="Söhne"/>
              </a:rPr>
              <a:t>T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he agent's convergence time varies with different α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D1D5DB"/>
                </a:solidFill>
                <a:latin typeface="Söhne"/>
              </a:rPr>
              <a:t>V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ery low or very high α values result in longer convergence times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+mn-ea"/>
              <a:cs typeface="+mn-cs"/>
              <a:sym typeface="Helvetica Neue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50CF9C-B837-C977-E82B-88C5C46A8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792" y="858878"/>
            <a:ext cx="6853918" cy="44782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F92E56-D1BD-4573-97C5-4FF0A0B1203C}"/>
              </a:ext>
            </a:extLst>
          </p:cNvPr>
          <p:cNvSpPr txBox="1"/>
          <p:nvPr/>
        </p:nvSpPr>
        <p:spPr>
          <a:xfrm>
            <a:off x="16210868" y="11889859"/>
            <a:ext cx="7376920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D1D5DB"/>
                </a:solidFill>
                <a:latin typeface="Söhne"/>
              </a:rPr>
              <a:t>T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he agent's reward varies with different α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D1D5DB"/>
                </a:solidFill>
                <a:latin typeface="Söhne"/>
              </a:rPr>
              <a:t>T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he learning rate at which we get the maximum reward is in the range of 0.4 to 0.6, mostly at 0.5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BB1908-1726-C23A-02C3-26A104626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868" y="7446337"/>
            <a:ext cx="6686454" cy="41605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23BFDA3-AFC5-48BE-3F4B-32F11A7FDA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8" y="8042988"/>
            <a:ext cx="7376919" cy="505719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E639C7D-A739-E12F-D85A-728C45394562}"/>
              </a:ext>
            </a:extLst>
          </p:cNvPr>
          <p:cNvSpPr txBox="1"/>
          <p:nvPr/>
        </p:nvSpPr>
        <p:spPr>
          <a:xfrm>
            <a:off x="8276978" y="10038263"/>
            <a:ext cx="7376919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he agent's convergence time varies with very small α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he agent will not maximize reward and will take longer to converge for very small α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α = 0 results in the agent failing to converge</a:t>
            </a:r>
          </a:p>
        </p:txBody>
      </p:sp>
    </p:spTree>
    <p:extLst>
      <p:ext uri="{BB962C8B-B14F-4D97-AF65-F5344CB8AC3E}">
        <p14:creationId xmlns:p14="http://schemas.microsoft.com/office/powerpoint/2010/main" val="36966788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7BD6AF-9A14-EAE5-A598-8DC85B8E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09" y="442700"/>
            <a:ext cx="23669181" cy="3043080"/>
          </a:xfrm>
        </p:spPr>
        <p:txBody>
          <a:bodyPr>
            <a:normAutofit/>
          </a:bodyPr>
          <a:lstStyle/>
          <a:p>
            <a:pPr algn="ctr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Relation between time taken to converge and reward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A7520-12EC-C28F-8AFC-A181F7900D5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57409" y="3684100"/>
            <a:ext cx="19362839" cy="435909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Time taken to converge and reward have an inverse relation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Maximizing reward is inversely proportional to computational efficiency, i.e. time taken to converge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Agent takes less time to obtain maximum reward and vice versa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60681C-F3FD-96DD-65F3-B92C4D1D1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6" y="8624330"/>
            <a:ext cx="5650655" cy="4160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C97FC4-1DE0-74FF-182C-9184BD7E6BBB}"/>
              </a:ext>
            </a:extLst>
          </p:cNvPr>
          <p:cNvSpPr txBox="1"/>
          <p:nvPr/>
        </p:nvSpPr>
        <p:spPr>
          <a:xfrm>
            <a:off x="7165911" y="8624330"/>
            <a:ext cx="7203232" cy="4042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D1D5DB"/>
                </a:solidFill>
                <a:latin typeface="Söhne"/>
              </a:rPr>
              <a:t>T</a:t>
            </a:r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he agent's reward varies with α = 0 and α = 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α = 0 results in the agent failing to converge and α = 1 results in longer convergence time and lower reward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D1D5DB"/>
                </a:solidFill>
                <a:latin typeface="Söhne"/>
              </a:rPr>
              <a:t>A</a:t>
            </a:r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t 0.4 ≤ α ≤ 0.6, we get maximum reward and least time to converge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7C07F-F4F6-A2DC-41DE-F67D60826A41}"/>
              </a:ext>
            </a:extLst>
          </p:cNvPr>
          <p:cNvSpPr txBox="1"/>
          <p:nvPr/>
        </p:nvSpPr>
        <p:spPr>
          <a:xfrm>
            <a:off x="15563461" y="8498862"/>
            <a:ext cx="9144000" cy="44114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D1D5DB"/>
                </a:solidFill>
                <a:latin typeface="Söhne"/>
              </a:rPr>
              <a:t>T</a:t>
            </a: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he agent's reward varies with different convergence times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D1D5DB"/>
                </a:solidFill>
                <a:latin typeface="Söhne"/>
              </a:rPr>
              <a:t>F</a:t>
            </a: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or more time, the reward is less and for less time, the reward is more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D1D5DB"/>
                </a:solidFill>
                <a:latin typeface="Söhne"/>
              </a:rPr>
              <a:t>There is an</a:t>
            </a:r>
            <a:r>
              <a:rPr lang="en-US" sz="4000" b="0" i="0" dirty="0">
                <a:solidFill>
                  <a:srgbClr val="D1D5DB"/>
                </a:solidFill>
                <a:effectLst/>
                <a:latin typeface="Söhne"/>
              </a:rPr>
              <a:t> inverse relationship between time taken to converge and reward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5AD560-E95E-C44F-6D19-3F1E18FEB8D0}"/>
              </a:ext>
            </a:extLst>
          </p:cNvPr>
          <p:cNvSpPr txBox="1"/>
          <p:nvPr/>
        </p:nvSpPr>
        <p:spPr>
          <a:xfrm flipH="1">
            <a:off x="15992668" y="7614440"/>
            <a:ext cx="467307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For rest of the plots</a:t>
            </a:r>
          </a:p>
        </p:txBody>
      </p:sp>
    </p:spTree>
    <p:extLst>
      <p:ext uri="{BB962C8B-B14F-4D97-AF65-F5344CB8AC3E}">
        <p14:creationId xmlns:p14="http://schemas.microsoft.com/office/powerpoint/2010/main" val="35705531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9C61A5-00CC-38DA-E869-99629A1E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934" y="446313"/>
            <a:ext cx="21971001" cy="2576547"/>
          </a:xfrm>
        </p:spPr>
        <p:txBody>
          <a:bodyPr/>
          <a:lstStyle/>
          <a:p>
            <a:pPr algn="ctr"/>
            <a:r>
              <a:rPr lang="en-US" dirty="0"/>
              <a:t>CONCLUSION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8C0AB-3E9C-1D31-F758-7435F1D2DCB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51934" y="4012163"/>
            <a:ext cx="22325565" cy="8696131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Choice of α significantly impacts agent's performance in Q-learning algorithm.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 appropriate value of α is crucial for the algorithm to converge to optimal policy.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Plots 1 and 2 show that if α is too high or too low, the agent may require more time to converge, lowering reward.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Optimal range for α is 0.4 to 0.6, with α = 0.5 showing the least time to converge and maximum reward.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Very low or very high α values result in higher time taken to converge than normal range of α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Time taken to converge is inversely proportional to the reward obtained, emphasizing the importance of maximizing reward and computational efficiency.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It is recommended to choose an appropriate value of α to maximize reward and computational efficiency in Q-learning algorithm.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654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B32922-14DC-FF5F-B6EE-0A8B05DC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THANKYOU!</a:t>
            </a:r>
          </a:p>
        </p:txBody>
      </p:sp>
    </p:spTree>
    <p:extLst>
      <p:ext uri="{BB962C8B-B14F-4D97-AF65-F5344CB8AC3E}">
        <p14:creationId xmlns:p14="http://schemas.microsoft.com/office/powerpoint/2010/main" val="22650352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2_DynamicDark">
  <a:themeElements>
    <a:clrScheme name="32_DynamicDark">
      <a:dk1>
        <a:srgbClr val="BE00FF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2_DynamicDark">
  <a:themeElements>
    <a:clrScheme name="32_DynamicDar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724</Words>
  <Application>Microsoft Office PowerPoint</Application>
  <PresentationFormat>Custom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Helvetica Neue</vt:lpstr>
      <vt:lpstr>Helvetica Neue Medium</vt:lpstr>
      <vt:lpstr>Söhne</vt:lpstr>
      <vt:lpstr>32_DynamicDark</vt:lpstr>
      <vt:lpstr>Reinforcement Learning Project CS-352</vt:lpstr>
      <vt:lpstr>Introduction to Reinforcement Learning and Q-Learning Algorithm</vt:lpstr>
      <vt:lpstr>Implementation and Hyperparameters of Q-Learning</vt:lpstr>
      <vt:lpstr>Impact of Alpha on Agent's Performance</vt:lpstr>
      <vt:lpstr>Relation between time taken to converge and reward</vt:lpstr>
      <vt:lpstr>CONCLUSION 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Project CS-352</dc:title>
  <dc:creator>Muhammad Ahsan</dc:creator>
  <cp:lastModifiedBy>Muhammad Ahsan</cp:lastModifiedBy>
  <cp:revision>1</cp:revision>
  <dcterms:modified xsi:type="dcterms:W3CDTF">2023-05-11T21:52:02Z</dcterms:modified>
</cp:coreProperties>
</file>