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8">
          <p15:clr>
            <a:srgbClr val="A4A3A4"/>
          </p15:clr>
        </p15:guide>
        <p15:guide id="2" pos="3840">
          <p15:clr>
            <a:srgbClr val="A4A3A4"/>
          </p15:clr>
        </p15:guide>
        <p15:guide id="3" pos="960">
          <p15:clr>
            <a:srgbClr val="A4A3A4"/>
          </p15:clr>
        </p15:guide>
        <p15:guide id="4" pos="7355">
          <p15:clr>
            <a:srgbClr val="A4A3A4"/>
          </p15:clr>
        </p15:guide>
        <p15:guide id="5" orient="horz" pos="300">
          <p15:clr>
            <a:srgbClr val="A4A3A4"/>
          </p15:clr>
        </p15:guide>
        <p15:guide id="6" orient="horz" pos="4088">
          <p15:clr>
            <a:srgbClr val="A4A3A4"/>
          </p15:clr>
        </p15:guide>
        <p15:guide id="7" pos="234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Quu1B21HEsyiHeRqv2rimFjJn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8" orient="horz"/>
        <p:guide pos="3840"/>
        <p:guide pos="960"/>
        <p:guide pos="7355"/>
        <p:guide pos="300" orient="horz"/>
        <p:guide pos="4088" orient="horz"/>
        <p:guide pos="23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customschemas.google.com/relationships/presentationmetadata" Target="metadata"/><Relationship Id="rId16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jpg"/><Relationship Id="rId7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8388626" y="-240594"/>
            <a:ext cx="3803374" cy="3803374"/>
          </a:xfrm>
          <a:prstGeom prst="rect">
            <a:avLst/>
          </a:prstGeom>
          <a:solidFill>
            <a:srgbClr val="A3F6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" name="Google Shape;37;p1"/>
          <p:cNvGrpSpPr/>
          <p:nvPr/>
        </p:nvGrpSpPr>
        <p:grpSpPr>
          <a:xfrm>
            <a:off x="0" y="1147363"/>
            <a:ext cx="4923127" cy="3064399"/>
            <a:chOff x="5971309" y="734291"/>
            <a:chExt cx="5920654" cy="3685309"/>
          </a:xfrm>
        </p:grpSpPr>
        <p:cxnSp>
          <p:nvCxnSpPr>
            <p:cNvPr id="38" name="Google Shape;38;p1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1"/>
          <p:cNvGrpSpPr/>
          <p:nvPr/>
        </p:nvGrpSpPr>
        <p:grpSpPr>
          <a:xfrm>
            <a:off x="1025703" y="1389423"/>
            <a:ext cx="10140595" cy="4962920"/>
            <a:chOff x="1025703" y="1389423"/>
            <a:chExt cx="10140595" cy="4962920"/>
          </a:xfrm>
        </p:grpSpPr>
        <p:grpSp>
          <p:nvGrpSpPr>
            <p:cNvPr id="49" name="Google Shape;49;p1"/>
            <p:cNvGrpSpPr/>
            <p:nvPr/>
          </p:nvGrpSpPr>
          <p:grpSpPr>
            <a:xfrm>
              <a:off x="1025703" y="1389423"/>
              <a:ext cx="10140595" cy="4962920"/>
              <a:chOff x="1500543" y="1239097"/>
              <a:chExt cx="10140595" cy="4962920"/>
            </a:xfrm>
          </p:grpSpPr>
          <p:sp>
            <p:nvSpPr>
              <p:cNvPr id="50" name="Google Shape;50;p1"/>
              <p:cNvSpPr/>
              <p:nvPr/>
            </p:nvSpPr>
            <p:spPr>
              <a:xfrm>
                <a:off x="1500543" y="1948070"/>
                <a:ext cx="10140595" cy="4253947"/>
              </a:xfrm>
              <a:prstGeom prst="rect">
                <a:avLst/>
              </a:prstGeom>
              <a:solidFill>
                <a:srgbClr val="F4F8FB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1500543" y="1239097"/>
                <a:ext cx="10140595" cy="543340"/>
              </a:xfrm>
              <a:prstGeom prst="rect">
                <a:avLst/>
              </a:prstGeom>
              <a:solidFill>
                <a:srgbClr val="FCD84A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52;p1"/>
            <p:cNvGrpSpPr/>
            <p:nvPr/>
          </p:nvGrpSpPr>
          <p:grpSpPr>
            <a:xfrm>
              <a:off x="1219632" y="2989555"/>
              <a:ext cx="9695724" cy="2729212"/>
              <a:chOff x="381031" y="3558210"/>
              <a:chExt cx="9695724" cy="2729212"/>
            </a:xfrm>
          </p:grpSpPr>
          <p:sp>
            <p:nvSpPr>
              <p:cNvPr id="53" name="Google Shape;53;p1"/>
              <p:cNvSpPr txBox="1"/>
              <p:nvPr/>
            </p:nvSpPr>
            <p:spPr>
              <a:xfrm>
                <a:off x="381031" y="3558210"/>
                <a:ext cx="969572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ru-RU" sz="3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Контроль исполнительской дисциплины</a:t>
                </a:r>
                <a:endParaRPr b="1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54;p1"/>
              <p:cNvCxnSpPr/>
              <p:nvPr/>
            </p:nvCxnSpPr>
            <p:spPr>
              <a:xfrm>
                <a:off x="775435" y="4483508"/>
                <a:ext cx="832009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5" name="Google Shape;55;p1"/>
              <p:cNvSpPr txBox="1"/>
              <p:nvPr/>
            </p:nvSpPr>
            <p:spPr>
              <a:xfrm>
                <a:off x="705661" y="4892133"/>
                <a:ext cx="911048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"/>
              <p:cNvSpPr txBox="1"/>
              <p:nvPr/>
            </p:nvSpPr>
            <p:spPr>
              <a:xfrm>
                <a:off x="705660" y="4906071"/>
                <a:ext cx="4281951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Специальность:  IT – сервисы и технологии обработки данных на транспорте</a:t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"/>
              <p:cNvSpPr txBox="1"/>
              <p:nvPr/>
            </p:nvSpPr>
            <p:spPr>
              <a:xfrm>
                <a:off x="705660" y="5887312"/>
                <a:ext cx="390522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Группа: шад – 211, шад - 111</a:t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" name="Google Shape;58;p1"/>
            <p:cNvSpPr txBox="1"/>
            <p:nvPr/>
          </p:nvSpPr>
          <p:spPr>
            <a:xfrm>
              <a:off x="1550674" y="1476427"/>
              <a:ext cx="45522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Академия «Высшая инженерная школа»</a:t>
              </a:r>
              <a:endParaRPr/>
            </a:p>
          </p:txBody>
        </p:sp>
      </p:grpSp>
      <p:sp>
        <p:nvSpPr>
          <p:cNvPr id="59" name="Google Shape;59;p1"/>
          <p:cNvSpPr/>
          <p:nvPr/>
        </p:nvSpPr>
        <p:spPr>
          <a:xfrm>
            <a:off x="10749704" y="1495441"/>
            <a:ext cx="331304" cy="331304"/>
          </a:xfrm>
          <a:prstGeom prst="rect">
            <a:avLst/>
          </a:prstGeom>
          <a:solidFill>
            <a:srgbClr val="EE4F4E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</a:t>
            </a:r>
            <a:endParaRPr/>
          </a:p>
        </p:txBody>
      </p:sp>
      <p:grpSp>
        <p:nvGrpSpPr>
          <p:cNvPr id="60" name="Google Shape;60;p1"/>
          <p:cNvGrpSpPr/>
          <p:nvPr/>
        </p:nvGrpSpPr>
        <p:grpSpPr>
          <a:xfrm>
            <a:off x="10792224" y="4918039"/>
            <a:ext cx="748145" cy="748145"/>
            <a:chOff x="10792224" y="4918039"/>
            <a:chExt cx="748145" cy="748145"/>
          </a:xfrm>
        </p:grpSpPr>
        <p:sp>
          <p:nvSpPr>
            <p:cNvPr id="61" name="Google Shape;61;p1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1B365D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" name="Google Shape;62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"/>
          <p:cNvPicPr preferRelativeResize="0"/>
          <p:nvPr/>
        </p:nvPicPr>
        <p:blipFill rotWithShape="1">
          <a:blip r:embed="rId5">
            <a:alphaModFix/>
          </a:blip>
          <a:srcRect b="0" l="0" r="0"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6684305" y="4322045"/>
            <a:ext cx="324982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ФИО членов команды: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Итулин Максим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Аникеев Максим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Гальцов Степан</a:t>
            </a:r>
            <a:b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Басманов Дмитрий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465127" y="0"/>
            <a:ext cx="3726873" cy="3228109"/>
          </a:xfrm>
          <a:prstGeom prst="rect">
            <a:avLst/>
          </a:prstGeom>
          <a:solidFill>
            <a:srgbClr val="FCD84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6606764" y="1147363"/>
            <a:ext cx="4923127" cy="3064399"/>
            <a:chOff x="5971309" y="734291"/>
            <a:chExt cx="5920654" cy="3685309"/>
          </a:xfrm>
        </p:grpSpPr>
        <p:cxnSp>
          <p:nvCxnSpPr>
            <p:cNvPr id="72" name="Google Shape;72;p2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2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2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>
            <p:ph type="title"/>
          </p:nvPr>
        </p:nvSpPr>
        <p:spPr>
          <a:xfrm>
            <a:off x="78526" y="1344649"/>
            <a:ext cx="5823701" cy="50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ru-RU" sz="3600">
                <a:latin typeface="Arial"/>
                <a:ea typeface="Arial"/>
                <a:cs typeface="Arial"/>
                <a:sym typeface="Arial"/>
              </a:rPr>
              <a:t>Разработка технического решения для контроля исполнительской дисциплины.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"/>
          <p:cNvCxnSpPr/>
          <p:nvPr/>
        </p:nvCxnSpPr>
        <p:spPr>
          <a:xfrm>
            <a:off x="262896" y="2143420"/>
            <a:ext cx="0" cy="257116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7" name="Google Shape;87;p2"/>
          <p:cNvGrpSpPr/>
          <p:nvPr/>
        </p:nvGrpSpPr>
        <p:grpSpPr>
          <a:xfrm>
            <a:off x="6323903" y="2228017"/>
            <a:ext cx="5551083" cy="3646329"/>
            <a:chOff x="5444836" y="1814945"/>
            <a:chExt cx="6447127" cy="4234912"/>
          </a:xfrm>
        </p:grpSpPr>
        <p:sp>
          <p:nvSpPr>
            <p:cNvPr id="88" name="Google Shape;88;p2"/>
            <p:cNvSpPr/>
            <p:nvPr/>
          </p:nvSpPr>
          <p:spPr>
            <a:xfrm>
              <a:off x="5615385" y="1948911"/>
              <a:ext cx="6276578" cy="410094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444836" y="1814945"/>
              <a:ext cx="6276578" cy="4100946"/>
            </a:xfrm>
            <a:prstGeom prst="rect">
              <a:avLst/>
            </a:prstGeom>
            <a:solidFill>
              <a:srgbClr val="F4F8F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 rot="5400000">
            <a:off x="10792224" y="5389069"/>
            <a:ext cx="748145" cy="748145"/>
            <a:chOff x="10792224" y="4918039"/>
            <a:chExt cx="748145" cy="748145"/>
          </a:xfrm>
        </p:grpSpPr>
        <p:sp>
          <p:nvSpPr>
            <p:cNvPr id="92" name="Google Shape;92;p2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EE4F4E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" name="Google Shape;9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2"/>
          <p:cNvGrpSpPr/>
          <p:nvPr/>
        </p:nvGrpSpPr>
        <p:grpSpPr>
          <a:xfrm>
            <a:off x="5657347" y="1236219"/>
            <a:ext cx="615326" cy="615326"/>
            <a:chOff x="10792224" y="4918039"/>
            <a:chExt cx="748145" cy="748145"/>
          </a:xfrm>
        </p:grpSpPr>
        <p:sp>
          <p:nvSpPr>
            <p:cNvPr id="95" name="Google Shape;95;p2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2"/>
          <p:cNvPicPr preferRelativeResize="0"/>
          <p:nvPr/>
        </p:nvPicPr>
        <p:blipFill rotWithShape="1">
          <a:blip r:embed="rId6">
            <a:alphaModFix/>
          </a:blip>
          <a:srcRect b="0" l="0" r="0"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255046" y="2922104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ru-RU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Заказчик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"/>
          <p:cNvCxnSpPr/>
          <p:nvPr/>
        </p:nvCxnSpPr>
        <p:spPr>
          <a:xfrm>
            <a:off x="276640" y="4204525"/>
            <a:ext cx="0" cy="257116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"/>
          <p:cNvSpPr/>
          <p:nvPr/>
        </p:nvSpPr>
        <p:spPr>
          <a:xfrm>
            <a:off x="342915" y="3678468"/>
            <a:ext cx="5606931" cy="2290388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64524" y="3838212"/>
            <a:ext cx="5585322" cy="1704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Дирекция транспортных проектов АНО «Инновационный инжиниринговый центр»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2788305" y="2867889"/>
            <a:ext cx="615326" cy="615326"/>
            <a:chOff x="10792224" y="4918039"/>
            <a:chExt cx="748145" cy="748145"/>
          </a:xfrm>
        </p:grpSpPr>
        <p:sp>
          <p:nvSpPr>
            <p:cNvPr id="103" name="Google Shape;103;p2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" name="Google Shape;10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79642" y="2337205"/>
            <a:ext cx="4396036" cy="3051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>
            <a:off x="377770" y="5139448"/>
            <a:ext cx="4923127" cy="3064399"/>
            <a:chOff x="5971309" y="734291"/>
            <a:chExt cx="5920654" cy="3685309"/>
          </a:xfrm>
        </p:grpSpPr>
        <p:cxnSp>
          <p:nvCxnSpPr>
            <p:cNvPr id="112" name="Google Shape;112;p3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3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3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3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3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3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3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3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3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3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151665" y="6661104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57619"/>
          <a:stretch/>
        </p:blipFill>
        <p:spPr>
          <a:xfrm>
            <a:off x="10752689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3"/>
          <p:cNvGrpSpPr/>
          <p:nvPr/>
        </p:nvGrpSpPr>
        <p:grpSpPr>
          <a:xfrm>
            <a:off x="999127" y="2121862"/>
            <a:ext cx="2001259" cy="2209773"/>
            <a:chOff x="359815" y="2153359"/>
            <a:chExt cx="7508391" cy="883588"/>
          </a:xfrm>
        </p:grpSpPr>
        <p:sp>
          <p:nvSpPr>
            <p:cNvPr id="128" name="Google Shape;128;p3"/>
            <p:cNvSpPr/>
            <p:nvPr/>
          </p:nvSpPr>
          <p:spPr>
            <a:xfrm>
              <a:off x="397709" y="2198628"/>
              <a:ext cx="7470497" cy="838319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59815" y="2153359"/>
              <a:ext cx="7470497" cy="838319"/>
            </a:xfrm>
            <a:prstGeom prst="rect">
              <a:avLst/>
            </a:prstGeom>
            <a:solidFill>
              <a:srgbClr val="F4F8F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3"/>
          <p:cNvSpPr txBox="1"/>
          <p:nvPr/>
        </p:nvSpPr>
        <p:spPr>
          <a:xfrm>
            <a:off x="1104200" y="2282851"/>
            <a:ext cx="16611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Дирекция транспортных проектов АНО «Инновационный инжиниринговый центр»</a:t>
            </a:r>
            <a:endParaRPr b="0" i="0"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71475" y="872917"/>
            <a:ext cx="5327154" cy="50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ru-RU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>
            <a:off x="2862351" y="818702"/>
            <a:ext cx="615326" cy="615326"/>
            <a:chOff x="10792224" y="4918039"/>
            <a:chExt cx="748145" cy="748145"/>
          </a:xfrm>
        </p:grpSpPr>
        <p:sp>
          <p:nvSpPr>
            <p:cNvPr id="133" name="Google Shape;133;p3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FCD84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3"/>
          <p:cNvGrpSpPr/>
          <p:nvPr/>
        </p:nvGrpSpPr>
        <p:grpSpPr>
          <a:xfrm>
            <a:off x="3704388" y="2116459"/>
            <a:ext cx="3490651" cy="2209765"/>
            <a:chOff x="359815" y="2153359"/>
            <a:chExt cx="7508391" cy="883588"/>
          </a:xfrm>
        </p:grpSpPr>
        <p:sp>
          <p:nvSpPr>
            <p:cNvPr id="136" name="Google Shape;136;p3"/>
            <p:cNvSpPr/>
            <p:nvPr/>
          </p:nvSpPr>
          <p:spPr>
            <a:xfrm>
              <a:off x="397709" y="2198628"/>
              <a:ext cx="7470497" cy="838319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9815" y="2153359"/>
              <a:ext cx="7470497" cy="838319"/>
            </a:xfrm>
            <a:prstGeom prst="rect">
              <a:avLst/>
            </a:prstGeom>
            <a:solidFill>
              <a:srgbClr val="F4F8F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7661961" y="2108310"/>
            <a:ext cx="3347097" cy="2209773"/>
            <a:chOff x="359815" y="2153359"/>
            <a:chExt cx="7508391" cy="883588"/>
          </a:xfrm>
        </p:grpSpPr>
        <p:sp>
          <p:nvSpPr>
            <p:cNvPr id="139" name="Google Shape;139;p3"/>
            <p:cNvSpPr/>
            <p:nvPr/>
          </p:nvSpPr>
          <p:spPr>
            <a:xfrm>
              <a:off x="397709" y="2198628"/>
              <a:ext cx="7470497" cy="838319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59815" y="2153359"/>
              <a:ext cx="7470497" cy="838319"/>
            </a:xfrm>
            <a:prstGeom prst="rect">
              <a:avLst/>
            </a:prstGeom>
            <a:solidFill>
              <a:srgbClr val="F4F8F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3"/>
          <p:cNvSpPr txBox="1"/>
          <p:nvPr/>
        </p:nvSpPr>
        <p:spPr>
          <a:xfrm>
            <a:off x="3783787" y="2257936"/>
            <a:ext cx="309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</a:rPr>
              <a:t>Доступность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</a:rPr>
              <a:t>Оперативность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Поддержка </a:t>
            </a:r>
            <a:r>
              <a:rPr lang="ru-RU" sz="1800">
                <a:solidFill>
                  <a:schemeClr val="dk1"/>
                </a:solidFill>
              </a:rPr>
              <a:t>нескольких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платформ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104199" y="1631279"/>
            <a:ext cx="17254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Пользователь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3639954" y="1657490"/>
            <a:ext cx="355475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Желания / Целевое состояние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8513439" y="1631466"/>
            <a:ext cx="1661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Ограничения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6096000" y="4490175"/>
            <a:ext cx="52748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8027721" y="2227555"/>
            <a:ext cx="2811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Методы устарели и не </a:t>
            </a:r>
            <a:r>
              <a:rPr lang="ru-RU" sz="1800">
                <a:solidFill>
                  <a:schemeClr val="dk1"/>
                </a:solidFill>
              </a:rPr>
              <a:t>решают актуальные задачи.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0" y="1463629"/>
            <a:ext cx="4923127" cy="3064399"/>
            <a:chOff x="5971309" y="734291"/>
            <a:chExt cx="5920654" cy="3685309"/>
          </a:xfrm>
        </p:grpSpPr>
        <p:cxnSp>
          <p:nvCxnSpPr>
            <p:cNvPr id="152" name="Google Shape;152;p4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1" name="Google Shape;161;p4"/>
          <p:cNvSpPr/>
          <p:nvPr/>
        </p:nvSpPr>
        <p:spPr>
          <a:xfrm>
            <a:off x="10533119" y="-240594"/>
            <a:ext cx="1658880" cy="3803374"/>
          </a:xfrm>
          <a:prstGeom prst="rect">
            <a:avLst/>
          </a:prstGeom>
          <a:solidFill>
            <a:srgbClr val="A3F6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4"/>
          <p:cNvGrpSpPr/>
          <p:nvPr/>
        </p:nvGrpSpPr>
        <p:grpSpPr>
          <a:xfrm>
            <a:off x="654729" y="1861768"/>
            <a:ext cx="10655170" cy="4277714"/>
            <a:chOff x="5444836" y="1814945"/>
            <a:chExt cx="6360738" cy="4234912"/>
          </a:xfrm>
        </p:grpSpPr>
        <p:sp>
          <p:nvSpPr>
            <p:cNvPr id="163" name="Google Shape;163;p4"/>
            <p:cNvSpPr/>
            <p:nvPr/>
          </p:nvSpPr>
          <p:spPr>
            <a:xfrm>
              <a:off x="5615385" y="1948911"/>
              <a:ext cx="6190189" cy="410094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444836" y="1814945"/>
              <a:ext cx="6276578" cy="4100946"/>
            </a:xfrm>
            <a:prstGeom prst="rect">
              <a:avLst/>
            </a:prstGeom>
            <a:solidFill>
              <a:srgbClr val="F4F8F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4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EE4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4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4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>
            <p:ph type="title"/>
          </p:nvPr>
        </p:nvSpPr>
        <p:spPr>
          <a:xfrm>
            <a:off x="241301" y="860999"/>
            <a:ext cx="9644103" cy="50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ru-RU" sz="3600">
                <a:latin typeface="Arial"/>
                <a:ea typeface="Arial"/>
                <a:cs typeface="Arial"/>
                <a:sym typeface="Arial"/>
              </a:rPr>
              <a:t>Анализ аналогов решения проблемы</a:t>
            </a:r>
            <a:endParaRPr/>
          </a:p>
        </p:txBody>
      </p:sp>
      <p:cxnSp>
        <p:nvCxnSpPr>
          <p:cNvPr id="171" name="Google Shape;171;p4"/>
          <p:cNvCxnSpPr/>
          <p:nvPr/>
        </p:nvCxnSpPr>
        <p:spPr>
          <a:xfrm>
            <a:off x="262896" y="2143420"/>
            <a:ext cx="0" cy="257116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4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4"/>
          <p:cNvGrpSpPr/>
          <p:nvPr/>
        </p:nvGrpSpPr>
        <p:grpSpPr>
          <a:xfrm>
            <a:off x="9286272" y="806784"/>
            <a:ext cx="615326" cy="615326"/>
            <a:chOff x="10792224" y="4918039"/>
            <a:chExt cx="748145" cy="748145"/>
          </a:xfrm>
        </p:grpSpPr>
        <p:sp>
          <p:nvSpPr>
            <p:cNvPr id="174" name="Google Shape;174;p4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4"/>
          <p:cNvGrpSpPr/>
          <p:nvPr/>
        </p:nvGrpSpPr>
        <p:grpSpPr>
          <a:xfrm>
            <a:off x="10792224" y="4918039"/>
            <a:ext cx="748145" cy="748145"/>
            <a:chOff x="10792224" y="4918039"/>
            <a:chExt cx="748145" cy="748145"/>
          </a:xfrm>
        </p:grpSpPr>
        <p:sp>
          <p:nvSpPr>
            <p:cNvPr id="177" name="Google Shape;177;p4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1B365D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Google Shape;17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4"/>
          <p:cNvSpPr/>
          <p:nvPr/>
        </p:nvSpPr>
        <p:spPr>
          <a:xfrm>
            <a:off x="933021" y="2181286"/>
            <a:ext cx="4858366" cy="357332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6040877" y="2181288"/>
            <a:ext cx="2403604" cy="182881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8576394" y="2181288"/>
            <a:ext cx="2403604" cy="182881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6289991" y="3906982"/>
            <a:ext cx="1905000" cy="525174"/>
          </a:xfrm>
          <a:prstGeom prst="rect">
            <a:avLst/>
          </a:prstGeom>
          <a:solidFill>
            <a:srgbClr val="EE4F4E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Directum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8825696" y="3906982"/>
            <a:ext cx="1905000" cy="525174"/>
          </a:xfrm>
          <a:prstGeom prst="rect">
            <a:avLst/>
          </a:prstGeom>
          <a:solidFill>
            <a:srgbClr val="EE4F4E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034705" y="2346242"/>
            <a:ext cx="4570570" cy="3319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Список аналогов: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Битрикс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LeaderTask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Flowlu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YouGile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Weeek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6">
            <a:alphaModFix/>
          </a:blip>
          <a:srcRect b="0" l="0" r="0"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00731" y="2308054"/>
            <a:ext cx="2223298" cy="157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75721" y="2214235"/>
            <a:ext cx="1954976" cy="1664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1B36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8465127" y="0"/>
            <a:ext cx="3726873" cy="3228109"/>
          </a:xfrm>
          <a:prstGeom prst="rect">
            <a:avLst/>
          </a:prstGeom>
          <a:solidFill>
            <a:srgbClr val="FCD84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5"/>
          <p:cNvGrpSpPr/>
          <p:nvPr/>
        </p:nvGrpSpPr>
        <p:grpSpPr>
          <a:xfrm>
            <a:off x="6606764" y="1147363"/>
            <a:ext cx="4923127" cy="3064399"/>
            <a:chOff x="5971309" y="734291"/>
            <a:chExt cx="5920654" cy="3685309"/>
          </a:xfrm>
        </p:grpSpPr>
        <p:cxnSp>
          <p:nvCxnSpPr>
            <p:cNvPr id="195" name="Google Shape;195;p5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04" name="Google Shape;2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5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5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>
            <p:ph type="title"/>
          </p:nvPr>
        </p:nvSpPr>
        <p:spPr>
          <a:xfrm>
            <a:off x="272298" y="1101992"/>
            <a:ext cx="5823701" cy="50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ru-RU" sz="3600">
                <a:latin typeface="Arial"/>
                <a:ea typeface="Arial"/>
                <a:cs typeface="Arial"/>
                <a:sym typeface="Arial"/>
              </a:rPr>
              <a:t>Цель проекта:</a:t>
            </a:r>
            <a:endParaRPr/>
          </a:p>
        </p:txBody>
      </p:sp>
      <p:sp>
        <p:nvSpPr>
          <p:cNvPr id="209" name="Google Shape;209;p5"/>
          <p:cNvSpPr txBox="1"/>
          <p:nvPr>
            <p:ph idx="4294967295" type="body"/>
          </p:nvPr>
        </p:nvSpPr>
        <p:spPr>
          <a:xfrm>
            <a:off x="262900" y="2023631"/>
            <a:ext cx="5471100" cy="21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sz="3200">
                <a:latin typeface="Arial"/>
                <a:ea typeface="Arial"/>
                <a:cs typeface="Arial"/>
                <a:sym typeface="Arial"/>
              </a:rPr>
              <a:t>Разработать концепт приложения для контроля исполнительской дисциплины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5"/>
          <p:cNvCxnSpPr/>
          <p:nvPr/>
        </p:nvCxnSpPr>
        <p:spPr>
          <a:xfrm>
            <a:off x="262896" y="2143420"/>
            <a:ext cx="0" cy="257116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11" name="Google Shape;211;p5"/>
          <p:cNvGrpSpPr/>
          <p:nvPr/>
        </p:nvGrpSpPr>
        <p:grpSpPr>
          <a:xfrm>
            <a:off x="6095999" y="2191586"/>
            <a:ext cx="5551083" cy="3795810"/>
            <a:chOff x="5444836" y="1814945"/>
            <a:chExt cx="6447127" cy="4234912"/>
          </a:xfrm>
        </p:grpSpPr>
        <p:sp>
          <p:nvSpPr>
            <p:cNvPr id="212" name="Google Shape;212;p5"/>
            <p:cNvSpPr/>
            <p:nvPr/>
          </p:nvSpPr>
          <p:spPr>
            <a:xfrm>
              <a:off x="5615385" y="1948911"/>
              <a:ext cx="6276578" cy="410094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444836" y="1814945"/>
              <a:ext cx="6276578" cy="4100946"/>
            </a:xfrm>
            <a:prstGeom prst="rect">
              <a:avLst/>
            </a:prstGeom>
            <a:solidFill>
              <a:srgbClr val="F4F8F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5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 rot="5400000">
            <a:off x="10792224" y="5389069"/>
            <a:ext cx="748145" cy="748145"/>
            <a:chOff x="10792224" y="4918039"/>
            <a:chExt cx="748145" cy="748145"/>
          </a:xfrm>
        </p:grpSpPr>
        <p:sp>
          <p:nvSpPr>
            <p:cNvPr id="216" name="Google Shape;216;p5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EE4F4E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5"/>
          <p:cNvGrpSpPr/>
          <p:nvPr/>
        </p:nvGrpSpPr>
        <p:grpSpPr>
          <a:xfrm>
            <a:off x="4678316" y="1047777"/>
            <a:ext cx="615326" cy="615326"/>
            <a:chOff x="10792224" y="4918039"/>
            <a:chExt cx="748145" cy="748145"/>
          </a:xfrm>
        </p:grpSpPr>
        <p:sp>
          <p:nvSpPr>
            <p:cNvPr id="219" name="Google Shape;219;p5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Google Shape;220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1" name="Google Shape;221;p5"/>
          <p:cNvPicPr preferRelativeResize="0"/>
          <p:nvPr/>
        </p:nvPicPr>
        <p:blipFill rotWithShape="1">
          <a:blip r:embed="rId6">
            <a:alphaModFix/>
          </a:blip>
          <a:srcRect b="0" l="0" r="0"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 txBox="1"/>
          <p:nvPr/>
        </p:nvSpPr>
        <p:spPr>
          <a:xfrm>
            <a:off x="6313984" y="2391744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ru-RU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  <a:endParaRPr/>
          </a:p>
        </p:txBody>
      </p:sp>
      <p:cxnSp>
        <p:nvCxnSpPr>
          <p:cNvPr id="223" name="Google Shape;223;p5"/>
          <p:cNvCxnSpPr/>
          <p:nvPr/>
        </p:nvCxnSpPr>
        <p:spPr>
          <a:xfrm>
            <a:off x="276640" y="4204525"/>
            <a:ext cx="0" cy="257116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4" name="Google Shape;224;p5"/>
          <p:cNvSpPr txBox="1"/>
          <p:nvPr/>
        </p:nvSpPr>
        <p:spPr>
          <a:xfrm>
            <a:off x="6275495" y="3291475"/>
            <a:ext cx="55854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Анализ аналогов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Поиск решений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ru-RU" sz="2400">
                <a:solidFill>
                  <a:schemeClr val="dk1"/>
                </a:solidFill>
              </a:rPr>
              <a:t>Разработка</a:t>
            </a: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приложения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EE4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8388626" y="-240594"/>
            <a:ext cx="3803374" cy="3803374"/>
          </a:xfrm>
          <a:prstGeom prst="rect">
            <a:avLst/>
          </a:prstGeom>
          <a:solidFill>
            <a:srgbClr val="A3F6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6"/>
          <p:cNvGrpSpPr/>
          <p:nvPr/>
        </p:nvGrpSpPr>
        <p:grpSpPr>
          <a:xfrm>
            <a:off x="6280542" y="814867"/>
            <a:ext cx="4923127" cy="3064399"/>
            <a:chOff x="5971309" y="734291"/>
            <a:chExt cx="5920654" cy="3685309"/>
          </a:xfrm>
        </p:grpSpPr>
        <p:cxnSp>
          <p:nvCxnSpPr>
            <p:cNvPr id="232" name="Google Shape;232;p6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6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6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6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6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6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6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6"/>
          <p:cNvSpPr txBox="1"/>
          <p:nvPr>
            <p:ph type="title"/>
          </p:nvPr>
        </p:nvSpPr>
        <p:spPr>
          <a:xfrm>
            <a:off x="241302" y="860999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ru-RU" sz="3600">
                <a:latin typeface="Arial"/>
                <a:ea typeface="Arial"/>
                <a:cs typeface="Arial"/>
                <a:sym typeface="Arial"/>
              </a:rPr>
              <a:t>Результат проекта</a:t>
            </a:r>
            <a:endParaRPr/>
          </a:p>
        </p:txBody>
      </p:sp>
      <p:sp>
        <p:nvSpPr>
          <p:cNvPr id="246" name="Google Shape;246;p6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 txBox="1"/>
          <p:nvPr>
            <p:ph idx="4294967295" type="body"/>
          </p:nvPr>
        </p:nvSpPr>
        <p:spPr>
          <a:xfrm>
            <a:off x="350780" y="1777107"/>
            <a:ext cx="5585322" cy="1704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ru-RU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Описание заказчика</a:t>
            </a:r>
            <a:endParaRPr/>
          </a:p>
        </p:txBody>
      </p:sp>
      <p:grpSp>
        <p:nvGrpSpPr>
          <p:cNvPr id="248" name="Google Shape;248;p6"/>
          <p:cNvGrpSpPr/>
          <p:nvPr/>
        </p:nvGrpSpPr>
        <p:grpSpPr>
          <a:xfrm>
            <a:off x="386093" y="1700733"/>
            <a:ext cx="5726008" cy="4701053"/>
            <a:chOff x="386092" y="1744714"/>
            <a:chExt cx="11624812" cy="4362237"/>
          </a:xfrm>
        </p:grpSpPr>
        <p:sp>
          <p:nvSpPr>
            <p:cNvPr id="249" name="Google Shape;249;p6"/>
            <p:cNvSpPr/>
            <p:nvPr/>
          </p:nvSpPr>
          <p:spPr>
            <a:xfrm>
              <a:off x="393754" y="2575969"/>
              <a:ext cx="11617150" cy="3530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86092" y="1744714"/>
              <a:ext cx="11289972" cy="4253947"/>
            </a:xfrm>
            <a:prstGeom prst="rect">
              <a:avLst/>
            </a:prstGeom>
            <a:solidFill>
              <a:srgbClr val="F4F8F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585338" y="1931440"/>
              <a:ext cx="10920988" cy="385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6"/>
          <p:cNvGrpSpPr/>
          <p:nvPr/>
        </p:nvGrpSpPr>
        <p:grpSpPr>
          <a:xfrm>
            <a:off x="4923127" y="806784"/>
            <a:ext cx="615326" cy="615326"/>
            <a:chOff x="10792224" y="4918039"/>
            <a:chExt cx="748145" cy="748145"/>
          </a:xfrm>
        </p:grpSpPr>
        <p:sp>
          <p:nvSpPr>
            <p:cNvPr id="253" name="Google Shape;253;p6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6"/>
          <p:cNvGrpSpPr/>
          <p:nvPr/>
        </p:nvGrpSpPr>
        <p:grpSpPr>
          <a:xfrm>
            <a:off x="6072615" y="1695159"/>
            <a:ext cx="5729518" cy="4701053"/>
            <a:chOff x="386092" y="1744714"/>
            <a:chExt cx="11631938" cy="4362237"/>
          </a:xfrm>
        </p:grpSpPr>
        <p:sp>
          <p:nvSpPr>
            <p:cNvPr id="256" name="Google Shape;256;p6"/>
            <p:cNvSpPr/>
            <p:nvPr/>
          </p:nvSpPr>
          <p:spPr>
            <a:xfrm>
              <a:off x="393752" y="2575969"/>
              <a:ext cx="11624278" cy="353098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86092" y="1744714"/>
              <a:ext cx="11289973" cy="4253947"/>
            </a:xfrm>
            <a:prstGeom prst="rect">
              <a:avLst/>
            </a:prstGeom>
            <a:solidFill>
              <a:srgbClr val="F4F8F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585338" y="1931440"/>
              <a:ext cx="10920988" cy="3859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Возможности:</a:t>
              </a:r>
              <a:endParaRPr/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Регистрация</a:t>
              </a:r>
              <a:endParaRPr/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Отправка сообщений дата – текст</a:t>
              </a:r>
              <a:endParaRPr/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Встраивание ссылок на источники</a:t>
              </a:r>
              <a:endParaRPr/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Связь с техподдержкой</a:t>
              </a:r>
              <a:endParaRPr/>
            </a:p>
            <a:p>
              <a:pPr indent="-228600" lvl="0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Поддержка </a:t>
              </a: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разных </a:t>
              </a:r>
              <a:r>
                <a:rPr lang="ru-RU" sz="2400">
                  <a:solidFill>
                    <a:schemeClr val="dk1"/>
                  </a:solidFill>
                </a:rPr>
                <a:t>операционных систем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p6"/>
          <p:cNvPicPr preferRelativeResize="0"/>
          <p:nvPr/>
        </p:nvPicPr>
        <p:blipFill rotWithShape="1">
          <a:blip r:embed="rId5">
            <a:alphaModFix/>
          </a:blip>
          <a:srcRect b="0" l="0" r="0"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8830" y="1736288"/>
            <a:ext cx="1990785" cy="44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1421" y="1736289"/>
            <a:ext cx="1954026" cy="44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/>
          <p:nvPr/>
        </p:nvSpPr>
        <p:spPr>
          <a:xfrm>
            <a:off x="11641138" y="0"/>
            <a:ext cx="550862" cy="6858000"/>
          </a:xfrm>
          <a:prstGeom prst="rect">
            <a:avLst/>
          </a:prstGeom>
          <a:solidFill>
            <a:srgbClr val="EE4F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8388626" y="-240594"/>
            <a:ext cx="3803374" cy="3803374"/>
          </a:xfrm>
          <a:prstGeom prst="rect">
            <a:avLst/>
          </a:prstGeom>
          <a:solidFill>
            <a:srgbClr val="A3F6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" y="377412"/>
            <a:ext cx="1129068" cy="244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7"/>
          <p:cNvCxnSpPr/>
          <p:nvPr/>
        </p:nvCxnSpPr>
        <p:spPr>
          <a:xfrm>
            <a:off x="5655212" y="6663397"/>
            <a:ext cx="56270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7"/>
          <p:cNvSpPr txBox="1"/>
          <p:nvPr/>
        </p:nvSpPr>
        <p:spPr>
          <a:xfrm>
            <a:off x="6217920" y="6532592"/>
            <a:ext cx="5998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АВИШ</a:t>
            </a:r>
            <a:endParaRPr/>
          </a:p>
        </p:txBody>
      </p:sp>
      <p:sp>
        <p:nvSpPr>
          <p:cNvPr id="271" name="Google Shape;271;p7"/>
          <p:cNvSpPr txBox="1"/>
          <p:nvPr/>
        </p:nvSpPr>
        <p:spPr>
          <a:xfrm>
            <a:off x="128083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7"/>
          <p:cNvSpPr txBox="1"/>
          <p:nvPr>
            <p:ph type="title"/>
          </p:nvPr>
        </p:nvSpPr>
        <p:spPr>
          <a:xfrm>
            <a:off x="241302" y="860999"/>
            <a:ext cx="5878016" cy="506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ru-RU" sz="3600">
                <a:latin typeface="Arial"/>
                <a:ea typeface="Arial"/>
                <a:cs typeface="Arial"/>
                <a:sym typeface="Arial"/>
              </a:rPr>
              <a:t>Команда проекта</a:t>
            </a:r>
            <a:endParaRPr/>
          </a:p>
        </p:txBody>
      </p:sp>
      <p:cxnSp>
        <p:nvCxnSpPr>
          <p:cNvPr id="273" name="Google Shape;273;p7"/>
          <p:cNvCxnSpPr/>
          <p:nvPr/>
        </p:nvCxnSpPr>
        <p:spPr>
          <a:xfrm>
            <a:off x="262896" y="2143420"/>
            <a:ext cx="0" cy="257116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7"/>
          <p:cNvSpPr txBox="1"/>
          <p:nvPr/>
        </p:nvSpPr>
        <p:spPr>
          <a:xfrm>
            <a:off x="11757150" y="6532592"/>
            <a:ext cx="26962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7"/>
          <p:cNvPicPr preferRelativeResize="0"/>
          <p:nvPr/>
        </p:nvPicPr>
        <p:blipFill rotWithShape="1">
          <a:blip r:embed="rId4">
            <a:alphaModFix/>
          </a:blip>
          <a:srcRect b="0" l="0" r="0" t="57619"/>
          <a:stretch/>
        </p:blipFill>
        <p:spPr>
          <a:xfrm>
            <a:off x="10752689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7"/>
          <p:cNvGrpSpPr/>
          <p:nvPr/>
        </p:nvGrpSpPr>
        <p:grpSpPr>
          <a:xfrm>
            <a:off x="4513671" y="806784"/>
            <a:ext cx="615326" cy="615326"/>
            <a:chOff x="10792224" y="4918039"/>
            <a:chExt cx="748145" cy="748145"/>
          </a:xfrm>
        </p:grpSpPr>
        <p:sp>
          <p:nvSpPr>
            <p:cNvPr id="277" name="Google Shape;277;p7"/>
            <p:cNvSpPr/>
            <p:nvPr/>
          </p:nvSpPr>
          <p:spPr>
            <a:xfrm>
              <a:off x="10792224" y="4918039"/>
              <a:ext cx="748145" cy="748145"/>
            </a:xfrm>
            <a:prstGeom prst="ellipse">
              <a:avLst/>
            </a:prstGeom>
            <a:solidFill>
              <a:srgbClr val="A3F699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8" name="Google Shape;27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960582" y="5086397"/>
              <a:ext cx="411428" cy="411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" name="Google Shape;279;p7"/>
          <p:cNvSpPr/>
          <p:nvPr/>
        </p:nvSpPr>
        <p:spPr>
          <a:xfrm>
            <a:off x="8388626" y="-240594"/>
            <a:ext cx="3803374" cy="3803374"/>
          </a:xfrm>
          <a:prstGeom prst="rect">
            <a:avLst/>
          </a:prstGeom>
          <a:solidFill>
            <a:srgbClr val="1B365D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7"/>
          <p:cNvGrpSpPr/>
          <p:nvPr/>
        </p:nvGrpSpPr>
        <p:grpSpPr>
          <a:xfrm>
            <a:off x="0" y="1504449"/>
            <a:ext cx="4923127" cy="3064399"/>
            <a:chOff x="5971309" y="734291"/>
            <a:chExt cx="5920654" cy="3685309"/>
          </a:xfrm>
        </p:grpSpPr>
        <p:cxnSp>
          <p:nvCxnSpPr>
            <p:cNvPr id="281" name="Google Shape;281;p7"/>
            <p:cNvCxnSpPr/>
            <p:nvPr/>
          </p:nvCxnSpPr>
          <p:spPr>
            <a:xfrm>
              <a:off x="6442364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762000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8797636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9975272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11152910" y="734291"/>
              <a:ext cx="0" cy="368530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 rot="10800000">
              <a:off x="5971309" y="1233055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 rot="10800000">
              <a:off x="5971309" y="2256804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 rot="10800000">
              <a:off x="5971309" y="3280553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 rot="10800000">
              <a:off x="5971309" y="4304302"/>
              <a:ext cx="5920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0" name="Google Shape;290;p7"/>
          <p:cNvGrpSpPr/>
          <p:nvPr/>
        </p:nvGrpSpPr>
        <p:grpSpPr>
          <a:xfrm>
            <a:off x="988680" y="1622726"/>
            <a:ext cx="10337622" cy="4861425"/>
            <a:chOff x="988680" y="1746509"/>
            <a:chExt cx="10337622" cy="4861425"/>
          </a:xfrm>
        </p:grpSpPr>
        <p:sp>
          <p:nvSpPr>
            <p:cNvPr id="291" name="Google Shape;291;p7"/>
            <p:cNvSpPr/>
            <p:nvPr/>
          </p:nvSpPr>
          <p:spPr>
            <a:xfrm>
              <a:off x="988680" y="2434232"/>
              <a:ext cx="10337622" cy="417370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7"/>
            <p:cNvGrpSpPr/>
            <p:nvPr/>
          </p:nvGrpSpPr>
          <p:grpSpPr>
            <a:xfrm>
              <a:off x="1025703" y="1746509"/>
              <a:ext cx="10140595" cy="4743192"/>
              <a:chOff x="1500543" y="1239097"/>
              <a:chExt cx="10140595" cy="4743192"/>
            </a:xfrm>
          </p:grpSpPr>
          <p:sp>
            <p:nvSpPr>
              <p:cNvPr id="293" name="Google Shape;293;p7"/>
              <p:cNvSpPr/>
              <p:nvPr/>
            </p:nvSpPr>
            <p:spPr>
              <a:xfrm>
                <a:off x="1500543" y="1948071"/>
                <a:ext cx="10140595" cy="4034218"/>
              </a:xfrm>
              <a:prstGeom prst="rect">
                <a:avLst/>
              </a:prstGeom>
              <a:solidFill>
                <a:srgbClr val="F4F8FB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1500543" y="1239097"/>
                <a:ext cx="10140595" cy="543340"/>
              </a:xfrm>
              <a:prstGeom prst="rect">
                <a:avLst/>
              </a:prstGeom>
              <a:solidFill>
                <a:srgbClr val="FCD84A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36000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Название проекта</a:t>
                </a:r>
                <a:endParaRPr/>
              </a:p>
            </p:txBody>
          </p:sp>
        </p:grpSp>
      </p:grpSp>
      <p:sp>
        <p:nvSpPr>
          <p:cNvPr id="295" name="Google Shape;295;p7"/>
          <p:cNvSpPr/>
          <p:nvPr/>
        </p:nvSpPr>
        <p:spPr>
          <a:xfrm>
            <a:off x="4695281" y="3040384"/>
            <a:ext cx="2903593" cy="104716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113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13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Lead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4973016" y="2734073"/>
            <a:ext cx="2348123" cy="618374"/>
          </a:xfrm>
          <a:prstGeom prst="rect">
            <a:avLst/>
          </a:prstGeom>
          <a:solidFill>
            <a:srgbClr val="A3F6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Итулин Максим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1336420" y="4918050"/>
            <a:ext cx="2903593" cy="104716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113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13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Analyst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1614155" y="4611739"/>
            <a:ext cx="2348123" cy="618374"/>
          </a:xfrm>
          <a:prstGeom prst="rect">
            <a:avLst/>
          </a:prstGeom>
          <a:solidFill>
            <a:srgbClr val="A3F6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Аникеев Максим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4695281" y="4918050"/>
            <a:ext cx="2903593" cy="104716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113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13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Assurance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4837002" y="4611739"/>
            <a:ext cx="2484137" cy="618374"/>
          </a:xfrm>
          <a:prstGeom prst="rect">
            <a:avLst/>
          </a:prstGeom>
          <a:solidFill>
            <a:srgbClr val="A3F6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0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Басманов Дмитрий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8054142" y="4923875"/>
            <a:ext cx="2903593" cy="104716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113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113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Assistant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8331877" y="4617564"/>
            <a:ext cx="2348123" cy="618374"/>
          </a:xfrm>
          <a:prstGeom prst="rect">
            <a:avLst/>
          </a:prstGeom>
          <a:solidFill>
            <a:srgbClr val="A3F699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36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Гальцов Степан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7"/>
          <p:cNvPicPr preferRelativeResize="0"/>
          <p:nvPr/>
        </p:nvPicPr>
        <p:blipFill rotWithShape="1">
          <a:blip r:embed="rId6">
            <a:alphaModFix/>
          </a:blip>
          <a:srcRect b="0" l="0" r="0" t="57619"/>
          <a:stretch/>
        </p:blipFill>
        <p:spPr>
          <a:xfrm>
            <a:off x="10915356" y="250065"/>
            <a:ext cx="757592" cy="68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2023-05-26T07:51:49Z</dcterms:created>
  <dc:creator>Валерия Радченко</dc:creator>
</cp:coreProperties>
</file>