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3.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a:ln w="44450">
            <a:solidFill>
              <a:srgbClr val="FFD700"/>
            </a:solidFill>
            <a:prstDash val="solid"/>
          </a:ln>
        </p:spPr>
        <p:txBody>
          <a:bodyPr/>
          <a:lstStyle/>
          <a:p/>
        </p:txBody>
      </p:sp>
      <p:sp>
        <p:nvSpPr>
          <p:cNvPr id="3" name="Subtitle 2"/>
          <p:cNvSpPr>
            <a:spLocks noGrp="1"/>
          </p:cNvSpPr>
          <p:nvPr>
            <p:ph type="subTitle" idx="1"/>
          </p:nvPr>
        </p:nvSpPr>
        <p:spPr>
          <a:ln w="44450">
            <a:solidFill>
              <a:srgbClr val="FFD700"/>
            </a:solidFill>
            <a:prstDash val="solid"/>
          </a:ln>
        </p:spPr>
        <p:txBody>
          <a:bodyPr/>
          <a:lstStyle/>
          <a:p/>
        </p:txBody>
      </p:sp>
      <p:pic>
        <p:nvPicPr>
          <p:cNvPr id="4" name="Picture 3" descr="background_title.jpg"/>
          <p:cNvPicPr>
            <a:picLocks noChangeAspect="1"/>
          </p:cNvPicPr>
          <p:nvPr/>
        </p:nvPicPr>
        <p:blipFill>
          <a:blip r:embed="rId2"/>
          <a:stretch>
            <a:fillRect/>
          </a:stretch>
        </p:blipFill>
        <p:spPr>
          <a:xfrm>
            <a:off x="0" y="0"/>
            <a:ext cx="9144000" cy="6858000"/>
          </a:xfrm>
          <a:prstGeom prst="rect">
            <a:avLst/>
          </a:prstGeom>
          <a:ln w="44450">
            <a:solidFill>
              <a:srgbClr val="FFD700"/>
            </a:solidFill>
            <a:prstDash val="solid"/>
          </a:ln>
        </p:spPr>
      </p:pic>
      <p:pic>
        <p:nvPicPr>
          <p:cNvPr id="5" name="Picture 4" descr="logo.png"/>
          <p:cNvPicPr>
            <a:picLocks noChangeAspect="1"/>
          </p:cNvPicPr>
          <p:nvPr/>
        </p:nvPicPr>
        <p:blipFill>
          <a:blip r:embed="rId3"/>
          <a:stretch>
            <a:fillRect/>
          </a:stretch>
        </p:blipFill>
        <p:spPr>
          <a:xfrm>
            <a:off x="7315200" y="457200"/>
            <a:ext cx="1371600" cy="438619"/>
          </a:xfrm>
          <a:prstGeom prst="rect">
            <a:avLst/>
          </a:prstGeom>
        </p:spPr>
      </p:pic>
      <p:sp>
        <p:nvSpPr>
          <p:cNvPr id="6" name="TextBox 5"/>
          <p:cNvSpPr txBox="1"/>
          <p:nvPr/>
        </p:nvSpPr>
        <p:spPr>
          <a:xfrm>
            <a:off x="457200" y="2743200"/>
            <a:ext cx="8229600" cy="1828800"/>
          </a:xfrm>
          <a:prstGeom prst="rect">
            <a:avLst/>
          </a:prstGeom>
          <a:noFill/>
        </p:spPr>
        <p:txBody>
          <a:bodyPr wrap="square">
            <a:spAutoFit/>
          </a:bodyPr>
          <a:lstStyle/>
          <a:p>
            <a:pPr algn="ctr"/>
            <a:r>
              <a:rPr sz="2500" b="1">
                <a:solidFill>
                  <a:srgbClr val="000000"/>
                </a:solidFill>
                <a:latin typeface="Georgia"/>
              </a:rPr>
              <a:t>Document Analysis</a:t>
            </a:r>
          </a:p>
          <a:p>
            <a:pPr algn="ctr"/>
            <a:r>
              <a:rPr sz="2500" b="1">
                <a:solidFill>
                  <a:srgbClr val="000000"/>
                </a:solidFill>
                <a:latin typeface="Georgia"/>
              </a:rPr>
              <a:t>108364 PLE_Digital Assets_Deck 290724 + cravath-bringing-blockchain-due-diligence-into-focus-102024_vb-002</a:t>
            </a:r>
          </a:p>
          <a:p>
            <a:pPr algn="ctr"/>
            <a:r>
              <a:rPr sz="2500" b="1">
                <a:solidFill>
                  <a:srgbClr val="000000"/>
                </a:solidFill>
                <a:latin typeface="Georgia"/>
              </a:rPr>
              <a:t>20/05/2025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10</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1 (Part 2/2)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00000"/>
              </a:lnSpc>
              <a:spcBef>
                <a:spcPts val="500"/>
              </a:spcBef>
              <a:spcAft>
                <a:spcPts val="1000"/>
              </a:spcAft>
            </a:pPr>
            <a:r>
              <a:rPr sz="2000">
                <a:solidFill>
                  <a:srgbClr val="000000"/>
                </a:solidFill>
                <a:latin typeface="Georgia"/>
              </a:rPr>
              <a:t>*Reference:*</a:t>
            </a:r>
          </a:p>
          <a:p>
            <a:pPr algn="l">
              <a:lnSpc>
                <a:spcPct val="150000"/>
              </a:lnSpc>
              <a:spcBef>
                <a:spcPts val="300"/>
              </a:spcBef>
              <a:spcAft>
                <a:spcPts val="1000"/>
              </a:spcAft>
            </a:pPr>
            <a:r>
              <a:rPr sz="2000">
                <a:solidFill>
                  <a:srgbClr val="000000"/>
                </a:solidFill>
                <a:latin typeface="Georgia"/>
              </a:rPr>
              <a:t>• 108364 PLE_Digital Assets_Deck 290724.pdf: 'plenitudeconsulting.comDigital Assets PracticeContents Overview 03 Ambition and differentiators 04 Our Digital Assets Practice 05 Our service – Digital Assets 06 Cryptoassets training and awareness ...'</a:t>
            </a:r>
          </a:p>
          <a:p>
            <a:pPr algn="l">
              <a:lnSpc>
                <a:spcPct val="150000"/>
              </a:lnSpc>
              <a:spcBef>
                <a:spcPts val="300"/>
              </a:spcBef>
              <a:spcAft>
                <a:spcPts val="1000"/>
              </a:spcAft>
            </a:pPr>
            <a:r>
              <a:rPr sz="2000">
                <a:solidFill>
                  <a:srgbClr val="000000"/>
                </a:solidFill>
                <a:latin typeface="Georgia"/>
              </a:rPr>
              <a:t>• cravath-bringing-blockchain-due-diligence-into-focus-102024_vb-002.pdf: 'OCTOBER 2024 1 Bringing Blockchain Due Diligence into Focus Alongside Uptick in Strategic Dealmaking SCOTT BENNETT, BENJAMIN GRUENSTEIN, DAVE KAPPOS, EVAN NORRIS, RYAN PATRONE, ELAD ROISMAN AN...'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11</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2</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What are the applicable laws and regulations in those jurisdictions?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12</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2 (Part 1/3)</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Based on the provided documents, I cannot determine the applicable laws and regulations in any specific jurisdiction. The documents discuss digital assets, blockchain due diligence, and a consulting practice, but do not explicitly list applicable laws and regulations.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13</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2 (Part 2/3)</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00000"/>
              </a:lnSpc>
              <a:spcBef>
                <a:spcPts val="500"/>
              </a:spcBef>
              <a:spcAft>
                <a:spcPts val="1000"/>
              </a:spcAft>
            </a:pPr>
            <a:r>
              <a:rPr sz="2000">
                <a:solidFill>
                  <a:srgbClr val="000000"/>
                </a:solidFill>
                <a:latin typeface="Georgia"/>
              </a:rPr>
              <a:t>*Reference:*</a:t>
            </a:r>
          </a:p>
          <a:p>
            <a:pPr algn="l">
              <a:lnSpc>
                <a:spcPct val="150000"/>
              </a:lnSpc>
              <a:spcBef>
                <a:spcPts val="300"/>
              </a:spcBef>
              <a:spcAft>
                <a:spcPts val="1000"/>
              </a:spcAft>
            </a:pPr>
            <a:r>
              <a:rPr sz="2000">
                <a:solidFill>
                  <a:srgbClr val="000000"/>
                </a:solidFill>
                <a:latin typeface="Georgia"/>
              </a:rPr>
              <a:t>• 108364 PLE_Digital Assets_Deck 290724.pdf: plenitudeconsulting.comDigital Assets PracticeContents Overview 03 Ambition and differentiators 04 Our Digital Assets Practice 05 Our service – Digital Assets 06 Cryptoassets training and awareness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14</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2 (Part 3/3)</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cravath-bringing-blockchain-due-diligence-into-focus-102024_vb-002.pdf: OCTOBER 2024 1 Bringing Blockchain Due Diligence into Focus Alongside Uptick in Strategic Dealmaking SCOTT BENNETT, BENJAMIN GRUENSTEIN, DAVE KAPPOS, EVAN NORRIS, RYAN PATRONE, ELAD ROISMAN AN...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15</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3</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Has the project obtained all necessary licenses and registrations?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16</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3</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Based on the provided documents, it is impossible to determine whether the project has obtained all necessary licenses and registrations. *Reference:*</a:t>
            </a:r>
          </a:p>
          <a:p>
            <a:pPr algn="l">
              <a:lnSpc>
                <a:spcPct val="150000"/>
              </a:lnSpc>
              <a:spcBef>
                <a:spcPts val="300"/>
              </a:spcBef>
              <a:spcAft>
                <a:spcPts val="1000"/>
              </a:spcAft>
            </a:pPr>
            <a:r>
              <a:rPr sz="2000">
                <a:solidFill>
                  <a:srgbClr val="000000"/>
                </a:solidFill>
                <a:latin typeface="Georgia"/>
              </a:rPr>
              <a:t>• 108364 PLE_Digital Assets_Deck 290724.pdf</a:t>
            </a:r>
          </a:p>
          <a:p>
            <a:pPr algn="l">
              <a:lnSpc>
                <a:spcPct val="150000"/>
              </a:lnSpc>
              <a:spcBef>
                <a:spcPts val="300"/>
              </a:spcBef>
              <a:spcAft>
                <a:spcPts val="1000"/>
              </a:spcAft>
            </a:pPr>
            <a:r>
              <a:rPr sz="2000">
                <a:solidFill>
                  <a:srgbClr val="000000"/>
                </a:solidFill>
                <a:latin typeface="Georgia"/>
              </a:rPr>
              <a:t>• cravath-bringing-blockchain-due-diligence-into-focus-102024_vb-002.pdf</a:t>
            </a:r>
          </a:p>
          <a:p>
            <a:pPr algn="l">
              <a:lnSpc>
                <a:spcPct val="150000"/>
              </a:lnSpc>
              <a:spcBef>
                <a:spcPts val="300"/>
              </a:spcBef>
              <a:spcAft>
                <a:spcPts val="1000"/>
              </a:spcAft>
            </a:pPr>
            <a:r>
              <a:rPr sz="2000">
                <a:solidFill>
                  <a:srgbClr val="000000"/>
                </a:solidFill>
                <a:latin typeface="Georgia"/>
              </a:rPr>
              <a:t>• : '...'</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17</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4</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Are there any pending or past regulatory investigations or enforcement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18</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4</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Based on the provided documents, I cannot determine if there are any pending or past regulatory investigations or enforcement actions related to digital assets or blockchain. *Reference:*</a:t>
            </a:r>
          </a:p>
          <a:p>
            <a:pPr algn="l">
              <a:lnSpc>
                <a:spcPct val="150000"/>
              </a:lnSpc>
              <a:spcBef>
                <a:spcPts val="300"/>
              </a:spcBef>
              <a:spcAft>
                <a:spcPts val="1000"/>
              </a:spcAft>
            </a:pPr>
            <a:r>
              <a:rPr sz="2000">
                <a:solidFill>
                  <a:srgbClr val="000000"/>
                </a:solidFill>
                <a:latin typeface="Georgia"/>
              </a:rPr>
              <a:t>• There is no information about regulatory investigations or enforcement actions in the provided documents.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19</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5</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How does the project handle cross-border transactions and regulatory</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2</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1/3)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108364 PLE_Digital Assets_Deck 290724.pdf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Plenitude Consulting offers Financial Crime Compliance (FCC) services, including a specialized Digital Assets Practice. They assist crypto firms with regulatory navigation, licensing, risk management frameworks, and compliance solutions. For traditional financial institutions, they provide crypto training, risk assessments, and strategy</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20</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5</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Based on the provided documents, there is no information about how the project handles cross-border transactions and regulatory issues. *Reference:*</a:t>
            </a:r>
          </a:p>
          <a:p>
            <a:pPr algn="l">
              <a:lnSpc>
                <a:spcPct val="150000"/>
              </a:lnSpc>
              <a:spcBef>
                <a:spcPts val="300"/>
              </a:spcBef>
              <a:spcAft>
                <a:spcPts val="1000"/>
              </a:spcAft>
            </a:pPr>
            <a:r>
              <a:rPr sz="2000">
                <a:solidFill>
                  <a:srgbClr val="000000"/>
                </a:solidFill>
                <a:latin typeface="Georgia"/>
              </a:rPr>
              <a:t>• There is no relevant information in the provided documents.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3</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2/3)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108364 PLE_Digital Assets_Deck 290724.pdf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development. Their services encompass policy implementation, due diligence, KYC remediation, and regulatory review preparation. Plenitude leverages AI and RegTech products to enhance compliance efficiency and effectiveness, helping clients manage financial crime obligations and country/client risk. They aim to be the leading FCC partner, known for</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4</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1 (Part 3/3)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108364 PLE_Digital Assets_Deck 290724.pdf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expertise, impact, and client relationships.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5</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2 (Part 1/3)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cravath-bringing-blockchain-due-diligence-into-focus-102024_vb-002.pdf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A resurgence in blockchain and digital asset activity is expected, driving M&amp;A and strategic partnerships. Due diligence is crucial due to regulatory uncertainty and potential risks. Experts are needed to navigate commercial risks like asset commingling, key compromise, and market manipulation.</a:t>
            </a:r>
          </a:p>
          <a:p>
            <a:pPr algn="just">
              <a:lnSpc>
                <a:spcPct val="150000"/>
              </a:lnSpc>
              <a:spcBef>
                <a:spcPts val="500"/>
              </a:spcBef>
              <a:spcAft>
                <a:spcPts val="1000"/>
              </a:spcAft>
            </a:pPr>
          </a:p>
          <a:p>
            <a:pPr algn="just">
              <a:lnSpc>
                <a:spcPct val="150000"/>
              </a:lnSpc>
              <a:spcBef>
                <a:spcPts val="500"/>
              </a:spcBef>
              <a:spcAft>
                <a:spcPts val="1000"/>
              </a:spcAft>
            </a:pPr>
            <a:r>
              <a:rPr sz="2000">
                <a:solidFill>
                  <a:srgbClr val="000000"/>
                </a:solidFill>
                <a:latin typeface="Georgia"/>
              </a:rPr>
              <a:t>Key due diligence areas include: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6</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2 (Part 2/3)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cravath-bringing-blockchain-due-diligence-into-focus-102024_vb-002.pdf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   **Intellectual Property:** Assess copyright, trademark, and patent protections, especially regarding NFTs and open-source software licenses.</a:t>
            </a:r>
          </a:p>
          <a:p>
            <a:pPr algn="just">
              <a:lnSpc>
                <a:spcPct val="150000"/>
              </a:lnSpc>
              <a:spcBef>
                <a:spcPts val="500"/>
              </a:spcBef>
              <a:spcAft>
                <a:spcPts val="1000"/>
              </a:spcAft>
            </a:pPr>
            <a:r>
              <a:rPr sz="2000">
                <a:solidFill>
                  <a:srgbClr val="000000"/>
                </a:solidFill>
                <a:latin typeface="Georgia"/>
              </a:rPr>
              <a:t>*   **Digital Asset Governance &amp; Ownership:** Validate asset custody, control (on and off-chain), accounting, and governance processes.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2060"/>
            </a:solidFill>
            <a:prstDash val="solid"/>
          </a:ln>
        </p:spPr>
        <p:txBody>
          <a:bodyPr/>
          <a:lstStyle/>
          <a:p/>
        </p:txBody>
      </p:sp>
      <p:sp>
        <p:nvSpPr>
          <p:cNvPr id="3" name="Content Placeholder 2"/>
          <p:cNvSpPr>
            <a:spLocks noGrp="1"/>
          </p:cNvSpPr>
          <p:nvPr>
            <p:ph idx="1"/>
          </p:nvPr>
        </p:nvSpPr>
        <p:spPr>
          <a:ln w="19050">
            <a:solidFill>
              <a:srgbClr val="00206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2060"/>
            </a:solidFill>
            <a:prstDash val="solid"/>
          </a:ln>
        </p:spPr>
      </p:pic>
      <p:sp>
        <p:nvSpPr>
          <p:cNvPr id="5" name="TextBox 4"/>
          <p:cNvSpPr txBox="1"/>
          <p:nvPr/>
        </p:nvSpPr>
        <p:spPr>
          <a:xfrm>
            <a:off x="8412480" y="6400800"/>
            <a:ext cx="457200" cy="365760"/>
          </a:xfrm>
          <a:prstGeom prst="rect">
            <a:avLst/>
          </a:prstGeom>
          <a:noFill/>
          <a:ln w="19050">
            <a:solidFill>
              <a:srgbClr val="002060"/>
            </a:solidFill>
            <a:prstDash val="solid"/>
          </a:ln>
        </p:spPr>
        <p:txBody>
          <a:bodyPr wrap="none" lIns="45720" rIns="45720">
            <a:spAutoFit/>
          </a:bodyPr>
          <a:lstStyle/>
          <a:p>
            <a:pPr algn="r"/>
            <a:r>
              <a:rPr sz="2000" b="0">
                <a:solidFill>
                  <a:srgbClr val="000000"/>
                </a:solidFill>
                <a:latin typeface="Arial"/>
              </a:rPr>
              <a:t>7</a:t>
            </a:r>
          </a:p>
        </p:txBody>
      </p:sp>
      <p:sp>
        <p:nvSpPr>
          <p:cNvPr id="6" name="TextBox 5"/>
          <p:cNvSpPr txBox="1"/>
          <p:nvPr/>
        </p:nvSpPr>
        <p:spPr>
          <a:xfrm>
            <a:off x="457200" y="457200"/>
            <a:ext cx="8229600" cy="1371600"/>
          </a:xfrm>
          <a:prstGeom prst="rect">
            <a:avLst/>
          </a:prstGeom>
          <a:noFill/>
        </p:spPr>
        <p:txBody>
          <a:bodyPr wrap="square">
            <a:spAutoFit/>
          </a:bodyPr>
          <a:lstStyle/>
          <a:p>
            <a:pPr algn="ctr"/>
            <a:r>
              <a:rPr sz="2800" b="1">
                <a:solidFill>
                  <a:srgbClr val="002060"/>
                </a:solidFill>
                <a:latin typeface="Georgia"/>
              </a:rPr>
              <a:t>Document Summary 2 (Part 3/3)</a:t>
            </a:r>
          </a:p>
        </p:txBody>
      </p:sp>
      <p:sp>
        <p:nvSpPr>
          <p:cNvPr id="7" name="TextBox 6"/>
          <p:cNvSpPr txBox="1"/>
          <p:nvPr/>
        </p:nvSpPr>
        <p:spPr>
          <a:xfrm>
            <a:off x="457200" y="1097280"/>
            <a:ext cx="8229600" cy="457200"/>
          </a:xfrm>
          <a:prstGeom prst="rect">
            <a:avLst/>
          </a:prstGeom>
          <a:noFill/>
        </p:spPr>
        <p:txBody>
          <a:bodyPr wrap="none">
            <a:spAutoFit/>
          </a:bodyPr>
          <a:lstStyle/>
          <a:p>
            <a:pPr algn="ctr"/>
            <a:r>
              <a:rPr sz="2000" b="0">
                <a:solidFill>
                  <a:srgbClr val="002060"/>
                </a:solidFill>
                <a:latin typeface="Georgia"/>
              </a:rPr>
              <a:t>cravath-bringing-blockchain-due-diligence-into-focus-102024_vb-002.pdf</a:t>
            </a:r>
          </a:p>
        </p:txBody>
      </p:sp>
      <p:sp>
        <p:nvSpPr>
          <p:cNvPr id="8" name="TextBox 7"/>
          <p:cNvSpPr txBox="1"/>
          <p:nvPr/>
        </p:nvSpPr>
        <p:spPr>
          <a:xfrm>
            <a:off x="914400" y="1645920"/>
            <a:ext cx="7315200" cy="3200400"/>
          </a:xfrm>
          <a:prstGeom prst="rect">
            <a:avLst/>
          </a:prstGeom>
          <a:noFill/>
        </p:spPr>
        <p:txBody>
          <a:bodyPr wrap="square">
            <a:spAutoFit/>
          </a:bodyPr>
          <a:lstStyle/>
          <a:p>
            <a:pPr algn="just">
              <a:lnSpc>
                <a:spcPct val="150000"/>
              </a:lnSpc>
              <a:spcBef>
                <a:spcPts val="500"/>
              </a:spcBef>
              <a:spcAft>
                <a:spcPts val="1000"/>
              </a:spcAft>
            </a:pPr>
            <a:r>
              <a:rPr sz="2000">
                <a:solidFill>
                  <a:srgbClr val="000000"/>
                </a:solidFill>
                <a:latin typeface="Georgia"/>
              </a:rPr>
              <a:t>Understanding the technical structure of digital assets and blockchain networks is essential for evaluating suitability and potential IP threats.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0080"/>
            </a:solidFill>
            <a:prstDash val="solid"/>
          </a:ln>
        </p:spPr>
        <p:txBody>
          <a:bodyPr/>
          <a:lstStyle/>
          <a:p/>
        </p:txBody>
      </p:sp>
      <p:sp>
        <p:nvSpPr>
          <p:cNvPr id="3" name="Content Placeholder 2"/>
          <p:cNvSpPr>
            <a:spLocks noGrp="1"/>
          </p:cNvSpPr>
          <p:nvPr>
            <p:ph idx="1"/>
          </p:nvPr>
        </p:nvSpPr>
        <p:spPr>
          <a:ln w="19050">
            <a:solidFill>
              <a:srgbClr val="000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0080"/>
            </a:solidFill>
            <a:prstDash val="solid"/>
          </a:ln>
        </p:spPr>
      </p:pic>
      <p:sp>
        <p:nvSpPr>
          <p:cNvPr id="5" name="TextBox 4"/>
          <p:cNvSpPr txBox="1"/>
          <p:nvPr/>
        </p:nvSpPr>
        <p:spPr>
          <a:xfrm>
            <a:off x="8412480" y="6400800"/>
            <a:ext cx="457200" cy="365760"/>
          </a:xfrm>
          <a:prstGeom prst="rect">
            <a:avLst/>
          </a:prstGeom>
          <a:noFill/>
          <a:ln w="19050">
            <a:solidFill>
              <a:srgbClr val="000080"/>
            </a:solidFill>
            <a:prstDash val="solid"/>
          </a:ln>
        </p:spPr>
        <p:txBody>
          <a:bodyPr wrap="none" lIns="45720" rIns="45720">
            <a:spAutoFit/>
          </a:bodyPr>
          <a:lstStyle/>
          <a:p>
            <a:pPr algn="r"/>
            <a:r>
              <a:rPr sz="2000" b="0">
                <a:solidFill>
                  <a:srgbClr val="000000"/>
                </a:solidFill>
                <a:latin typeface="Arial"/>
              </a:rPr>
              <a:t>8</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2060"/>
                </a:solidFill>
                <a:latin typeface="Georgia"/>
              </a:rPr>
              <a:t>Question 1</a:t>
            </a:r>
          </a:p>
        </p:txBody>
      </p:sp>
      <p:sp>
        <p:nvSpPr>
          <p:cNvPr id="7" name="TextBox 6"/>
          <p:cNvSpPr txBox="1"/>
          <p:nvPr/>
        </p:nvSpPr>
        <p:spPr>
          <a:xfrm>
            <a:off x="914400" y="1645920"/>
            <a:ext cx="7315200" cy="3200400"/>
          </a:xfrm>
          <a:prstGeom prst="rect">
            <a:avLst/>
          </a:prstGeom>
          <a:noFill/>
        </p:spPr>
        <p:txBody>
          <a:bodyPr wrap="square">
            <a:spAutoFit/>
          </a:bodyPr>
          <a:lstStyle/>
          <a:p>
            <a:pPr algn="ctr"/>
            <a:r>
              <a:rPr sz="2400" b="1">
                <a:solidFill>
                  <a:srgbClr val="000080"/>
                </a:solidFill>
                <a:latin typeface="Georgia"/>
              </a:rPr>
              <a:t>In which jurisdictions is the digital asset/cryptocurrency operating?</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a:ln w="19050">
            <a:solidFill>
              <a:srgbClr val="004080"/>
            </a:solidFill>
            <a:prstDash val="solid"/>
          </a:ln>
        </p:spPr>
        <p:txBody>
          <a:bodyPr/>
          <a:lstStyle/>
          <a:p/>
        </p:txBody>
      </p:sp>
      <p:sp>
        <p:nvSpPr>
          <p:cNvPr id="3" name="Content Placeholder 2"/>
          <p:cNvSpPr>
            <a:spLocks noGrp="1"/>
          </p:cNvSpPr>
          <p:nvPr>
            <p:ph idx="1"/>
          </p:nvPr>
        </p:nvSpPr>
        <p:spPr>
          <a:ln w="19050">
            <a:solidFill>
              <a:srgbClr val="004080"/>
            </a:solidFill>
            <a:prstDash val="solid"/>
          </a:ln>
        </p:spPr>
        <p:txBody>
          <a:bodyPr/>
          <a:lstStyle/>
          <a:p/>
        </p:txBody>
      </p:sp>
      <p:pic>
        <p:nvPicPr>
          <p:cNvPr id="4" name="Picture 3" descr="background_type.jpg"/>
          <p:cNvPicPr>
            <a:picLocks noChangeAspect="1"/>
          </p:cNvPicPr>
          <p:nvPr/>
        </p:nvPicPr>
        <p:blipFill>
          <a:blip r:embed="rId2"/>
          <a:stretch>
            <a:fillRect/>
          </a:stretch>
        </p:blipFill>
        <p:spPr>
          <a:xfrm>
            <a:off x="0" y="0"/>
            <a:ext cx="9144000" cy="6858000"/>
          </a:xfrm>
          <a:prstGeom prst="rect">
            <a:avLst/>
          </a:prstGeom>
          <a:ln w="19050">
            <a:solidFill>
              <a:srgbClr val="004080"/>
            </a:solidFill>
            <a:prstDash val="solid"/>
          </a:ln>
        </p:spPr>
      </p:pic>
      <p:sp>
        <p:nvSpPr>
          <p:cNvPr id="5" name="TextBox 4"/>
          <p:cNvSpPr txBox="1"/>
          <p:nvPr/>
        </p:nvSpPr>
        <p:spPr>
          <a:xfrm>
            <a:off x="8412480" y="6400800"/>
            <a:ext cx="457200" cy="365760"/>
          </a:xfrm>
          <a:prstGeom prst="rect">
            <a:avLst/>
          </a:prstGeom>
          <a:noFill/>
          <a:ln w="19050">
            <a:solidFill>
              <a:srgbClr val="004080"/>
            </a:solidFill>
            <a:prstDash val="solid"/>
          </a:ln>
        </p:spPr>
        <p:txBody>
          <a:bodyPr wrap="none" lIns="45720" rIns="45720">
            <a:spAutoFit/>
          </a:bodyPr>
          <a:lstStyle/>
          <a:p>
            <a:pPr algn="r"/>
            <a:r>
              <a:rPr sz="2000" b="0">
                <a:solidFill>
                  <a:srgbClr val="000000"/>
                </a:solidFill>
                <a:latin typeface="Arial"/>
              </a:rPr>
              <a:t>9</a:t>
            </a:r>
          </a:p>
        </p:txBody>
      </p:sp>
      <p:sp>
        <p:nvSpPr>
          <p:cNvPr id="6" name="TextBox 5"/>
          <p:cNvSpPr txBox="1"/>
          <p:nvPr/>
        </p:nvSpPr>
        <p:spPr>
          <a:xfrm>
            <a:off x="457200" y="457200"/>
            <a:ext cx="8229600" cy="914400"/>
          </a:xfrm>
          <a:prstGeom prst="rect">
            <a:avLst/>
          </a:prstGeom>
          <a:noFill/>
        </p:spPr>
        <p:txBody>
          <a:bodyPr wrap="none">
            <a:spAutoFit/>
          </a:bodyPr>
          <a:lstStyle/>
          <a:p>
            <a:pPr algn="ctr"/>
            <a:r>
              <a:rPr sz="3200" b="1">
                <a:solidFill>
                  <a:srgbClr val="004080"/>
                </a:solidFill>
                <a:latin typeface="Georgia"/>
              </a:rPr>
              <a:t>Response to question 1 (Part 1/2)</a:t>
            </a:r>
          </a:p>
        </p:txBody>
      </p:sp>
      <p:sp>
        <p:nvSpPr>
          <p:cNvPr id="7" name="TextBox 6"/>
          <p:cNvSpPr txBox="1"/>
          <p:nvPr/>
        </p:nvSpPr>
        <p:spPr>
          <a:xfrm>
            <a:off x="914400" y="1645920"/>
            <a:ext cx="7315200" cy="3200400"/>
          </a:xfrm>
          <a:prstGeom prst="rect">
            <a:avLst/>
          </a:prstGeom>
          <a:noFill/>
        </p:spPr>
        <p:txBody>
          <a:bodyPr wrap="square">
            <a:spAutoFit/>
          </a:bodyPr>
          <a:lstStyle/>
          <a:p/>
          <a:p>
            <a:pPr algn="l">
              <a:lnSpc>
                <a:spcPct val="150000"/>
              </a:lnSpc>
              <a:spcBef>
                <a:spcPts val="500"/>
              </a:spcBef>
              <a:spcAft>
                <a:spcPts val="1000"/>
              </a:spcAft>
            </a:pPr>
            <a:r>
              <a:rPr sz="2000">
                <a:solidFill>
                  <a:srgbClr val="000000"/>
                </a:solidFill>
                <a:latin typeface="Georgia"/>
              </a:rPr>
              <a:t>• Based on the provided documents, it is impossible to determine in which specific jurisdictions the digital asset/cryptocurrency is operating. The documents discuss digital assets practices, training, and due diligence but do not mention specific jurisdictions.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