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ln w="44450">
            <a:solidFill>
              <a:srgbClr val="FFD700"/>
            </a:solidFill>
            <a:prstDash val="solid"/>
          </a:ln>
        </p:spPr>
        <p:txBody>
          <a:bodyPr/>
          <a:lstStyle/>
          <a:p/>
        </p:txBody>
      </p:sp>
      <p:sp>
        <p:nvSpPr>
          <p:cNvPr id="3" name="Subtitle 2"/>
          <p:cNvSpPr>
            <a:spLocks noGrp="1"/>
          </p:cNvSpPr>
          <p:nvPr>
            <p:ph type="subTitle" idx="1"/>
          </p:nvPr>
        </p:nvSpPr>
        <p:spPr>
          <a:ln w="44450">
            <a:solidFill>
              <a:srgbClr val="FFD700"/>
            </a:solidFill>
            <a:prstDash val="solid"/>
          </a:ln>
        </p:spPr>
        <p:txBody>
          <a:bodyPr/>
          <a:lstStyle/>
          <a:p/>
        </p:txBody>
      </p:sp>
      <p:pic>
        <p:nvPicPr>
          <p:cNvPr id="4" name="Picture 3" descr="background_title.jpg"/>
          <p:cNvPicPr>
            <a:picLocks noChangeAspect="1"/>
          </p:cNvPicPr>
          <p:nvPr/>
        </p:nvPicPr>
        <p:blipFill>
          <a:blip r:embed="rId2"/>
          <a:stretch>
            <a:fillRect/>
          </a:stretch>
        </p:blipFill>
        <p:spPr>
          <a:xfrm>
            <a:off x="0" y="0"/>
            <a:ext cx="9144000" cy="6858000"/>
          </a:xfrm>
          <a:prstGeom prst="rect">
            <a:avLst/>
          </a:prstGeom>
          <a:ln w="44450">
            <a:solidFill>
              <a:srgbClr val="FFD700"/>
            </a:solidFill>
            <a:prstDash val="solid"/>
          </a:ln>
        </p:spPr>
      </p:pic>
      <p:pic>
        <p:nvPicPr>
          <p:cNvPr id="5" name="Picture 4" descr="logo.png"/>
          <p:cNvPicPr>
            <a:picLocks noChangeAspect="1"/>
          </p:cNvPicPr>
          <p:nvPr/>
        </p:nvPicPr>
        <p:blipFill>
          <a:blip r:embed="rId3"/>
          <a:stretch>
            <a:fillRect/>
          </a:stretch>
        </p:blipFill>
        <p:spPr>
          <a:xfrm>
            <a:off x="7315200" y="457200"/>
            <a:ext cx="1371600" cy="438619"/>
          </a:xfrm>
          <a:prstGeom prst="rect">
            <a:avLst/>
          </a:prstGeom>
        </p:spPr>
      </p:pic>
      <p:sp>
        <p:nvSpPr>
          <p:cNvPr id="6" name="TextBox 5"/>
          <p:cNvSpPr txBox="1"/>
          <p:nvPr/>
        </p:nvSpPr>
        <p:spPr>
          <a:xfrm>
            <a:off x="457200" y="2743200"/>
            <a:ext cx="8229600" cy="1828800"/>
          </a:xfrm>
          <a:prstGeom prst="rect">
            <a:avLst/>
          </a:prstGeom>
          <a:noFill/>
        </p:spPr>
        <p:txBody>
          <a:bodyPr wrap="square">
            <a:spAutoFit/>
          </a:bodyPr>
          <a:lstStyle/>
          <a:p>
            <a:pPr algn="ctr"/>
            <a:r>
              <a:rPr sz="2500" b="1">
                <a:solidFill>
                  <a:srgbClr val="000000"/>
                </a:solidFill>
                <a:latin typeface="Georgia"/>
              </a:rPr>
              <a:t>Document Analysis</a:t>
            </a:r>
          </a:p>
          <a:p>
            <a:pPr algn="ctr"/>
            <a:r>
              <a:rPr sz="2500" b="1">
                <a:solidFill>
                  <a:srgbClr val="000000"/>
                </a:solidFill>
                <a:latin typeface="Georgia"/>
              </a:rPr>
              <a:t>108364 PLE_Digital Assets_Deck 290724 + cravath-bringing-blockchain-due-diligence-into-focus-102024_vb-002</a:t>
            </a:r>
          </a:p>
          <a:p>
            <a:pPr algn="ctr"/>
            <a:r>
              <a:rPr sz="2500" b="1">
                <a:solidFill>
                  <a:srgbClr val="000000"/>
                </a:solidFill>
                <a:latin typeface="Georgia"/>
              </a:rPr>
              <a:t>20/05/2025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10</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2</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"What types of services does Plenitude's Digital Assets Practice offer to crypto firms and traditional financial institutions?"]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11</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2 (Part 1/2)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Based on the provided documents, I can only infer that Plenitude's Digital Assets Practice offers "Cryptoassets training and awareness". The document does not provide further details about the specific services offered to crypto firms and traditional financial institutions.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12</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2 (Part 2/2)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00000"/>
              </a:lnSpc>
              <a:spcBef>
                <a:spcPts val="500"/>
              </a:spcBef>
              <a:spcAft>
                <a:spcPts val="1000"/>
              </a:spcAft>
            </a:pPr>
            <a:r>
              <a:rPr sz="2000">
                <a:solidFill>
                  <a:srgbClr val="000000"/>
                </a:solidFill>
                <a:latin typeface="Georgia"/>
              </a:rPr>
              <a:t>*Reference:*</a:t>
            </a:r>
          </a:p>
          <a:p>
            <a:pPr algn="l">
              <a:lnSpc>
                <a:spcPct val="150000"/>
              </a:lnSpc>
              <a:spcBef>
                <a:spcPts val="300"/>
              </a:spcBef>
              <a:spcAft>
                <a:spcPts val="1000"/>
              </a:spcAft>
            </a:pPr>
            <a:r>
              <a:rPr sz="2000">
                <a:solidFill>
                  <a:srgbClr val="000000"/>
                </a:solidFill>
                <a:latin typeface="Georgia"/>
              </a:rPr>
              <a:t>• 108364 PLE_Digital Assets_Deck 290724.pdf: 'Our service – Digital Assets 06</a:t>
            </a:r>
          </a:p>
          <a:p>
            <a:pPr algn="l">
              <a:lnSpc>
                <a:spcPct val="150000"/>
              </a:lnSpc>
              <a:spcBef>
                <a:spcPts val="300"/>
              </a:spcBef>
              <a:spcAft>
                <a:spcPts val="1000"/>
              </a:spcAft>
            </a:pPr>
            <a:r>
              <a:rPr sz="2000">
                <a:solidFill>
                  <a:srgbClr val="000000"/>
                </a:solidFill>
                <a:latin typeface="Georgia"/>
              </a:rPr>
              <a:t>• Cryptoassets training and awareness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2</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1/2)</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108364 PLE_Digital Assets_Deck 290724.pdf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Plenitude Consulting offers Financial Crime Compliance (FCC) services, including a specialized Digital Assets Practice. They assist crypto firms with regulatory navigation, licensing, risk management frameworks, and compliance solutions. For financial institutions, they provide crypto training, risk assessments, and strategy development. Their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3</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2/2)</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108364 PLE_Digital Assets_Deck 290724.pdf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services include policy implementation, due diligence, KYC remediation, and support for regulatory reviews. Plenitude leverages AI and RegTech products to enhance compliance efficiency and effectiveness, helping clients stay ahead of evolving regulations and mitigate financial crime risks in the digital asset space.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4</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2 (Part 1/3)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cravath-bringing-blockchain-due-diligence-into-focus-102024_vb-002.pdf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A resurgence in blockchain and digital asset activity is expected, driving M&amp;A and strategic partnerships. Companies, including traditional financial institutions, are exploring blockchain for new business models. However, regulatory uncertainty necessitates robust due diligence.</a:t>
            </a:r>
          </a:p>
          <a:p>
            <a:pPr algn="just">
              <a:lnSpc>
                <a:spcPct val="150000"/>
              </a:lnSpc>
              <a:spcBef>
                <a:spcPts val="500"/>
              </a:spcBef>
              <a:spcAft>
                <a:spcPts val="1000"/>
              </a:spcAft>
            </a:pPr>
          </a:p>
          <a:p>
            <a:pPr algn="just">
              <a:lnSpc>
                <a:spcPct val="150000"/>
              </a:lnSpc>
              <a:spcBef>
                <a:spcPts val="500"/>
              </a:spcBef>
              <a:spcAft>
                <a:spcPts val="1000"/>
              </a:spcAft>
            </a:pPr>
            <a:r>
              <a:rPr sz="2000">
                <a:solidFill>
                  <a:srgbClr val="000000"/>
                </a:solidFill>
                <a:latin typeface="Georgia"/>
              </a:rPr>
              <a:t>Key areas for evaluation include intellectual property rights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5</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2 (Part 2/3)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cravath-bringing-blockchain-due-diligence-into-focus-102024_vb-002.pdf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(copyrights, trademarks, patents), digital asset governance, and ownership structure. IP due diligence must address ownership complexities involving targets, digital asset holders, and DAOs. Verifying asset custody and ownership requires technical assessment of infrastructure and governance controls. Expert advisors are crucial, especially for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6</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2 (Part 3/3)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cravath-bringing-blockchain-due-diligence-into-focus-102024_vb-002.pdf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organizations new to the digital asset space, to navigate commercial risks like asset commingling and regulatory compliance.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7</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1</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["What are the key elements that acquiring companies should evaluate during due diligence for blockchain and digital asset deals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8</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1 (Part 1/2)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Based on the provided documents, I can only infer that blockchain due diligence is becoming more important due to an increase in strategic dealmaking. The documents do not provide specific elements that acquiring companies should evaluate.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9</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1 (Part 2/2)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00000"/>
              </a:lnSpc>
              <a:spcBef>
                <a:spcPts val="500"/>
              </a:spcBef>
              <a:spcAft>
                <a:spcPts val="1000"/>
              </a:spcAft>
            </a:pPr>
            <a:r>
              <a:rPr sz="2000">
                <a:solidFill>
                  <a:srgbClr val="000000"/>
                </a:solidFill>
                <a:latin typeface="Georgia"/>
              </a:rPr>
              <a:t>*Reference:*</a:t>
            </a:r>
          </a:p>
          <a:p>
            <a:pPr algn="l">
              <a:lnSpc>
                <a:spcPct val="150000"/>
              </a:lnSpc>
              <a:spcBef>
                <a:spcPts val="300"/>
              </a:spcBef>
              <a:spcAft>
                <a:spcPts val="1000"/>
              </a:spcAft>
            </a:pPr>
            <a:r>
              <a:rPr sz="2000">
                <a:solidFill>
                  <a:srgbClr val="000000"/>
                </a:solidFill>
                <a:latin typeface="Georgia"/>
              </a:rPr>
              <a:t>• cravath-bringing-blockchain-due-diligence-into-focus-102024_vb-002.pdf: "Bringing Blockchain Due Diligence into Focus Alongside Uptick in Strategic Dealmaking"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