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jp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 id="265" r:id="rId16"/>
    <p:sldId id="266" r:id="rId1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g"/><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g"/></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a:ln w="44450">
            <a:solidFill>
              <a:srgbClr val="FFD700"/>
            </a:solidFill>
            <a:prstDash val="solid"/>
          </a:ln>
        </p:spPr>
        <p:txBody>
          <a:bodyPr/>
          <a:lstStyle/>
          <a:p/>
        </p:txBody>
      </p:sp>
      <p:sp>
        <p:nvSpPr>
          <p:cNvPr id="3" name="Subtitle 2"/>
          <p:cNvSpPr>
            <a:spLocks noGrp="1"/>
          </p:cNvSpPr>
          <p:nvPr>
            <p:ph type="subTitle" idx="1"/>
          </p:nvPr>
        </p:nvSpPr>
        <p:spPr>
          <a:ln w="44450">
            <a:solidFill>
              <a:srgbClr val="FFD700"/>
            </a:solidFill>
            <a:prstDash val="solid"/>
          </a:ln>
        </p:spPr>
        <p:txBody>
          <a:bodyPr/>
          <a:lstStyle/>
          <a:p/>
        </p:txBody>
      </p:sp>
      <p:pic>
        <p:nvPicPr>
          <p:cNvPr id="4" name="Picture 3" descr="background_title.jpg"/>
          <p:cNvPicPr>
            <a:picLocks noChangeAspect="1"/>
          </p:cNvPicPr>
          <p:nvPr/>
        </p:nvPicPr>
        <p:blipFill>
          <a:blip r:embed="rId2"/>
          <a:stretch>
            <a:fillRect/>
          </a:stretch>
        </p:blipFill>
        <p:spPr>
          <a:xfrm>
            <a:off x="0" y="0"/>
            <a:ext cx="9144000" cy="6858000"/>
          </a:xfrm>
          <a:prstGeom prst="rect">
            <a:avLst/>
          </a:prstGeom>
          <a:ln w="44450">
            <a:solidFill>
              <a:srgbClr val="FFD700"/>
            </a:solidFill>
            <a:prstDash val="solid"/>
          </a:ln>
        </p:spPr>
      </p:pic>
      <p:pic>
        <p:nvPicPr>
          <p:cNvPr id="5" name="Picture 4" descr="logo.png"/>
          <p:cNvPicPr>
            <a:picLocks noChangeAspect="1"/>
          </p:cNvPicPr>
          <p:nvPr/>
        </p:nvPicPr>
        <p:blipFill>
          <a:blip r:embed="rId3"/>
          <a:stretch>
            <a:fillRect/>
          </a:stretch>
        </p:blipFill>
        <p:spPr>
          <a:xfrm>
            <a:off x="7315200" y="457200"/>
            <a:ext cx="1371600" cy="438619"/>
          </a:xfrm>
          <a:prstGeom prst="rect">
            <a:avLst/>
          </a:prstGeom>
        </p:spPr>
      </p:pic>
      <p:sp>
        <p:nvSpPr>
          <p:cNvPr id="6" name="TextBox 5"/>
          <p:cNvSpPr txBox="1"/>
          <p:nvPr/>
        </p:nvSpPr>
        <p:spPr>
          <a:xfrm>
            <a:off x="457200" y="2743200"/>
            <a:ext cx="8229600" cy="1828800"/>
          </a:xfrm>
          <a:prstGeom prst="rect">
            <a:avLst/>
          </a:prstGeom>
          <a:noFill/>
        </p:spPr>
        <p:txBody>
          <a:bodyPr wrap="square">
            <a:spAutoFit/>
          </a:bodyPr>
          <a:lstStyle/>
          <a:p>
            <a:pPr algn="ctr"/>
            <a:r>
              <a:rPr sz="2500" b="1">
                <a:solidFill>
                  <a:srgbClr val="000000"/>
                </a:solidFill>
                <a:latin typeface="Georgia"/>
              </a:rPr>
              <a:t>Document Analysis</a:t>
            </a:r>
          </a:p>
          <a:p>
            <a:pPr algn="ctr"/>
            <a:r>
              <a:rPr sz="2500" b="1">
                <a:solidFill>
                  <a:srgbClr val="000000"/>
                </a:solidFill>
                <a:latin typeface="Georgia"/>
              </a:rPr>
              <a:t>khamassimohamedmehdi + mehdikhamassi</a:t>
            </a:r>
          </a:p>
          <a:p>
            <a:pPr algn="ctr"/>
            <a:r>
              <a:rPr sz="2500" b="1">
                <a:solidFill>
                  <a:srgbClr val="000000"/>
                </a:solidFill>
                <a:latin typeface="Georgia"/>
              </a:rPr>
              <a:t>20/05/2025</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ln w="19050">
            <a:solidFill>
              <a:srgbClr val="000080"/>
            </a:solidFill>
            <a:prstDash val="solid"/>
          </a:ln>
        </p:spPr>
        <p:txBody>
          <a:bodyPr/>
          <a:lstStyle/>
          <a:p/>
        </p:txBody>
      </p:sp>
      <p:sp>
        <p:nvSpPr>
          <p:cNvPr id="3" name="Content Placeholder 2"/>
          <p:cNvSpPr>
            <a:spLocks noGrp="1"/>
          </p:cNvSpPr>
          <p:nvPr>
            <p:ph idx="1"/>
          </p:nvPr>
        </p:nvSpPr>
        <p:spPr>
          <a:ln w="19050">
            <a:solidFill>
              <a:srgbClr val="000080"/>
            </a:solidFill>
            <a:prstDash val="solid"/>
          </a:ln>
        </p:spPr>
        <p:txBody>
          <a:bodyPr/>
          <a:lstStyle/>
          <a:p/>
        </p:txBody>
      </p:sp>
      <p:pic>
        <p:nvPicPr>
          <p:cNvPr id="4" name="Picture 3" descr="background_type.jpg"/>
          <p:cNvPicPr>
            <a:picLocks noChangeAspect="1"/>
          </p:cNvPicPr>
          <p:nvPr/>
        </p:nvPicPr>
        <p:blipFill>
          <a:blip r:embed="rId2"/>
          <a:stretch>
            <a:fillRect/>
          </a:stretch>
        </p:blipFill>
        <p:spPr>
          <a:xfrm>
            <a:off x="0" y="0"/>
            <a:ext cx="9144000" cy="6858000"/>
          </a:xfrm>
          <a:prstGeom prst="rect">
            <a:avLst/>
          </a:prstGeom>
          <a:ln w="19050">
            <a:solidFill>
              <a:srgbClr val="000080"/>
            </a:solidFill>
            <a:prstDash val="solid"/>
          </a:ln>
        </p:spPr>
      </p:pic>
      <p:sp>
        <p:nvSpPr>
          <p:cNvPr id="5" name="TextBox 4"/>
          <p:cNvSpPr txBox="1"/>
          <p:nvPr/>
        </p:nvSpPr>
        <p:spPr>
          <a:xfrm>
            <a:off x="8412480" y="6400800"/>
            <a:ext cx="457200" cy="365760"/>
          </a:xfrm>
          <a:prstGeom prst="rect">
            <a:avLst/>
          </a:prstGeom>
          <a:noFill/>
          <a:ln w="19050">
            <a:solidFill>
              <a:srgbClr val="000080"/>
            </a:solidFill>
            <a:prstDash val="solid"/>
          </a:ln>
        </p:spPr>
        <p:txBody>
          <a:bodyPr wrap="none" lIns="45720" rIns="45720">
            <a:spAutoFit/>
          </a:bodyPr>
          <a:lstStyle/>
          <a:p>
            <a:pPr algn="r"/>
            <a:r>
              <a:rPr sz="2000" b="0">
                <a:solidFill>
                  <a:srgbClr val="000000"/>
                </a:solidFill>
                <a:latin typeface="Arial"/>
              </a:rPr>
              <a:t>10</a:t>
            </a:r>
          </a:p>
        </p:txBody>
      </p:sp>
      <p:sp>
        <p:nvSpPr>
          <p:cNvPr id="6" name="TextBox 5"/>
          <p:cNvSpPr txBox="1"/>
          <p:nvPr/>
        </p:nvSpPr>
        <p:spPr>
          <a:xfrm>
            <a:off x="457200" y="457200"/>
            <a:ext cx="8229600" cy="914400"/>
          </a:xfrm>
          <a:prstGeom prst="rect">
            <a:avLst/>
          </a:prstGeom>
          <a:noFill/>
        </p:spPr>
        <p:txBody>
          <a:bodyPr wrap="none">
            <a:spAutoFit/>
          </a:bodyPr>
          <a:lstStyle/>
          <a:p>
            <a:pPr algn="ctr"/>
            <a:r>
              <a:rPr sz="3200" b="1">
                <a:solidFill>
                  <a:srgbClr val="002060"/>
                </a:solidFill>
                <a:latin typeface="Georgia"/>
              </a:rPr>
              <a:t>Question 3</a:t>
            </a:r>
          </a:p>
        </p:txBody>
      </p:sp>
      <p:sp>
        <p:nvSpPr>
          <p:cNvPr id="7" name="TextBox 6"/>
          <p:cNvSpPr txBox="1"/>
          <p:nvPr/>
        </p:nvSpPr>
        <p:spPr>
          <a:xfrm>
            <a:off x="914400" y="1645920"/>
            <a:ext cx="7315200" cy="3200400"/>
          </a:xfrm>
          <a:prstGeom prst="rect">
            <a:avLst/>
          </a:prstGeom>
          <a:noFill/>
        </p:spPr>
        <p:txBody>
          <a:bodyPr wrap="square">
            <a:spAutoFit/>
          </a:bodyPr>
          <a:lstStyle/>
          <a:p>
            <a:pPr algn="ctr"/>
            <a:r>
              <a:rPr sz="2400" b="1">
                <a:solidFill>
                  <a:srgbClr val="000080"/>
                </a:solidFill>
                <a:latin typeface="Georgia"/>
              </a:rPr>
              <a:t>"azereyr"]</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ln w="19050">
            <a:solidFill>
              <a:srgbClr val="004080"/>
            </a:solidFill>
            <a:prstDash val="solid"/>
          </a:ln>
        </p:spPr>
        <p:txBody>
          <a:bodyPr/>
          <a:lstStyle/>
          <a:p/>
        </p:txBody>
      </p:sp>
      <p:sp>
        <p:nvSpPr>
          <p:cNvPr id="3" name="Content Placeholder 2"/>
          <p:cNvSpPr>
            <a:spLocks noGrp="1"/>
          </p:cNvSpPr>
          <p:nvPr>
            <p:ph idx="1"/>
          </p:nvPr>
        </p:nvSpPr>
        <p:spPr>
          <a:ln w="19050">
            <a:solidFill>
              <a:srgbClr val="004080"/>
            </a:solidFill>
            <a:prstDash val="solid"/>
          </a:ln>
        </p:spPr>
        <p:txBody>
          <a:bodyPr/>
          <a:lstStyle/>
          <a:p/>
        </p:txBody>
      </p:sp>
      <p:pic>
        <p:nvPicPr>
          <p:cNvPr id="4" name="Picture 3" descr="background_type.jpg"/>
          <p:cNvPicPr>
            <a:picLocks noChangeAspect="1"/>
          </p:cNvPicPr>
          <p:nvPr/>
        </p:nvPicPr>
        <p:blipFill>
          <a:blip r:embed="rId2"/>
          <a:stretch>
            <a:fillRect/>
          </a:stretch>
        </p:blipFill>
        <p:spPr>
          <a:xfrm>
            <a:off x="0" y="0"/>
            <a:ext cx="9144000" cy="6858000"/>
          </a:xfrm>
          <a:prstGeom prst="rect">
            <a:avLst/>
          </a:prstGeom>
          <a:ln w="19050">
            <a:solidFill>
              <a:srgbClr val="004080"/>
            </a:solidFill>
            <a:prstDash val="solid"/>
          </a:ln>
        </p:spPr>
      </p:pic>
      <p:sp>
        <p:nvSpPr>
          <p:cNvPr id="5" name="TextBox 4"/>
          <p:cNvSpPr txBox="1"/>
          <p:nvPr/>
        </p:nvSpPr>
        <p:spPr>
          <a:xfrm>
            <a:off x="8412480" y="6400800"/>
            <a:ext cx="457200" cy="365760"/>
          </a:xfrm>
          <a:prstGeom prst="rect">
            <a:avLst/>
          </a:prstGeom>
          <a:noFill/>
          <a:ln w="19050">
            <a:solidFill>
              <a:srgbClr val="004080"/>
            </a:solidFill>
            <a:prstDash val="solid"/>
          </a:ln>
        </p:spPr>
        <p:txBody>
          <a:bodyPr wrap="none" lIns="45720" rIns="45720">
            <a:spAutoFit/>
          </a:bodyPr>
          <a:lstStyle/>
          <a:p>
            <a:pPr algn="r"/>
            <a:r>
              <a:rPr sz="2000" b="0">
                <a:solidFill>
                  <a:srgbClr val="000000"/>
                </a:solidFill>
                <a:latin typeface="Arial"/>
              </a:rPr>
              <a:t>11</a:t>
            </a:r>
          </a:p>
        </p:txBody>
      </p:sp>
      <p:sp>
        <p:nvSpPr>
          <p:cNvPr id="6" name="TextBox 5"/>
          <p:cNvSpPr txBox="1"/>
          <p:nvPr/>
        </p:nvSpPr>
        <p:spPr>
          <a:xfrm>
            <a:off x="457200" y="457200"/>
            <a:ext cx="8229600" cy="914400"/>
          </a:xfrm>
          <a:prstGeom prst="rect">
            <a:avLst/>
          </a:prstGeom>
          <a:noFill/>
        </p:spPr>
        <p:txBody>
          <a:bodyPr wrap="none">
            <a:spAutoFit/>
          </a:bodyPr>
          <a:lstStyle/>
          <a:p>
            <a:pPr algn="ctr"/>
            <a:r>
              <a:rPr sz="3200" b="1">
                <a:solidFill>
                  <a:srgbClr val="004080"/>
                </a:solidFill>
                <a:latin typeface="Georgia"/>
              </a:rPr>
              <a:t>Response to question 3</a:t>
            </a:r>
          </a:p>
        </p:txBody>
      </p:sp>
      <p:sp>
        <p:nvSpPr>
          <p:cNvPr id="7" name="TextBox 6"/>
          <p:cNvSpPr txBox="1"/>
          <p:nvPr/>
        </p:nvSpPr>
        <p:spPr>
          <a:xfrm>
            <a:off x="914400" y="1645920"/>
            <a:ext cx="7315200" cy="3200400"/>
          </a:xfrm>
          <a:prstGeom prst="rect">
            <a:avLst/>
          </a:prstGeom>
          <a:noFill/>
        </p:spPr>
        <p:txBody>
          <a:bodyPr wrap="square">
            <a:spAutoFit/>
          </a:bodyPr>
          <a:lstStyle/>
          <a:p/>
          <a:p>
            <a:pPr algn="l">
              <a:lnSpc>
                <a:spcPct val="150000"/>
              </a:lnSpc>
              <a:spcBef>
                <a:spcPts val="500"/>
              </a:spcBef>
              <a:spcAft>
                <a:spcPts val="1000"/>
              </a:spcAft>
            </a:pPr>
            <a:r>
              <a:rPr sz="2000">
                <a:solidFill>
                  <a:srgbClr val="000000"/>
                </a:solidFill>
                <a:latin typeface="Georgia"/>
              </a:rPr>
              <a:t>• The provided documents do not contain the term "azereyr". **Reference:**</a:t>
            </a:r>
          </a:p>
          <a:p>
            <a:pPr algn="l">
              <a:lnSpc>
                <a:spcPct val="150000"/>
              </a:lnSpc>
              <a:spcBef>
                <a:spcPts val="300"/>
              </a:spcBef>
              <a:spcAft>
                <a:spcPts val="1000"/>
              </a:spcAft>
            </a:pPr>
            <a:r>
              <a:rPr sz="2000">
                <a:solidFill>
                  <a:srgbClr val="000000"/>
                </a:solidFill>
                <a:latin typeface="Georgia"/>
              </a:rPr>
              <a:t>• khamassimohamedmehdi.pdf - mehdikhamassi.pdf - (None of the documents contain the term "azereyr")</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ln w="19050">
            <a:solidFill>
              <a:srgbClr val="002060"/>
            </a:solidFill>
            <a:prstDash val="solid"/>
          </a:ln>
        </p:spPr>
        <p:txBody>
          <a:bodyPr/>
          <a:lstStyle/>
          <a:p/>
        </p:txBody>
      </p:sp>
      <p:sp>
        <p:nvSpPr>
          <p:cNvPr id="3" name="Content Placeholder 2"/>
          <p:cNvSpPr>
            <a:spLocks noGrp="1"/>
          </p:cNvSpPr>
          <p:nvPr>
            <p:ph idx="1"/>
          </p:nvPr>
        </p:nvSpPr>
        <p:spPr>
          <a:ln w="19050">
            <a:solidFill>
              <a:srgbClr val="002060"/>
            </a:solidFill>
            <a:prstDash val="solid"/>
          </a:ln>
        </p:spPr>
        <p:txBody>
          <a:bodyPr/>
          <a:lstStyle/>
          <a:p/>
        </p:txBody>
      </p:sp>
      <p:pic>
        <p:nvPicPr>
          <p:cNvPr id="4" name="Picture 3" descr="background_type.jpg"/>
          <p:cNvPicPr>
            <a:picLocks noChangeAspect="1"/>
          </p:cNvPicPr>
          <p:nvPr/>
        </p:nvPicPr>
        <p:blipFill>
          <a:blip r:embed="rId2"/>
          <a:stretch>
            <a:fillRect/>
          </a:stretch>
        </p:blipFill>
        <p:spPr>
          <a:xfrm>
            <a:off x="0" y="0"/>
            <a:ext cx="9144000" cy="6858000"/>
          </a:xfrm>
          <a:prstGeom prst="rect">
            <a:avLst/>
          </a:prstGeom>
          <a:ln w="19050">
            <a:solidFill>
              <a:srgbClr val="002060"/>
            </a:solidFill>
            <a:prstDash val="solid"/>
          </a:ln>
        </p:spPr>
      </p:pic>
      <p:sp>
        <p:nvSpPr>
          <p:cNvPr id="5" name="TextBox 4"/>
          <p:cNvSpPr txBox="1"/>
          <p:nvPr/>
        </p:nvSpPr>
        <p:spPr>
          <a:xfrm>
            <a:off x="8412480" y="6400800"/>
            <a:ext cx="457200" cy="365760"/>
          </a:xfrm>
          <a:prstGeom prst="rect">
            <a:avLst/>
          </a:prstGeom>
          <a:noFill/>
          <a:ln w="19050">
            <a:solidFill>
              <a:srgbClr val="002060"/>
            </a:solidFill>
            <a:prstDash val="solid"/>
          </a:ln>
        </p:spPr>
        <p:txBody>
          <a:bodyPr wrap="none" lIns="45720" rIns="45720">
            <a:spAutoFit/>
          </a:bodyPr>
          <a:lstStyle/>
          <a:p>
            <a:pPr algn="r"/>
            <a:r>
              <a:rPr sz="2000" b="0">
                <a:solidFill>
                  <a:srgbClr val="000000"/>
                </a:solidFill>
                <a:latin typeface="Arial"/>
              </a:rPr>
              <a:t>2</a:t>
            </a:r>
          </a:p>
        </p:txBody>
      </p:sp>
      <p:sp>
        <p:nvSpPr>
          <p:cNvPr id="6" name="TextBox 5"/>
          <p:cNvSpPr txBox="1"/>
          <p:nvPr/>
        </p:nvSpPr>
        <p:spPr>
          <a:xfrm>
            <a:off x="457200" y="457200"/>
            <a:ext cx="8229600" cy="1371600"/>
          </a:xfrm>
          <a:prstGeom prst="rect">
            <a:avLst/>
          </a:prstGeom>
          <a:noFill/>
        </p:spPr>
        <p:txBody>
          <a:bodyPr wrap="square">
            <a:spAutoFit/>
          </a:bodyPr>
          <a:lstStyle/>
          <a:p>
            <a:pPr algn="ctr"/>
            <a:r>
              <a:rPr sz="2800" b="1">
                <a:solidFill>
                  <a:srgbClr val="002060"/>
                </a:solidFill>
                <a:latin typeface="Georgia"/>
              </a:rPr>
              <a:t>Document Summary 1 (Part 1/2)</a:t>
            </a:r>
          </a:p>
        </p:txBody>
      </p:sp>
      <p:sp>
        <p:nvSpPr>
          <p:cNvPr id="7" name="TextBox 6"/>
          <p:cNvSpPr txBox="1"/>
          <p:nvPr/>
        </p:nvSpPr>
        <p:spPr>
          <a:xfrm>
            <a:off x="457200" y="1097280"/>
            <a:ext cx="8229600" cy="457200"/>
          </a:xfrm>
          <a:prstGeom prst="rect">
            <a:avLst/>
          </a:prstGeom>
          <a:noFill/>
        </p:spPr>
        <p:txBody>
          <a:bodyPr wrap="none">
            <a:spAutoFit/>
          </a:bodyPr>
          <a:lstStyle/>
          <a:p>
            <a:pPr algn="ctr"/>
            <a:r>
              <a:rPr sz="2000" b="0">
                <a:solidFill>
                  <a:srgbClr val="002060"/>
                </a:solidFill>
                <a:latin typeface="Georgia"/>
              </a:rPr>
              <a:t>khamassimohamedmehdi.pdf</a:t>
            </a:r>
          </a:p>
        </p:txBody>
      </p:sp>
      <p:sp>
        <p:nvSpPr>
          <p:cNvPr id="8" name="TextBox 7"/>
          <p:cNvSpPr txBox="1"/>
          <p:nvPr/>
        </p:nvSpPr>
        <p:spPr>
          <a:xfrm>
            <a:off x="914400" y="1645920"/>
            <a:ext cx="7315200" cy="3200400"/>
          </a:xfrm>
          <a:prstGeom prst="rect">
            <a:avLst/>
          </a:prstGeom>
          <a:noFill/>
        </p:spPr>
        <p:txBody>
          <a:bodyPr wrap="square">
            <a:spAutoFit/>
          </a:bodyPr>
          <a:lstStyle/>
          <a:p>
            <a:pPr algn="just">
              <a:lnSpc>
                <a:spcPct val="150000"/>
              </a:lnSpc>
              <a:spcBef>
                <a:spcPts val="500"/>
              </a:spcBef>
              <a:spcAft>
                <a:spcPts val="1000"/>
              </a:spcAft>
            </a:pPr>
            <a:r>
              <a:rPr sz="2000">
                <a:solidFill>
                  <a:srgbClr val="000000"/>
                </a:solidFill>
                <a:latin typeface="Georgia"/>
              </a:rPr>
              <a:t>Mohamed Mehdi Khamassi is a second-year engineering student in Data Science. He has experience in data analysis, machine learning, and web development. His projects include developing a PowerBI dashboard for analyzing stolen vehicles, a churn prediction model using Python and related technologies, a CNN model for brain tumor classification, and a</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ln w="19050">
            <a:solidFill>
              <a:srgbClr val="002060"/>
            </a:solidFill>
            <a:prstDash val="solid"/>
          </a:ln>
        </p:spPr>
        <p:txBody>
          <a:bodyPr/>
          <a:lstStyle/>
          <a:p/>
        </p:txBody>
      </p:sp>
      <p:sp>
        <p:nvSpPr>
          <p:cNvPr id="3" name="Content Placeholder 2"/>
          <p:cNvSpPr>
            <a:spLocks noGrp="1"/>
          </p:cNvSpPr>
          <p:nvPr>
            <p:ph idx="1"/>
          </p:nvPr>
        </p:nvSpPr>
        <p:spPr>
          <a:ln w="19050">
            <a:solidFill>
              <a:srgbClr val="002060"/>
            </a:solidFill>
            <a:prstDash val="solid"/>
          </a:ln>
        </p:spPr>
        <p:txBody>
          <a:bodyPr/>
          <a:lstStyle/>
          <a:p/>
        </p:txBody>
      </p:sp>
      <p:pic>
        <p:nvPicPr>
          <p:cNvPr id="4" name="Picture 3" descr="background_type.jpg"/>
          <p:cNvPicPr>
            <a:picLocks noChangeAspect="1"/>
          </p:cNvPicPr>
          <p:nvPr/>
        </p:nvPicPr>
        <p:blipFill>
          <a:blip r:embed="rId2"/>
          <a:stretch>
            <a:fillRect/>
          </a:stretch>
        </p:blipFill>
        <p:spPr>
          <a:xfrm>
            <a:off x="0" y="0"/>
            <a:ext cx="9144000" cy="6858000"/>
          </a:xfrm>
          <a:prstGeom prst="rect">
            <a:avLst/>
          </a:prstGeom>
          <a:ln w="19050">
            <a:solidFill>
              <a:srgbClr val="002060"/>
            </a:solidFill>
            <a:prstDash val="solid"/>
          </a:ln>
        </p:spPr>
      </p:pic>
      <p:sp>
        <p:nvSpPr>
          <p:cNvPr id="5" name="TextBox 4"/>
          <p:cNvSpPr txBox="1"/>
          <p:nvPr/>
        </p:nvSpPr>
        <p:spPr>
          <a:xfrm>
            <a:off x="8412480" y="6400800"/>
            <a:ext cx="457200" cy="365760"/>
          </a:xfrm>
          <a:prstGeom prst="rect">
            <a:avLst/>
          </a:prstGeom>
          <a:noFill/>
          <a:ln w="19050">
            <a:solidFill>
              <a:srgbClr val="002060"/>
            </a:solidFill>
            <a:prstDash val="solid"/>
          </a:ln>
        </p:spPr>
        <p:txBody>
          <a:bodyPr wrap="none" lIns="45720" rIns="45720">
            <a:spAutoFit/>
          </a:bodyPr>
          <a:lstStyle/>
          <a:p>
            <a:pPr algn="r"/>
            <a:r>
              <a:rPr sz="2000" b="0">
                <a:solidFill>
                  <a:srgbClr val="000000"/>
                </a:solidFill>
                <a:latin typeface="Arial"/>
              </a:rPr>
              <a:t>3</a:t>
            </a:r>
          </a:p>
        </p:txBody>
      </p:sp>
      <p:sp>
        <p:nvSpPr>
          <p:cNvPr id="6" name="TextBox 5"/>
          <p:cNvSpPr txBox="1"/>
          <p:nvPr/>
        </p:nvSpPr>
        <p:spPr>
          <a:xfrm>
            <a:off x="457200" y="457200"/>
            <a:ext cx="8229600" cy="1371600"/>
          </a:xfrm>
          <a:prstGeom prst="rect">
            <a:avLst/>
          </a:prstGeom>
          <a:noFill/>
        </p:spPr>
        <p:txBody>
          <a:bodyPr wrap="square">
            <a:spAutoFit/>
          </a:bodyPr>
          <a:lstStyle/>
          <a:p>
            <a:pPr algn="ctr"/>
            <a:r>
              <a:rPr sz="2800" b="1">
                <a:solidFill>
                  <a:srgbClr val="002060"/>
                </a:solidFill>
                <a:latin typeface="Georgia"/>
              </a:rPr>
              <a:t>Document Summary 1 (Part 2/2)</a:t>
            </a:r>
          </a:p>
        </p:txBody>
      </p:sp>
      <p:sp>
        <p:nvSpPr>
          <p:cNvPr id="7" name="TextBox 6"/>
          <p:cNvSpPr txBox="1"/>
          <p:nvPr/>
        </p:nvSpPr>
        <p:spPr>
          <a:xfrm>
            <a:off x="457200" y="1097280"/>
            <a:ext cx="8229600" cy="457200"/>
          </a:xfrm>
          <a:prstGeom prst="rect">
            <a:avLst/>
          </a:prstGeom>
          <a:noFill/>
        </p:spPr>
        <p:txBody>
          <a:bodyPr wrap="none">
            <a:spAutoFit/>
          </a:bodyPr>
          <a:lstStyle/>
          <a:p>
            <a:pPr algn="ctr"/>
            <a:r>
              <a:rPr sz="2000" b="0">
                <a:solidFill>
                  <a:srgbClr val="002060"/>
                </a:solidFill>
                <a:latin typeface="Georgia"/>
              </a:rPr>
              <a:t>khamassimohamedmehdi.pdf</a:t>
            </a:r>
          </a:p>
        </p:txBody>
      </p:sp>
      <p:sp>
        <p:nvSpPr>
          <p:cNvPr id="8" name="TextBox 7"/>
          <p:cNvSpPr txBox="1"/>
          <p:nvPr/>
        </p:nvSpPr>
        <p:spPr>
          <a:xfrm>
            <a:off x="914400" y="1645920"/>
            <a:ext cx="7315200" cy="3200400"/>
          </a:xfrm>
          <a:prstGeom prst="rect">
            <a:avLst/>
          </a:prstGeom>
          <a:noFill/>
        </p:spPr>
        <p:txBody>
          <a:bodyPr wrap="square">
            <a:spAutoFit/>
          </a:bodyPr>
          <a:lstStyle/>
          <a:p>
            <a:pPr algn="just">
              <a:lnSpc>
                <a:spcPct val="150000"/>
              </a:lnSpc>
              <a:spcBef>
                <a:spcPts val="500"/>
              </a:spcBef>
              <a:spcAft>
                <a:spcPts val="1000"/>
              </a:spcAft>
            </a:pPr>
            <a:r>
              <a:rPr sz="2000">
                <a:solidFill>
                  <a:srgbClr val="000000"/>
                </a:solidFill>
                <a:latin typeface="Georgia"/>
              </a:rPr>
              <a:t>Due Diligence system using LLM and RAG. He completed an internship at Societé Tunisienne de Banque, focusing on web development tasks like implementing dynamic carousels and user information management. His skills include Python, TypeScript, Angular, Docker, SQL, PowerBI, TensorFlow, and RAG. He is fluent in Arabic, French, and English.</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ln w="19050">
            <a:solidFill>
              <a:srgbClr val="002060"/>
            </a:solidFill>
            <a:prstDash val="solid"/>
          </a:ln>
        </p:spPr>
        <p:txBody>
          <a:bodyPr/>
          <a:lstStyle/>
          <a:p/>
        </p:txBody>
      </p:sp>
      <p:sp>
        <p:nvSpPr>
          <p:cNvPr id="3" name="Content Placeholder 2"/>
          <p:cNvSpPr>
            <a:spLocks noGrp="1"/>
          </p:cNvSpPr>
          <p:nvPr>
            <p:ph idx="1"/>
          </p:nvPr>
        </p:nvSpPr>
        <p:spPr>
          <a:ln w="19050">
            <a:solidFill>
              <a:srgbClr val="002060"/>
            </a:solidFill>
            <a:prstDash val="solid"/>
          </a:ln>
        </p:spPr>
        <p:txBody>
          <a:bodyPr/>
          <a:lstStyle/>
          <a:p/>
        </p:txBody>
      </p:sp>
      <p:pic>
        <p:nvPicPr>
          <p:cNvPr id="4" name="Picture 3" descr="background_type.jpg"/>
          <p:cNvPicPr>
            <a:picLocks noChangeAspect="1"/>
          </p:cNvPicPr>
          <p:nvPr/>
        </p:nvPicPr>
        <p:blipFill>
          <a:blip r:embed="rId2"/>
          <a:stretch>
            <a:fillRect/>
          </a:stretch>
        </p:blipFill>
        <p:spPr>
          <a:xfrm>
            <a:off x="0" y="0"/>
            <a:ext cx="9144000" cy="6858000"/>
          </a:xfrm>
          <a:prstGeom prst="rect">
            <a:avLst/>
          </a:prstGeom>
          <a:ln w="19050">
            <a:solidFill>
              <a:srgbClr val="002060"/>
            </a:solidFill>
            <a:prstDash val="solid"/>
          </a:ln>
        </p:spPr>
      </p:pic>
      <p:sp>
        <p:nvSpPr>
          <p:cNvPr id="5" name="TextBox 4"/>
          <p:cNvSpPr txBox="1"/>
          <p:nvPr/>
        </p:nvSpPr>
        <p:spPr>
          <a:xfrm>
            <a:off x="8412480" y="6400800"/>
            <a:ext cx="457200" cy="365760"/>
          </a:xfrm>
          <a:prstGeom prst="rect">
            <a:avLst/>
          </a:prstGeom>
          <a:noFill/>
          <a:ln w="19050">
            <a:solidFill>
              <a:srgbClr val="002060"/>
            </a:solidFill>
            <a:prstDash val="solid"/>
          </a:ln>
        </p:spPr>
        <p:txBody>
          <a:bodyPr wrap="none" lIns="45720" rIns="45720">
            <a:spAutoFit/>
          </a:bodyPr>
          <a:lstStyle/>
          <a:p>
            <a:pPr algn="r"/>
            <a:r>
              <a:rPr sz="2000" b="0">
                <a:solidFill>
                  <a:srgbClr val="000000"/>
                </a:solidFill>
                <a:latin typeface="Arial"/>
              </a:rPr>
              <a:t>4</a:t>
            </a:r>
          </a:p>
        </p:txBody>
      </p:sp>
      <p:sp>
        <p:nvSpPr>
          <p:cNvPr id="6" name="TextBox 5"/>
          <p:cNvSpPr txBox="1"/>
          <p:nvPr/>
        </p:nvSpPr>
        <p:spPr>
          <a:xfrm>
            <a:off x="457200" y="457200"/>
            <a:ext cx="8229600" cy="1371600"/>
          </a:xfrm>
          <a:prstGeom prst="rect">
            <a:avLst/>
          </a:prstGeom>
          <a:noFill/>
        </p:spPr>
        <p:txBody>
          <a:bodyPr wrap="square">
            <a:spAutoFit/>
          </a:bodyPr>
          <a:lstStyle/>
          <a:p>
            <a:pPr algn="ctr"/>
            <a:r>
              <a:rPr sz="2800" b="1">
                <a:solidFill>
                  <a:srgbClr val="002060"/>
                </a:solidFill>
                <a:latin typeface="Georgia"/>
              </a:rPr>
              <a:t>Document Summary 2 (Part 1/2)</a:t>
            </a:r>
          </a:p>
        </p:txBody>
      </p:sp>
      <p:sp>
        <p:nvSpPr>
          <p:cNvPr id="7" name="TextBox 6"/>
          <p:cNvSpPr txBox="1"/>
          <p:nvPr/>
        </p:nvSpPr>
        <p:spPr>
          <a:xfrm>
            <a:off x="457200" y="1097280"/>
            <a:ext cx="8229600" cy="457200"/>
          </a:xfrm>
          <a:prstGeom prst="rect">
            <a:avLst/>
          </a:prstGeom>
          <a:noFill/>
        </p:spPr>
        <p:txBody>
          <a:bodyPr wrap="none">
            <a:spAutoFit/>
          </a:bodyPr>
          <a:lstStyle/>
          <a:p>
            <a:pPr algn="ctr"/>
            <a:r>
              <a:rPr sz="2000" b="0">
                <a:solidFill>
                  <a:srgbClr val="002060"/>
                </a:solidFill>
                <a:latin typeface="Georgia"/>
              </a:rPr>
              <a:t>mehdikhamassi.pdf</a:t>
            </a:r>
          </a:p>
        </p:txBody>
      </p:sp>
      <p:sp>
        <p:nvSpPr>
          <p:cNvPr id="8" name="TextBox 7"/>
          <p:cNvSpPr txBox="1"/>
          <p:nvPr/>
        </p:nvSpPr>
        <p:spPr>
          <a:xfrm>
            <a:off x="914400" y="1645920"/>
            <a:ext cx="7315200" cy="3200400"/>
          </a:xfrm>
          <a:prstGeom prst="rect">
            <a:avLst/>
          </a:prstGeom>
          <a:noFill/>
        </p:spPr>
        <p:txBody>
          <a:bodyPr wrap="square">
            <a:spAutoFit/>
          </a:bodyPr>
          <a:lstStyle/>
          <a:p>
            <a:pPr algn="just">
              <a:lnSpc>
                <a:spcPct val="150000"/>
              </a:lnSpc>
              <a:spcBef>
                <a:spcPts val="500"/>
              </a:spcBef>
              <a:spcAft>
                <a:spcPts val="1000"/>
              </a:spcAft>
            </a:pPr>
            <a:r>
              <a:rPr sz="2000">
                <a:solidFill>
                  <a:srgbClr val="000000"/>
                </a:solidFill>
                <a:latin typeface="Georgia"/>
              </a:rPr>
              <a:t>Mohamed Mehdi Khamassi is a Data Science Engineering student graduating in 2026. He has experience in data analysis, machine learning, and web development. His projects include a PowerBI dashboard for stolen vehicle analysis, a churn prediction model using Python and related tools, a CNN model for brain tumor classification, and a due diligence</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ln w="19050">
            <a:solidFill>
              <a:srgbClr val="002060"/>
            </a:solidFill>
            <a:prstDash val="solid"/>
          </a:ln>
        </p:spPr>
        <p:txBody>
          <a:bodyPr/>
          <a:lstStyle/>
          <a:p/>
        </p:txBody>
      </p:sp>
      <p:sp>
        <p:nvSpPr>
          <p:cNvPr id="3" name="Content Placeholder 2"/>
          <p:cNvSpPr>
            <a:spLocks noGrp="1"/>
          </p:cNvSpPr>
          <p:nvPr>
            <p:ph idx="1"/>
          </p:nvPr>
        </p:nvSpPr>
        <p:spPr>
          <a:ln w="19050">
            <a:solidFill>
              <a:srgbClr val="002060"/>
            </a:solidFill>
            <a:prstDash val="solid"/>
          </a:ln>
        </p:spPr>
        <p:txBody>
          <a:bodyPr/>
          <a:lstStyle/>
          <a:p/>
        </p:txBody>
      </p:sp>
      <p:pic>
        <p:nvPicPr>
          <p:cNvPr id="4" name="Picture 3" descr="background_type.jpg"/>
          <p:cNvPicPr>
            <a:picLocks noChangeAspect="1"/>
          </p:cNvPicPr>
          <p:nvPr/>
        </p:nvPicPr>
        <p:blipFill>
          <a:blip r:embed="rId2"/>
          <a:stretch>
            <a:fillRect/>
          </a:stretch>
        </p:blipFill>
        <p:spPr>
          <a:xfrm>
            <a:off x="0" y="0"/>
            <a:ext cx="9144000" cy="6858000"/>
          </a:xfrm>
          <a:prstGeom prst="rect">
            <a:avLst/>
          </a:prstGeom>
          <a:ln w="19050">
            <a:solidFill>
              <a:srgbClr val="002060"/>
            </a:solidFill>
            <a:prstDash val="solid"/>
          </a:ln>
        </p:spPr>
      </p:pic>
      <p:sp>
        <p:nvSpPr>
          <p:cNvPr id="5" name="TextBox 4"/>
          <p:cNvSpPr txBox="1"/>
          <p:nvPr/>
        </p:nvSpPr>
        <p:spPr>
          <a:xfrm>
            <a:off x="8412480" y="6400800"/>
            <a:ext cx="457200" cy="365760"/>
          </a:xfrm>
          <a:prstGeom prst="rect">
            <a:avLst/>
          </a:prstGeom>
          <a:noFill/>
          <a:ln w="19050">
            <a:solidFill>
              <a:srgbClr val="002060"/>
            </a:solidFill>
            <a:prstDash val="solid"/>
          </a:ln>
        </p:spPr>
        <p:txBody>
          <a:bodyPr wrap="none" lIns="45720" rIns="45720">
            <a:spAutoFit/>
          </a:bodyPr>
          <a:lstStyle/>
          <a:p>
            <a:pPr algn="r"/>
            <a:r>
              <a:rPr sz="2000" b="0">
                <a:solidFill>
                  <a:srgbClr val="000000"/>
                </a:solidFill>
                <a:latin typeface="Arial"/>
              </a:rPr>
              <a:t>5</a:t>
            </a:r>
          </a:p>
        </p:txBody>
      </p:sp>
      <p:sp>
        <p:nvSpPr>
          <p:cNvPr id="6" name="TextBox 5"/>
          <p:cNvSpPr txBox="1"/>
          <p:nvPr/>
        </p:nvSpPr>
        <p:spPr>
          <a:xfrm>
            <a:off x="457200" y="457200"/>
            <a:ext cx="8229600" cy="1371600"/>
          </a:xfrm>
          <a:prstGeom prst="rect">
            <a:avLst/>
          </a:prstGeom>
          <a:noFill/>
        </p:spPr>
        <p:txBody>
          <a:bodyPr wrap="square">
            <a:spAutoFit/>
          </a:bodyPr>
          <a:lstStyle/>
          <a:p>
            <a:pPr algn="ctr"/>
            <a:r>
              <a:rPr sz="2800" b="1">
                <a:solidFill>
                  <a:srgbClr val="002060"/>
                </a:solidFill>
                <a:latin typeface="Georgia"/>
              </a:rPr>
              <a:t>Document Summary 2 (Part 2/2)</a:t>
            </a:r>
          </a:p>
        </p:txBody>
      </p:sp>
      <p:sp>
        <p:nvSpPr>
          <p:cNvPr id="7" name="TextBox 6"/>
          <p:cNvSpPr txBox="1"/>
          <p:nvPr/>
        </p:nvSpPr>
        <p:spPr>
          <a:xfrm>
            <a:off x="457200" y="1097280"/>
            <a:ext cx="8229600" cy="457200"/>
          </a:xfrm>
          <a:prstGeom prst="rect">
            <a:avLst/>
          </a:prstGeom>
          <a:noFill/>
        </p:spPr>
        <p:txBody>
          <a:bodyPr wrap="none">
            <a:spAutoFit/>
          </a:bodyPr>
          <a:lstStyle/>
          <a:p>
            <a:pPr algn="ctr"/>
            <a:r>
              <a:rPr sz="2000" b="0">
                <a:solidFill>
                  <a:srgbClr val="002060"/>
                </a:solidFill>
                <a:latin typeface="Georgia"/>
              </a:rPr>
              <a:t>mehdikhamassi.pdf</a:t>
            </a:r>
          </a:p>
        </p:txBody>
      </p:sp>
      <p:sp>
        <p:nvSpPr>
          <p:cNvPr id="8" name="TextBox 7"/>
          <p:cNvSpPr txBox="1"/>
          <p:nvPr/>
        </p:nvSpPr>
        <p:spPr>
          <a:xfrm>
            <a:off x="914400" y="1645920"/>
            <a:ext cx="7315200" cy="3200400"/>
          </a:xfrm>
          <a:prstGeom prst="rect">
            <a:avLst/>
          </a:prstGeom>
          <a:noFill/>
        </p:spPr>
        <p:txBody>
          <a:bodyPr wrap="square">
            <a:spAutoFit/>
          </a:bodyPr>
          <a:lstStyle/>
          <a:p>
            <a:pPr algn="just">
              <a:lnSpc>
                <a:spcPct val="150000"/>
              </a:lnSpc>
              <a:spcBef>
                <a:spcPts val="500"/>
              </a:spcBef>
              <a:spcAft>
                <a:spcPts val="1000"/>
              </a:spcAft>
            </a:pPr>
            <a:r>
              <a:rPr sz="2000">
                <a:solidFill>
                  <a:srgbClr val="000000"/>
                </a:solidFill>
                <a:latin typeface="Georgia"/>
              </a:rPr>
              <a:t>system using LLMs and RAG. He interned at Societé Tunisienne de Banque, where he developed web applications using Docker. He is proficient in Python, TypeScript, Angular, .Net, JavaFX, Symfony, SQL, MySQL, MongoDB, PowerBI, TensorFlow, and Keras. He is fluent in Arabic, French, and English.</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ln w="19050">
            <a:solidFill>
              <a:srgbClr val="000080"/>
            </a:solidFill>
            <a:prstDash val="solid"/>
          </a:ln>
        </p:spPr>
        <p:txBody>
          <a:bodyPr/>
          <a:lstStyle/>
          <a:p/>
        </p:txBody>
      </p:sp>
      <p:sp>
        <p:nvSpPr>
          <p:cNvPr id="3" name="Content Placeholder 2"/>
          <p:cNvSpPr>
            <a:spLocks noGrp="1"/>
          </p:cNvSpPr>
          <p:nvPr>
            <p:ph idx="1"/>
          </p:nvPr>
        </p:nvSpPr>
        <p:spPr>
          <a:ln w="19050">
            <a:solidFill>
              <a:srgbClr val="000080"/>
            </a:solidFill>
            <a:prstDash val="solid"/>
          </a:ln>
        </p:spPr>
        <p:txBody>
          <a:bodyPr/>
          <a:lstStyle/>
          <a:p/>
        </p:txBody>
      </p:sp>
      <p:pic>
        <p:nvPicPr>
          <p:cNvPr id="4" name="Picture 3" descr="background_type.jpg"/>
          <p:cNvPicPr>
            <a:picLocks noChangeAspect="1"/>
          </p:cNvPicPr>
          <p:nvPr/>
        </p:nvPicPr>
        <p:blipFill>
          <a:blip r:embed="rId2"/>
          <a:stretch>
            <a:fillRect/>
          </a:stretch>
        </p:blipFill>
        <p:spPr>
          <a:xfrm>
            <a:off x="0" y="0"/>
            <a:ext cx="9144000" cy="6858000"/>
          </a:xfrm>
          <a:prstGeom prst="rect">
            <a:avLst/>
          </a:prstGeom>
          <a:ln w="19050">
            <a:solidFill>
              <a:srgbClr val="000080"/>
            </a:solidFill>
            <a:prstDash val="solid"/>
          </a:ln>
        </p:spPr>
      </p:pic>
      <p:sp>
        <p:nvSpPr>
          <p:cNvPr id="5" name="TextBox 4"/>
          <p:cNvSpPr txBox="1"/>
          <p:nvPr/>
        </p:nvSpPr>
        <p:spPr>
          <a:xfrm>
            <a:off x="8412480" y="6400800"/>
            <a:ext cx="457200" cy="365760"/>
          </a:xfrm>
          <a:prstGeom prst="rect">
            <a:avLst/>
          </a:prstGeom>
          <a:noFill/>
          <a:ln w="19050">
            <a:solidFill>
              <a:srgbClr val="000080"/>
            </a:solidFill>
            <a:prstDash val="solid"/>
          </a:ln>
        </p:spPr>
        <p:txBody>
          <a:bodyPr wrap="none" lIns="45720" rIns="45720">
            <a:spAutoFit/>
          </a:bodyPr>
          <a:lstStyle/>
          <a:p>
            <a:pPr algn="r"/>
            <a:r>
              <a:rPr sz="2000" b="0">
                <a:solidFill>
                  <a:srgbClr val="000000"/>
                </a:solidFill>
                <a:latin typeface="Arial"/>
              </a:rPr>
              <a:t>6</a:t>
            </a:r>
          </a:p>
        </p:txBody>
      </p:sp>
      <p:sp>
        <p:nvSpPr>
          <p:cNvPr id="6" name="TextBox 5"/>
          <p:cNvSpPr txBox="1"/>
          <p:nvPr/>
        </p:nvSpPr>
        <p:spPr>
          <a:xfrm>
            <a:off x="457200" y="457200"/>
            <a:ext cx="8229600" cy="914400"/>
          </a:xfrm>
          <a:prstGeom prst="rect">
            <a:avLst/>
          </a:prstGeom>
          <a:noFill/>
        </p:spPr>
        <p:txBody>
          <a:bodyPr wrap="none">
            <a:spAutoFit/>
          </a:bodyPr>
          <a:lstStyle/>
          <a:p>
            <a:pPr algn="ctr"/>
            <a:r>
              <a:rPr sz="3200" b="1">
                <a:solidFill>
                  <a:srgbClr val="002060"/>
                </a:solidFill>
                <a:latin typeface="Georgia"/>
              </a:rPr>
              <a:t>Question 1</a:t>
            </a:r>
          </a:p>
        </p:txBody>
      </p:sp>
      <p:sp>
        <p:nvSpPr>
          <p:cNvPr id="7" name="TextBox 6"/>
          <p:cNvSpPr txBox="1"/>
          <p:nvPr/>
        </p:nvSpPr>
        <p:spPr>
          <a:xfrm>
            <a:off x="914400" y="1645920"/>
            <a:ext cx="7315200" cy="3200400"/>
          </a:xfrm>
          <a:prstGeom prst="rect">
            <a:avLst/>
          </a:prstGeom>
          <a:noFill/>
        </p:spPr>
        <p:txBody>
          <a:bodyPr wrap="square">
            <a:spAutoFit/>
          </a:bodyPr>
          <a:lstStyle/>
          <a:p>
            <a:pPr algn="ctr"/>
            <a:r>
              <a:rPr sz="2400" b="1">
                <a:solidFill>
                  <a:srgbClr val="000080"/>
                </a:solidFill>
                <a:latin typeface="Georgia"/>
              </a:rPr>
              <a:t>["who is this ?"</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ln w="19050">
            <a:solidFill>
              <a:srgbClr val="004080"/>
            </a:solidFill>
            <a:prstDash val="solid"/>
          </a:ln>
        </p:spPr>
        <p:txBody>
          <a:bodyPr/>
          <a:lstStyle/>
          <a:p/>
        </p:txBody>
      </p:sp>
      <p:sp>
        <p:nvSpPr>
          <p:cNvPr id="3" name="Content Placeholder 2"/>
          <p:cNvSpPr>
            <a:spLocks noGrp="1"/>
          </p:cNvSpPr>
          <p:nvPr>
            <p:ph idx="1"/>
          </p:nvPr>
        </p:nvSpPr>
        <p:spPr>
          <a:ln w="19050">
            <a:solidFill>
              <a:srgbClr val="004080"/>
            </a:solidFill>
            <a:prstDash val="solid"/>
          </a:ln>
        </p:spPr>
        <p:txBody>
          <a:bodyPr/>
          <a:lstStyle/>
          <a:p/>
        </p:txBody>
      </p:sp>
      <p:pic>
        <p:nvPicPr>
          <p:cNvPr id="4" name="Picture 3" descr="background_type.jpg"/>
          <p:cNvPicPr>
            <a:picLocks noChangeAspect="1"/>
          </p:cNvPicPr>
          <p:nvPr/>
        </p:nvPicPr>
        <p:blipFill>
          <a:blip r:embed="rId2"/>
          <a:stretch>
            <a:fillRect/>
          </a:stretch>
        </p:blipFill>
        <p:spPr>
          <a:xfrm>
            <a:off x="0" y="0"/>
            <a:ext cx="9144000" cy="6858000"/>
          </a:xfrm>
          <a:prstGeom prst="rect">
            <a:avLst/>
          </a:prstGeom>
          <a:ln w="19050">
            <a:solidFill>
              <a:srgbClr val="004080"/>
            </a:solidFill>
            <a:prstDash val="solid"/>
          </a:ln>
        </p:spPr>
      </p:pic>
      <p:sp>
        <p:nvSpPr>
          <p:cNvPr id="5" name="TextBox 4"/>
          <p:cNvSpPr txBox="1"/>
          <p:nvPr/>
        </p:nvSpPr>
        <p:spPr>
          <a:xfrm>
            <a:off x="8412480" y="6400800"/>
            <a:ext cx="457200" cy="365760"/>
          </a:xfrm>
          <a:prstGeom prst="rect">
            <a:avLst/>
          </a:prstGeom>
          <a:noFill/>
          <a:ln w="19050">
            <a:solidFill>
              <a:srgbClr val="004080"/>
            </a:solidFill>
            <a:prstDash val="solid"/>
          </a:ln>
        </p:spPr>
        <p:txBody>
          <a:bodyPr wrap="none" lIns="45720" rIns="45720">
            <a:spAutoFit/>
          </a:bodyPr>
          <a:lstStyle/>
          <a:p>
            <a:pPr algn="r"/>
            <a:r>
              <a:rPr sz="2000" b="0">
                <a:solidFill>
                  <a:srgbClr val="000000"/>
                </a:solidFill>
                <a:latin typeface="Arial"/>
              </a:rPr>
              <a:t>7</a:t>
            </a:r>
          </a:p>
        </p:txBody>
      </p:sp>
      <p:sp>
        <p:nvSpPr>
          <p:cNvPr id="6" name="TextBox 5"/>
          <p:cNvSpPr txBox="1"/>
          <p:nvPr/>
        </p:nvSpPr>
        <p:spPr>
          <a:xfrm>
            <a:off x="457200" y="457200"/>
            <a:ext cx="8229600" cy="914400"/>
          </a:xfrm>
          <a:prstGeom prst="rect">
            <a:avLst/>
          </a:prstGeom>
          <a:noFill/>
        </p:spPr>
        <p:txBody>
          <a:bodyPr wrap="none">
            <a:spAutoFit/>
          </a:bodyPr>
          <a:lstStyle/>
          <a:p>
            <a:pPr algn="ctr"/>
            <a:r>
              <a:rPr sz="3200" b="1">
                <a:solidFill>
                  <a:srgbClr val="004080"/>
                </a:solidFill>
                <a:latin typeface="Georgia"/>
              </a:rPr>
              <a:t>Response to question 1</a:t>
            </a:r>
          </a:p>
        </p:txBody>
      </p:sp>
      <p:sp>
        <p:nvSpPr>
          <p:cNvPr id="7" name="TextBox 6"/>
          <p:cNvSpPr txBox="1"/>
          <p:nvPr/>
        </p:nvSpPr>
        <p:spPr>
          <a:xfrm>
            <a:off x="914400" y="1645920"/>
            <a:ext cx="7315200" cy="3200400"/>
          </a:xfrm>
          <a:prstGeom prst="rect">
            <a:avLst/>
          </a:prstGeom>
          <a:noFill/>
        </p:spPr>
        <p:txBody>
          <a:bodyPr wrap="square">
            <a:spAutoFit/>
          </a:bodyPr>
          <a:lstStyle/>
          <a:p/>
          <a:p>
            <a:pPr algn="l">
              <a:lnSpc>
                <a:spcPct val="150000"/>
              </a:lnSpc>
              <a:spcBef>
                <a:spcPts val="500"/>
              </a:spcBef>
              <a:spcAft>
                <a:spcPts val="1000"/>
              </a:spcAft>
            </a:pPr>
            <a:r>
              <a:rPr sz="2000">
                <a:solidFill>
                  <a:srgbClr val="000000"/>
                </a:solidFill>
                <a:latin typeface="Georgia"/>
              </a:rPr>
              <a:t>• This is Mohamed Mehdi Khamassi. **Reference:**</a:t>
            </a:r>
          </a:p>
          <a:p>
            <a:pPr algn="l">
              <a:lnSpc>
                <a:spcPct val="150000"/>
              </a:lnSpc>
              <a:spcBef>
                <a:spcPts val="300"/>
              </a:spcBef>
              <a:spcAft>
                <a:spcPts val="1000"/>
              </a:spcAft>
            </a:pPr>
            <a:r>
              <a:rPr sz="2000">
                <a:solidFill>
                  <a:srgbClr val="000000"/>
                </a:solidFill>
                <a:latin typeface="Georgia"/>
              </a:rPr>
              <a:t>• khamassimohamedmehdi.pdf - mehdikhamassi.pdf</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ln w="19050">
            <a:solidFill>
              <a:srgbClr val="000080"/>
            </a:solidFill>
            <a:prstDash val="solid"/>
          </a:ln>
        </p:spPr>
        <p:txBody>
          <a:bodyPr/>
          <a:lstStyle/>
          <a:p/>
        </p:txBody>
      </p:sp>
      <p:sp>
        <p:nvSpPr>
          <p:cNvPr id="3" name="Content Placeholder 2"/>
          <p:cNvSpPr>
            <a:spLocks noGrp="1"/>
          </p:cNvSpPr>
          <p:nvPr>
            <p:ph idx="1"/>
          </p:nvPr>
        </p:nvSpPr>
        <p:spPr>
          <a:ln w="19050">
            <a:solidFill>
              <a:srgbClr val="000080"/>
            </a:solidFill>
            <a:prstDash val="solid"/>
          </a:ln>
        </p:spPr>
        <p:txBody>
          <a:bodyPr/>
          <a:lstStyle/>
          <a:p/>
        </p:txBody>
      </p:sp>
      <p:pic>
        <p:nvPicPr>
          <p:cNvPr id="4" name="Picture 3" descr="background_type.jpg"/>
          <p:cNvPicPr>
            <a:picLocks noChangeAspect="1"/>
          </p:cNvPicPr>
          <p:nvPr/>
        </p:nvPicPr>
        <p:blipFill>
          <a:blip r:embed="rId2"/>
          <a:stretch>
            <a:fillRect/>
          </a:stretch>
        </p:blipFill>
        <p:spPr>
          <a:xfrm>
            <a:off x="0" y="0"/>
            <a:ext cx="9144000" cy="6858000"/>
          </a:xfrm>
          <a:prstGeom prst="rect">
            <a:avLst/>
          </a:prstGeom>
          <a:ln w="19050">
            <a:solidFill>
              <a:srgbClr val="000080"/>
            </a:solidFill>
            <a:prstDash val="solid"/>
          </a:ln>
        </p:spPr>
      </p:pic>
      <p:sp>
        <p:nvSpPr>
          <p:cNvPr id="5" name="TextBox 4"/>
          <p:cNvSpPr txBox="1"/>
          <p:nvPr/>
        </p:nvSpPr>
        <p:spPr>
          <a:xfrm>
            <a:off x="8412480" y="6400800"/>
            <a:ext cx="457200" cy="365760"/>
          </a:xfrm>
          <a:prstGeom prst="rect">
            <a:avLst/>
          </a:prstGeom>
          <a:noFill/>
          <a:ln w="19050">
            <a:solidFill>
              <a:srgbClr val="000080"/>
            </a:solidFill>
            <a:prstDash val="solid"/>
          </a:ln>
        </p:spPr>
        <p:txBody>
          <a:bodyPr wrap="none" lIns="45720" rIns="45720">
            <a:spAutoFit/>
          </a:bodyPr>
          <a:lstStyle/>
          <a:p>
            <a:pPr algn="r"/>
            <a:r>
              <a:rPr sz="2000" b="0">
                <a:solidFill>
                  <a:srgbClr val="000000"/>
                </a:solidFill>
                <a:latin typeface="Arial"/>
              </a:rPr>
              <a:t>8</a:t>
            </a:r>
          </a:p>
        </p:txBody>
      </p:sp>
      <p:sp>
        <p:nvSpPr>
          <p:cNvPr id="6" name="TextBox 5"/>
          <p:cNvSpPr txBox="1"/>
          <p:nvPr/>
        </p:nvSpPr>
        <p:spPr>
          <a:xfrm>
            <a:off x="457200" y="457200"/>
            <a:ext cx="8229600" cy="914400"/>
          </a:xfrm>
          <a:prstGeom prst="rect">
            <a:avLst/>
          </a:prstGeom>
          <a:noFill/>
        </p:spPr>
        <p:txBody>
          <a:bodyPr wrap="none">
            <a:spAutoFit/>
          </a:bodyPr>
          <a:lstStyle/>
          <a:p>
            <a:pPr algn="ctr"/>
            <a:r>
              <a:rPr sz="3200" b="1">
                <a:solidFill>
                  <a:srgbClr val="002060"/>
                </a:solidFill>
                <a:latin typeface="Georgia"/>
              </a:rPr>
              <a:t>Question 2</a:t>
            </a:r>
          </a:p>
        </p:txBody>
      </p:sp>
      <p:sp>
        <p:nvSpPr>
          <p:cNvPr id="7" name="TextBox 6"/>
          <p:cNvSpPr txBox="1"/>
          <p:nvPr/>
        </p:nvSpPr>
        <p:spPr>
          <a:xfrm>
            <a:off x="914400" y="1645920"/>
            <a:ext cx="7315200" cy="3200400"/>
          </a:xfrm>
          <a:prstGeom prst="rect">
            <a:avLst/>
          </a:prstGeom>
          <a:noFill/>
        </p:spPr>
        <p:txBody>
          <a:bodyPr wrap="square">
            <a:spAutoFit/>
          </a:bodyPr>
          <a:lstStyle/>
          <a:p>
            <a:pPr algn="ctr"/>
            <a:r>
              <a:rPr sz="2400" b="1">
                <a:solidFill>
                  <a:srgbClr val="000080"/>
                </a:solidFill>
                <a:latin typeface="Georgia"/>
              </a:rPr>
              <a:t>"what does he do ?"</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ln w="19050">
            <a:solidFill>
              <a:srgbClr val="004080"/>
            </a:solidFill>
            <a:prstDash val="solid"/>
          </a:ln>
        </p:spPr>
        <p:txBody>
          <a:bodyPr/>
          <a:lstStyle/>
          <a:p/>
        </p:txBody>
      </p:sp>
      <p:sp>
        <p:nvSpPr>
          <p:cNvPr id="3" name="Content Placeholder 2"/>
          <p:cNvSpPr>
            <a:spLocks noGrp="1"/>
          </p:cNvSpPr>
          <p:nvPr>
            <p:ph idx="1"/>
          </p:nvPr>
        </p:nvSpPr>
        <p:spPr>
          <a:ln w="19050">
            <a:solidFill>
              <a:srgbClr val="004080"/>
            </a:solidFill>
            <a:prstDash val="solid"/>
          </a:ln>
        </p:spPr>
        <p:txBody>
          <a:bodyPr/>
          <a:lstStyle/>
          <a:p/>
        </p:txBody>
      </p:sp>
      <p:pic>
        <p:nvPicPr>
          <p:cNvPr id="4" name="Picture 3" descr="background_type.jpg"/>
          <p:cNvPicPr>
            <a:picLocks noChangeAspect="1"/>
          </p:cNvPicPr>
          <p:nvPr/>
        </p:nvPicPr>
        <p:blipFill>
          <a:blip r:embed="rId2"/>
          <a:stretch>
            <a:fillRect/>
          </a:stretch>
        </p:blipFill>
        <p:spPr>
          <a:xfrm>
            <a:off x="0" y="0"/>
            <a:ext cx="9144000" cy="6858000"/>
          </a:xfrm>
          <a:prstGeom prst="rect">
            <a:avLst/>
          </a:prstGeom>
          <a:ln w="19050">
            <a:solidFill>
              <a:srgbClr val="004080"/>
            </a:solidFill>
            <a:prstDash val="solid"/>
          </a:ln>
        </p:spPr>
      </p:pic>
      <p:sp>
        <p:nvSpPr>
          <p:cNvPr id="5" name="TextBox 4"/>
          <p:cNvSpPr txBox="1"/>
          <p:nvPr/>
        </p:nvSpPr>
        <p:spPr>
          <a:xfrm>
            <a:off x="8412480" y="6400800"/>
            <a:ext cx="457200" cy="365760"/>
          </a:xfrm>
          <a:prstGeom prst="rect">
            <a:avLst/>
          </a:prstGeom>
          <a:noFill/>
          <a:ln w="19050">
            <a:solidFill>
              <a:srgbClr val="004080"/>
            </a:solidFill>
            <a:prstDash val="solid"/>
          </a:ln>
        </p:spPr>
        <p:txBody>
          <a:bodyPr wrap="none" lIns="45720" rIns="45720">
            <a:spAutoFit/>
          </a:bodyPr>
          <a:lstStyle/>
          <a:p>
            <a:pPr algn="r"/>
            <a:r>
              <a:rPr sz="2000" b="0">
                <a:solidFill>
                  <a:srgbClr val="000000"/>
                </a:solidFill>
                <a:latin typeface="Arial"/>
              </a:rPr>
              <a:t>9</a:t>
            </a:r>
          </a:p>
        </p:txBody>
      </p:sp>
      <p:sp>
        <p:nvSpPr>
          <p:cNvPr id="6" name="TextBox 5"/>
          <p:cNvSpPr txBox="1"/>
          <p:nvPr/>
        </p:nvSpPr>
        <p:spPr>
          <a:xfrm>
            <a:off x="457200" y="457200"/>
            <a:ext cx="8229600" cy="914400"/>
          </a:xfrm>
          <a:prstGeom prst="rect">
            <a:avLst/>
          </a:prstGeom>
          <a:noFill/>
        </p:spPr>
        <p:txBody>
          <a:bodyPr wrap="none">
            <a:spAutoFit/>
          </a:bodyPr>
          <a:lstStyle/>
          <a:p>
            <a:pPr algn="ctr"/>
            <a:r>
              <a:rPr sz="3200" b="1">
                <a:solidFill>
                  <a:srgbClr val="004080"/>
                </a:solidFill>
                <a:latin typeface="Georgia"/>
              </a:rPr>
              <a:t>Response to question 2</a:t>
            </a:r>
          </a:p>
        </p:txBody>
      </p:sp>
      <p:sp>
        <p:nvSpPr>
          <p:cNvPr id="7" name="TextBox 6"/>
          <p:cNvSpPr txBox="1"/>
          <p:nvPr/>
        </p:nvSpPr>
        <p:spPr>
          <a:xfrm>
            <a:off x="914400" y="1645920"/>
            <a:ext cx="7315200" cy="3200400"/>
          </a:xfrm>
          <a:prstGeom prst="rect">
            <a:avLst/>
          </a:prstGeom>
          <a:noFill/>
        </p:spPr>
        <p:txBody>
          <a:bodyPr wrap="square">
            <a:spAutoFit/>
          </a:bodyPr>
          <a:lstStyle/>
          <a:p/>
          <a:p>
            <a:pPr algn="l">
              <a:lnSpc>
                <a:spcPct val="150000"/>
              </a:lnSpc>
              <a:spcBef>
                <a:spcPts val="500"/>
              </a:spcBef>
              <a:spcAft>
                <a:spcPts val="1000"/>
              </a:spcAft>
            </a:pPr>
            <a:r>
              <a:rPr sz="2000">
                <a:solidFill>
                  <a:srgbClr val="000000"/>
                </a:solidFill>
                <a:latin typeface="Georgia"/>
              </a:rPr>
              <a:t>• He is a PhD student in Computer Science. **Reference:**</a:t>
            </a:r>
          </a:p>
          <a:p>
            <a:pPr algn="l">
              <a:lnSpc>
                <a:spcPct val="150000"/>
              </a:lnSpc>
              <a:spcBef>
                <a:spcPts val="300"/>
              </a:spcBef>
              <a:spcAft>
                <a:spcPts val="1000"/>
              </a:spcAft>
            </a:pPr>
            <a:r>
              <a:rPr sz="2000">
                <a:solidFill>
                  <a:srgbClr val="000000"/>
                </a:solidFill>
                <a:latin typeface="Georgia"/>
              </a:rPr>
              <a:t>• khamassimohamedmehdi.pdf - mehdikhamassi.pdf - "I am a PhD student in Computer Science"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