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ln w="44450">
            <a:solidFill>
              <a:srgbClr val="FFD700"/>
            </a:solidFill>
            <a:prstDash val="solid"/>
          </a:ln>
        </p:spPr>
        <p:txBody>
          <a:bodyPr/>
          <a:lstStyle/>
          <a:p/>
        </p:txBody>
      </p:sp>
      <p:sp>
        <p:nvSpPr>
          <p:cNvPr id="3" name="Subtitle 2"/>
          <p:cNvSpPr>
            <a:spLocks noGrp="1"/>
          </p:cNvSpPr>
          <p:nvPr>
            <p:ph type="subTitle" idx="1"/>
          </p:nvPr>
        </p:nvSpPr>
        <p:spPr>
          <a:ln w="44450">
            <a:solidFill>
              <a:srgbClr val="FFD700"/>
            </a:solidFill>
            <a:prstDash val="solid"/>
          </a:ln>
        </p:spPr>
        <p:txBody>
          <a:bodyPr/>
          <a:lstStyle/>
          <a:p/>
        </p:txBody>
      </p:sp>
      <p:pic>
        <p:nvPicPr>
          <p:cNvPr id="4" name="Picture 3" descr="background_title.jpg"/>
          <p:cNvPicPr>
            <a:picLocks noChangeAspect="1"/>
          </p:cNvPicPr>
          <p:nvPr/>
        </p:nvPicPr>
        <p:blipFill>
          <a:blip r:embed="rId2"/>
          <a:stretch>
            <a:fillRect/>
          </a:stretch>
        </p:blipFill>
        <p:spPr>
          <a:xfrm>
            <a:off x="0" y="0"/>
            <a:ext cx="9144000" cy="6858000"/>
          </a:xfrm>
          <a:prstGeom prst="rect">
            <a:avLst/>
          </a:prstGeom>
          <a:ln w="44450">
            <a:solidFill>
              <a:srgbClr val="FFD700"/>
            </a:solidFill>
            <a:prstDash val="solid"/>
          </a:ln>
        </p:spPr>
      </p:pic>
      <p:pic>
        <p:nvPicPr>
          <p:cNvPr id="5" name="Picture 4" descr="logo.png"/>
          <p:cNvPicPr>
            <a:picLocks noChangeAspect="1"/>
          </p:cNvPicPr>
          <p:nvPr/>
        </p:nvPicPr>
        <p:blipFill>
          <a:blip r:embed="rId3"/>
          <a:stretch>
            <a:fillRect/>
          </a:stretch>
        </p:blipFill>
        <p:spPr>
          <a:xfrm>
            <a:off x="7315200" y="457200"/>
            <a:ext cx="1371600" cy="438619"/>
          </a:xfrm>
          <a:prstGeom prst="rect">
            <a:avLst/>
          </a:prstGeom>
        </p:spPr>
      </p:pic>
      <p:sp>
        <p:nvSpPr>
          <p:cNvPr id="6" name="TextBox 5"/>
          <p:cNvSpPr txBox="1"/>
          <p:nvPr/>
        </p:nvSpPr>
        <p:spPr>
          <a:xfrm>
            <a:off x="457200" y="2743200"/>
            <a:ext cx="8229600" cy="1828800"/>
          </a:xfrm>
          <a:prstGeom prst="rect">
            <a:avLst/>
          </a:prstGeom>
          <a:noFill/>
        </p:spPr>
        <p:txBody>
          <a:bodyPr wrap="square">
            <a:spAutoFit/>
          </a:bodyPr>
          <a:lstStyle/>
          <a:p>
            <a:pPr algn="ctr"/>
            <a:r>
              <a:rPr sz="2500" b="1">
                <a:solidFill>
                  <a:srgbClr val="000000"/>
                </a:solidFill>
                <a:latin typeface="Georgia"/>
              </a:rPr>
              <a:t>Document Analysis</a:t>
            </a:r>
          </a:p>
          <a:p>
            <a:pPr algn="ctr"/>
            <a:r>
              <a:rPr sz="2500" b="1">
                <a:solidFill>
                  <a:srgbClr val="000000"/>
                </a:solidFill>
                <a:latin typeface="Georgia"/>
              </a:rPr>
              <a:t>malekjendoubiCV</a:t>
            </a:r>
          </a:p>
          <a:p>
            <a:pPr algn="ctr"/>
            <a:r>
              <a:rPr sz="2500" b="1">
                <a:solidFill>
                  <a:srgbClr val="000000"/>
                </a:solidFill>
                <a:latin typeface="Georgia"/>
              </a:rPr>
              <a:t>20/05/2025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2</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1/3)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malekjendoubiCV.pdf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Malek Jendoubi is a highly motivated 2nd-year computer engineering student at ESPRIT, seeking an 8-week summer internship. He possesses strong problem-solving skills and a passion for software development.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3</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2/3)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malekjendoubiCV.pdf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His experience includes a maintenance internship at Banque de Tunisie and a development internship at DLS GAMING, where he developed a backend application with Spring Boot and Spring Batch.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4</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3/3)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malekjendoubiCV.pdf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Malek's technical skills encompass Java, C++, Python, Spring Boot, Angular, React, MySQL, PostgreSQL, MongoDB, and DevOps tools like Jenkins and Docker. He has worked on projects involving Symfony, Spring Boot, Angular, Express.js, and React. He is also the student representative at ESPRIT.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5</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1</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["who is this?"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6</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1</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This is Malek Jendoubi. • He is a student in the 2nd year of the engineering cycle. *Reference:*</a:t>
            </a:r>
          </a:p>
          <a:p>
            <a:pPr algn="l">
              <a:lnSpc>
                <a:spcPct val="150000"/>
              </a:lnSpc>
              <a:spcBef>
                <a:spcPts val="300"/>
              </a:spcBef>
              <a:spcAft>
                <a:spcPts val="1000"/>
              </a:spcAft>
            </a:pPr>
            <a:r>
              <a:rPr sz="2000">
                <a:solidFill>
                  <a:srgbClr val="000000"/>
                </a:solidFill>
                <a:latin typeface="Georgia"/>
              </a:rPr>
              <a:t>• malekjendoubiCV.pdf: 'MALEKJENDOUBI'</a:t>
            </a:r>
          </a:p>
          <a:p>
            <a:pPr algn="l">
              <a:lnSpc>
                <a:spcPct val="150000"/>
              </a:lnSpc>
              <a:spcBef>
                <a:spcPts val="300"/>
              </a:spcBef>
              <a:spcAft>
                <a:spcPts val="1000"/>
              </a:spcAft>
            </a:pPr>
            <a:r>
              <a:rPr sz="2000">
                <a:solidFill>
                  <a:srgbClr val="000000"/>
                </a:solidFill>
                <a:latin typeface="Georgia"/>
              </a:rPr>
              <a:t>• malekjendoubiCV.pdf: 'Étudiant en 2ᵉ année du cycle ingénieur 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7</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2</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"what does he do exactly?"]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8</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He is a 2nd-year engineering student. *Reference:*</a:t>
            </a:r>
          </a:p>
          <a:p>
            <a:pPr algn="l">
              <a:lnSpc>
                <a:spcPct val="150000"/>
              </a:lnSpc>
              <a:spcBef>
                <a:spcPts val="300"/>
              </a:spcBef>
              <a:spcAft>
                <a:spcPts val="1000"/>
              </a:spcAft>
            </a:pPr>
            <a:r>
              <a:rPr sz="2000">
                <a:solidFill>
                  <a:srgbClr val="000000"/>
                </a:solidFill>
                <a:latin typeface="Georgia"/>
              </a:rPr>
              <a:t>• malekjendoubiCV.pdf: Étudiant en 2ᵉ année du cycle ingénieur 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