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44450">
            <a:solidFill>
              <a:srgbClr val="FFD700"/>
            </a:solidFill>
            <a:prstDash val="solid"/>
          </a:ln>
        </p:spPr>
        <p:txBody>
          <a:bodyPr/>
          <a:lstStyle/>
          <a:p>
            <a:endParaRPr/>
          </a:p>
        </p:txBody>
      </p:sp>
      <p:sp>
        <p:nvSpPr>
          <p:cNvPr id="3" name="Subtitle 2"/>
          <p:cNvSpPr>
            <a:spLocks noGrp="1"/>
          </p:cNvSpPr>
          <p:nvPr>
            <p:ph type="subTitle" idx="1"/>
          </p:nvPr>
        </p:nvSpPr>
        <p:spPr>
          <a:ln w="44450">
            <a:solidFill>
              <a:srgbClr val="FFD700"/>
            </a:solidFill>
            <a:prstDash val="solid"/>
          </a:ln>
        </p:spPr>
        <p:txBody>
          <a:bodyPr/>
          <a:lstStyle/>
          <a:p>
            <a:endParaRPr/>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3</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FORMAT OF DUE DILIGENCE REPORT.docx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annexes jointes. Il précise également que l'entreprise n'est pas cotée en bourse.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0080"/>
            </a:solidFill>
            <a:prstDash val="solid"/>
          </a:ln>
        </p:spPr>
        <p:txBody>
          <a:bodyPr/>
          <a:lstStyle/>
          <a:p>
            <a:endParaRPr/>
          </a:p>
        </p:txBody>
      </p:sp>
      <p:sp>
        <p:nvSpPr>
          <p:cNvPr id="3" name="Content Placeholder 2"/>
          <p:cNvSpPr>
            <a:spLocks noGrp="1"/>
          </p:cNvSpPr>
          <p:nvPr>
            <p:ph idx="1"/>
          </p:nvPr>
        </p:nvSpPr>
        <p:spPr>
          <a:ln w="19050">
            <a:solidFill>
              <a:srgbClr val="000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6" name="TextBox 5"/>
          <p:cNvSpPr txBox="1"/>
          <p:nvPr/>
        </p:nvSpPr>
        <p:spPr>
          <a:xfrm>
            <a:off x="914400" y="1828800"/>
            <a:ext cx="7315200" cy="3657600"/>
          </a:xfrm>
          <a:prstGeom prst="rect">
            <a:avLst/>
          </a:prstGeom>
          <a:noFill/>
        </p:spPr>
        <p:txBody>
          <a:bodyPr wrap="square">
            <a:spAutoFit/>
          </a:bodyPr>
          <a:lstStyle/>
          <a:p>
            <a:pPr algn="ctr"/>
            <a:r>
              <a:rPr sz="3600" b="1">
                <a:solidFill>
                  <a:srgbClr val="000080"/>
                </a:solidFill>
                <a:latin typeface="Georgia"/>
              </a:rPr>
              <a:t>c'est quoi l'utilité de ces document?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Ces documents servent à structurer et à réaliser une **due diligence**, c'est-à-dire un audit approfondi d'une entreprise ou d'une opération, généralement dans le cadre d'une acquisition, d'un investissement ou d'un partenariat. Plus précisément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2)</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**3.-Due-Diligence-Guidelines.docx** : Ce document fournit des **lignes directrices** pour mener une due diligence. Il établit les principes, les processus et les domaines à examiner lors de l'évaluation d'une entreprise. Il sert de guide pour s'assurer que tous les aspects importants sont couverts et que l'analyse est rigoureuse.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3)</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**A-4-Operational-Due-Diligence-report-template-.docx** : Ce document est un **modèle de rapport** pour la due diligence opérationnelle. Il offre une structure préétablie pour présenter les résultats de l'analyse des opérations de l'entreprise cible. Il aide à organiser l'information collectée et à communiquer les conclusions de manière claire et concise.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4)</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**FORMAT OF DUE DILIGENCE REPORT.docx** : Ce document est un **modèle de rapport de due diligence** général. Il fournit une structure pour présenter les résultats de l'ensemble de la due diligence, couvrant potentiellement des aspects financiers, juridiques, opérationnels, etc. Il aide à standardiser la présentation des informations et à faciliter la prise de décision.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5)</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En résumé, ces documents sont des outils essentiels pour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6)</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**Planifier et exécuter** une due diligence de manière structurée et complète.</a:t>
            </a:r>
          </a:p>
          <a:p>
            <a:pPr algn="l">
              <a:spcBef>
                <a:spcPts val="300"/>
              </a:spcBef>
              <a:spcAft>
                <a:spcPts val="600"/>
              </a:spcAft>
            </a:pPr>
            <a:r>
              <a:rPr sz="2200">
                <a:solidFill>
                  <a:srgbClr val="000000"/>
                </a:solidFill>
                <a:latin typeface="Georgia"/>
              </a:rPr>
              <a:t>• **Collecter et analyser** les informations pertinentes sur l'entreprise cible.</a:t>
            </a:r>
          </a:p>
          <a:p>
            <a:pPr algn="l">
              <a:spcBef>
                <a:spcPts val="300"/>
              </a:spcBef>
              <a:spcAft>
                <a:spcPts val="600"/>
              </a:spcAft>
            </a:pPr>
            <a:r>
              <a:rPr sz="2200">
                <a:solidFill>
                  <a:srgbClr val="000000"/>
                </a:solidFill>
                <a:latin typeface="Georgia"/>
              </a:rPr>
              <a:t>• **Présenter les résultats** de l'analyse de manière claire et concise dans un rapport.</a:t>
            </a:r>
          </a:p>
          <a:p>
            <a:pPr algn="l">
              <a:spcBef>
                <a:spcPts val="300"/>
              </a:spcBef>
              <a:spcAft>
                <a:spcPts val="600"/>
              </a:spcAft>
            </a:pPr>
            <a:r>
              <a:rPr sz="2200">
                <a:solidFill>
                  <a:srgbClr val="000000"/>
                </a:solidFill>
                <a:latin typeface="Georgia"/>
              </a:rPr>
              <a:t>• **Faciliter la prise de décision** éclairée basée sur une évaluation approfondie.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Référence de la réponse 1</a:t>
            </a:r>
          </a:p>
        </p:txBody>
      </p:sp>
      <p:sp>
        <p:nvSpPr>
          <p:cNvPr id="6" name="TextBox 5"/>
          <p:cNvSpPr txBox="1"/>
          <p:nvPr/>
        </p:nvSpPr>
        <p:spPr>
          <a:xfrm>
            <a:off x="914400" y="1828800"/>
            <a:ext cx="7315200" cy="3657600"/>
          </a:xfrm>
          <a:prstGeom prst="rect">
            <a:avLst/>
          </a:prstGeom>
          <a:noFill/>
        </p:spPr>
        <p:txBody>
          <a:bodyPr wrap="square">
            <a:spAutoFit/>
          </a:bodyPr>
          <a:lstStyle/>
          <a:p>
            <a:pPr algn="l"/>
            <a:r>
              <a:rPr sz="2200">
                <a:solidFill>
                  <a:srgbClr val="000000"/>
                </a:solidFill>
                <a:latin typeface="Georgia"/>
              </a:rPr>
              <a:t>*   L'ensemble des documents "3.-Due-Diligence-Guidelines.docx", "A-4-Operational-Due-Diligence-report-template-.docx" et "FORMAT OF DUE DILIGENCE REPORT.docx" sont utilisés pour déduire l'utilité générale des documents de due diligence. L'interprétation est basée sur les titres et les fonctions typiques de tels documents.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0080"/>
            </a:solidFill>
            <a:prstDash val="solid"/>
          </a:ln>
        </p:spPr>
        <p:txBody>
          <a:bodyPr/>
          <a:lstStyle/>
          <a:p>
            <a:endParaRPr/>
          </a:p>
        </p:txBody>
      </p:sp>
      <p:sp>
        <p:nvSpPr>
          <p:cNvPr id="3" name="Content Placeholder 2"/>
          <p:cNvSpPr>
            <a:spLocks noGrp="1"/>
          </p:cNvSpPr>
          <p:nvPr>
            <p:ph idx="1"/>
          </p:nvPr>
        </p:nvSpPr>
        <p:spPr>
          <a:ln w="19050">
            <a:solidFill>
              <a:srgbClr val="000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6" name="TextBox 5"/>
          <p:cNvSpPr txBox="1"/>
          <p:nvPr/>
        </p:nvSpPr>
        <p:spPr>
          <a:xfrm>
            <a:off x="914400" y="1828800"/>
            <a:ext cx="7315200" cy="3657600"/>
          </a:xfrm>
          <a:prstGeom prst="rect">
            <a:avLst/>
          </a:prstGeom>
          <a:noFill/>
        </p:spPr>
        <p:txBody>
          <a:bodyPr wrap="square">
            <a:spAutoFit/>
          </a:bodyPr>
          <a:lstStyle/>
          <a:p>
            <a:pPr algn="ctr"/>
            <a:r>
              <a:rPr sz="3600" b="1">
                <a:solidFill>
                  <a:srgbClr val="000080"/>
                </a:solidFill>
                <a:latin typeface="Georgia"/>
              </a:rPr>
              <a:t>c'est quoi la due dilligence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3.-Due-Diligence-Guidelines.docx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dirty="0" err="1">
                <a:solidFill>
                  <a:srgbClr val="000000"/>
                </a:solidFill>
                <a:latin typeface="Georgia"/>
              </a:rPr>
              <a:t>Voici</a:t>
            </a:r>
            <a:r>
              <a:rPr sz="2200" dirty="0">
                <a:solidFill>
                  <a:srgbClr val="000000"/>
                </a:solidFill>
                <a:latin typeface="Georgia"/>
              </a:rPr>
              <a:t> un résumé des directives de diligence </a:t>
            </a:r>
            <a:r>
              <a:rPr sz="2200" dirty="0" err="1">
                <a:solidFill>
                  <a:srgbClr val="000000"/>
                </a:solidFill>
                <a:latin typeface="Georgia"/>
              </a:rPr>
              <a:t>raisonnable</a:t>
            </a:r>
            <a:r>
              <a:rPr sz="2200" dirty="0">
                <a:solidFill>
                  <a:srgbClr val="000000"/>
                </a:solidFill>
                <a:latin typeface="Georgia"/>
              </a:rPr>
              <a:t> :</a:t>
            </a:r>
          </a:p>
          <a:p>
            <a:pPr algn="just">
              <a:spcBef>
                <a:spcPts val="300"/>
              </a:spcBef>
              <a:spcAft>
                <a:spcPts val="600"/>
              </a:spcAft>
            </a:pPr>
            <a:endParaRPr sz="2200" dirty="0">
              <a:solidFill>
                <a:srgbClr val="000000"/>
              </a:solidFill>
              <a:latin typeface="Georgia"/>
            </a:endParaRPr>
          </a:p>
          <a:p>
            <a:pPr algn="just">
              <a:spcBef>
                <a:spcPts val="300"/>
              </a:spcBef>
              <a:spcAft>
                <a:spcPts val="600"/>
              </a:spcAft>
            </a:pPr>
            <a:r>
              <a:rPr sz="2200" dirty="0">
                <a:solidFill>
                  <a:srgbClr val="000000"/>
                </a:solidFill>
                <a:latin typeface="Georgia"/>
              </a:rPr>
              <a:t>La diligence </a:t>
            </a:r>
            <a:r>
              <a:rPr sz="2200" dirty="0" err="1">
                <a:solidFill>
                  <a:srgbClr val="000000"/>
                </a:solidFill>
                <a:latin typeface="Georgia"/>
              </a:rPr>
              <a:t>raisonnable</a:t>
            </a:r>
            <a:r>
              <a:rPr sz="2200" dirty="0">
                <a:solidFill>
                  <a:srgbClr val="000000"/>
                </a:solidFill>
                <a:latin typeface="Georgia"/>
              </a:rPr>
              <a:t> </a:t>
            </a:r>
            <a:r>
              <a:rPr sz="2200" dirty="0" err="1">
                <a:solidFill>
                  <a:srgbClr val="000000"/>
                </a:solidFill>
                <a:latin typeface="Georgia"/>
              </a:rPr>
              <a:t>est</a:t>
            </a:r>
            <a:r>
              <a:rPr sz="2200" dirty="0">
                <a:solidFill>
                  <a:srgbClr val="000000"/>
                </a:solidFill>
                <a:latin typeface="Georgia"/>
              </a:rPr>
              <a:t> </a:t>
            </a:r>
            <a:r>
              <a:rPr sz="2200" dirty="0" err="1">
                <a:solidFill>
                  <a:srgbClr val="000000"/>
                </a:solidFill>
                <a:latin typeface="Georgia"/>
              </a:rPr>
              <a:t>une</a:t>
            </a:r>
            <a:r>
              <a:rPr sz="2200" dirty="0">
                <a:solidFill>
                  <a:srgbClr val="000000"/>
                </a:solidFill>
                <a:latin typeface="Georgia"/>
              </a:rPr>
              <a:t> étape </a:t>
            </a:r>
            <a:r>
              <a:rPr sz="2200" dirty="0" err="1">
                <a:solidFill>
                  <a:srgbClr val="000000"/>
                </a:solidFill>
                <a:latin typeface="Georgia"/>
              </a:rPr>
              <a:t>cruciale</a:t>
            </a:r>
            <a:r>
              <a:rPr sz="2200" dirty="0">
                <a:solidFill>
                  <a:srgbClr val="000000"/>
                </a:solidFill>
                <a:latin typeface="Georgia"/>
              </a:rPr>
              <a:t> pour identifier les </a:t>
            </a:r>
            <a:r>
              <a:rPr sz="2200" dirty="0" err="1">
                <a:solidFill>
                  <a:srgbClr val="000000"/>
                </a:solidFill>
                <a:latin typeface="Georgia"/>
              </a:rPr>
              <a:t>problèmes</a:t>
            </a:r>
            <a:r>
              <a:rPr sz="2200" dirty="0">
                <a:solidFill>
                  <a:srgbClr val="000000"/>
                </a:solidFill>
                <a:latin typeface="Georgia"/>
              </a:rPr>
              <a:t> </a:t>
            </a:r>
            <a:r>
              <a:rPr sz="2200" dirty="0" err="1">
                <a:solidFill>
                  <a:srgbClr val="000000"/>
                </a:solidFill>
                <a:latin typeface="Georgia"/>
              </a:rPr>
              <a:t>potentiels</a:t>
            </a:r>
            <a:r>
              <a:rPr sz="2200" dirty="0">
                <a:solidFill>
                  <a:srgbClr val="000000"/>
                </a:solidFill>
                <a:latin typeface="Georgia"/>
              </a:rPr>
              <a:t> d'un </a:t>
            </a:r>
            <a:r>
              <a:rPr sz="2200" dirty="0" err="1">
                <a:solidFill>
                  <a:srgbClr val="000000"/>
                </a:solidFill>
                <a:latin typeface="Georgia"/>
              </a:rPr>
              <a:t>investissement</a:t>
            </a:r>
            <a:r>
              <a:rPr sz="2200" dirty="0">
                <a:solidFill>
                  <a:srgbClr val="000000"/>
                </a:solidFill>
                <a:latin typeface="Georgia"/>
              </a:rPr>
              <a:t> et </a:t>
            </a:r>
            <a:r>
              <a:rPr sz="2200" dirty="0" err="1">
                <a:solidFill>
                  <a:srgbClr val="000000"/>
                </a:solidFill>
                <a:latin typeface="Georgia"/>
              </a:rPr>
              <a:t>évaluer</a:t>
            </a:r>
            <a:r>
              <a:rPr sz="2200" dirty="0">
                <a:solidFill>
                  <a:srgbClr val="000000"/>
                </a:solidFill>
                <a:latin typeface="Georgia"/>
              </a:rPr>
              <a:t> les faiblesses de </a:t>
            </a:r>
            <a:r>
              <a:rPr sz="2200" dirty="0" err="1">
                <a:solidFill>
                  <a:srgbClr val="000000"/>
                </a:solidFill>
                <a:latin typeface="Georgia"/>
              </a:rPr>
              <a:t>l'entreprise</a:t>
            </a:r>
            <a:r>
              <a:rPr sz="2200" dirty="0">
                <a:solidFill>
                  <a:srgbClr val="000000"/>
                </a:solidFill>
                <a:latin typeface="Georgia"/>
              </a:rPr>
              <a:t>. </a:t>
            </a:r>
            <a:r>
              <a:rPr sz="2200" dirty="0" err="1">
                <a:solidFill>
                  <a:srgbClr val="000000"/>
                </a:solidFill>
                <a:latin typeface="Georgia"/>
              </a:rPr>
              <a:t>L'Investment</a:t>
            </a:r>
            <a:r>
              <a:rPr sz="2200" dirty="0">
                <a:solidFill>
                  <a:srgbClr val="000000"/>
                </a:solidFill>
                <a:latin typeface="Georgia"/>
              </a:rPr>
              <a:t> Committee </a:t>
            </a:r>
            <a:r>
              <a:rPr sz="2200" dirty="0" err="1">
                <a:solidFill>
                  <a:srgbClr val="000000"/>
                </a:solidFill>
                <a:latin typeface="Georgia"/>
              </a:rPr>
              <a:t>détermine</a:t>
            </a:r>
            <a:r>
              <a:rPr sz="2200" dirty="0">
                <a:solidFill>
                  <a:srgbClr val="000000"/>
                </a:solidFill>
                <a:latin typeface="Georgia"/>
              </a:rPr>
              <a:t> </a:t>
            </a:r>
            <a:r>
              <a:rPr sz="2200" dirty="0" err="1">
                <a:solidFill>
                  <a:srgbClr val="000000"/>
                </a:solidFill>
                <a:latin typeface="Georgia"/>
              </a:rPr>
              <a:t>l'étendue</a:t>
            </a:r>
            <a:r>
              <a:rPr sz="2200" dirty="0">
                <a:solidFill>
                  <a:srgbClr val="000000"/>
                </a:solidFill>
                <a:latin typeface="Georgia"/>
              </a:rPr>
              <a:t> de la diligence </a:t>
            </a:r>
            <a:r>
              <a:rPr sz="2200" dirty="0" err="1">
                <a:solidFill>
                  <a:srgbClr val="000000"/>
                </a:solidFill>
                <a:latin typeface="Georgia"/>
              </a:rPr>
              <a:t>raisonnable</a:t>
            </a:r>
            <a:r>
              <a:rPr sz="2200" dirty="0">
                <a:solidFill>
                  <a:srgbClr val="000000"/>
                </a:solidFill>
                <a:latin typeface="Georgia"/>
              </a:rPr>
              <a:t> (</a:t>
            </a:r>
            <a:r>
              <a:rPr sz="2200" dirty="0" err="1">
                <a:solidFill>
                  <a:srgbClr val="000000"/>
                </a:solidFill>
                <a:latin typeface="Georgia"/>
              </a:rPr>
              <a:t>complète</a:t>
            </a:r>
            <a:r>
              <a:rPr sz="2200" dirty="0">
                <a:solidFill>
                  <a:srgbClr val="000000"/>
                </a:solidFill>
                <a:latin typeface="Georgia"/>
              </a:rPr>
              <a:t> </a:t>
            </a:r>
            <a:r>
              <a:rPr sz="2200" dirty="0" err="1">
                <a:solidFill>
                  <a:srgbClr val="000000"/>
                </a:solidFill>
                <a:latin typeface="Georgia"/>
              </a:rPr>
              <a:t>ou</a:t>
            </a:r>
            <a:r>
              <a:rPr sz="2200" dirty="0">
                <a:solidFill>
                  <a:srgbClr val="000000"/>
                </a:solidFill>
                <a:latin typeface="Georgia"/>
              </a:rPr>
              <a:t> mise à jour) et </a:t>
            </a:r>
            <a:r>
              <a:rPr sz="2200" dirty="0" err="1">
                <a:solidFill>
                  <a:srgbClr val="000000"/>
                </a:solidFill>
                <a:latin typeface="Georgia"/>
              </a:rPr>
              <a:t>nomme</a:t>
            </a:r>
            <a:r>
              <a:rPr sz="2200" dirty="0">
                <a:solidFill>
                  <a:srgbClr val="000000"/>
                </a:solidFill>
                <a:latin typeface="Georgia"/>
              </a:rPr>
              <a:t> un </a:t>
            </a:r>
            <a:r>
              <a:rPr sz="2200" dirty="0" err="1">
                <a:solidFill>
                  <a:srgbClr val="000000"/>
                </a:solidFill>
                <a:latin typeface="Georgia"/>
              </a:rPr>
              <a:t>enquêteur</a:t>
            </a:r>
            <a:r>
              <a:rPr sz="2200" dirty="0">
                <a:solidFill>
                  <a:srgbClr val="000000"/>
                </a:solidFill>
                <a:latin typeface="Georgia"/>
              </a:rPr>
              <a:t> </a:t>
            </a:r>
            <a:r>
              <a:rPr sz="2200" dirty="0" err="1">
                <a:solidFill>
                  <a:srgbClr val="000000"/>
                </a:solidFill>
                <a:latin typeface="Georgia"/>
              </a:rPr>
              <a:t>indépendant</a:t>
            </a:r>
            <a:r>
              <a:rPr sz="2200" dirty="0">
                <a:solidFill>
                  <a:srgbClr val="000000"/>
                </a:solidFill>
                <a:latin typeface="Georgia"/>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2</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La "due diligence" est un processus d'enquête et d'analyse approfondie mené pour évaluer les risques et les opportunités associés à une transaction commerciale, un investissement ou une acquisition. Elle vise à vérifier et valider les informations fournies par la partie cible et à identifier les problèmes potentiels qui pourraient affecter la décision de l'acquéreur ou de l'investisseur.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Référence de la réponse 2</a:t>
            </a:r>
          </a:p>
        </p:txBody>
      </p:sp>
      <p:sp>
        <p:nvSpPr>
          <p:cNvPr id="6" name="TextBox 5"/>
          <p:cNvSpPr txBox="1"/>
          <p:nvPr/>
        </p:nvSpPr>
        <p:spPr>
          <a:xfrm>
            <a:off x="914400" y="1828800"/>
            <a:ext cx="7315200" cy="3657600"/>
          </a:xfrm>
          <a:prstGeom prst="rect">
            <a:avLst/>
          </a:prstGeom>
          <a:noFill/>
        </p:spPr>
        <p:txBody>
          <a:bodyPr wrap="square">
            <a:spAutoFit/>
          </a:bodyPr>
          <a:lstStyle/>
          <a:p>
            <a:pPr algn="l"/>
            <a:r>
              <a:rPr sz="2200">
                <a:solidFill>
                  <a:srgbClr val="000000"/>
                </a:solidFill>
                <a:latin typeface="Georgia"/>
              </a:rPr>
              <a:t>* 3.-Due-Diligence-Guidelines.docx (Définition générale implicite à travers l'ensemble du document, qui décrit les étapes et objectifs de la due diligence) * A-4-Operational-Due-Diligence-report-template-.docx (Implique que la due diligence opérationnelle est une partie de la due diligence globale, visant à évaluer les opérations de l'entreprise cible) * FORMAT OF DUE DILIGENCE REPORT.docx (Le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4080"/>
            </a:solidFill>
            <a:prstDash val="solid"/>
          </a:ln>
        </p:spPr>
        <p:txBody>
          <a:bodyPr/>
          <a:lstStyle/>
          <a:p>
            <a:endParaRPr/>
          </a:p>
        </p:txBody>
      </p:sp>
      <p:sp>
        <p:nvSpPr>
          <p:cNvPr id="3" name="Content Placeholder 2"/>
          <p:cNvSpPr>
            <a:spLocks noGrp="1"/>
          </p:cNvSpPr>
          <p:nvPr>
            <p:ph idx="1"/>
          </p:nvPr>
        </p:nvSpPr>
        <p:spPr>
          <a:ln w="19050">
            <a:solidFill>
              <a:srgbClr val="00408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Référence de la réponse 2 (Partie 2)</a:t>
            </a:r>
          </a:p>
        </p:txBody>
      </p:sp>
      <p:sp>
        <p:nvSpPr>
          <p:cNvPr id="6" name="TextBox 5"/>
          <p:cNvSpPr txBox="1"/>
          <p:nvPr/>
        </p:nvSpPr>
        <p:spPr>
          <a:xfrm>
            <a:off x="914400" y="1828800"/>
            <a:ext cx="7315200" cy="3657600"/>
          </a:xfrm>
          <a:prstGeom prst="rect">
            <a:avLst/>
          </a:prstGeom>
          <a:noFill/>
        </p:spPr>
        <p:txBody>
          <a:bodyPr wrap="square">
            <a:spAutoFit/>
          </a:bodyPr>
          <a:lstStyle/>
          <a:p>
            <a:pPr algn="l"/>
            <a:r>
              <a:rPr sz="2200">
                <a:solidFill>
                  <a:srgbClr val="000000"/>
                </a:solidFill>
                <a:latin typeface="Georgia"/>
              </a:rPr>
              <a:t>format du rapport implique que la due diligence est un processus structuré aboutissant à un rapport d'analyse)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3.-Due-Diligence-Guidelines.docx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L'enquêteur vérifie l'exactitude des informations, découvre les informations manquantes, évalue la validité du plan d'affaires, identifie les risques et analyse l'environnement concurrentiel. L'objectif est également d'obtenir une impression subjective de l'entreprise.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3.-Due-Diligence-Guidelines.docx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La diligence raisonnable comprend une visite d'une journée sur le site de l'entreprise, des entretiens avec la direction et l'examen des documents. L'enquêteur doit se familiariser avec l'entreprise et son plan d'affaires, et peut également étudier les concurrents et les clients. L'enquêteur doit poser des questions difficiles et rechercher des faits et des détails concrets.</a:t>
            </a:r>
          </a:p>
          <a:p>
            <a:pPr algn="just">
              <a:spcBef>
                <a:spcPts val="300"/>
              </a:spcBef>
              <a:spcAft>
                <a:spcPts val="600"/>
              </a:spcAft>
            </a:pPr>
            <a:endParaRPr sz="2200">
              <a:solidFill>
                <a:srgbClr val="000000"/>
              </a:solidFill>
              <a:latin typeface="Georgia"/>
            </a:endParaRPr>
          </a:p>
          <a:p>
            <a:pPr algn="just">
              <a:spcBef>
                <a:spcPts val="300"/>
              </a:spcBef>
              <a:spcAft>
                <a:spcPts val="600"/>
              </a:spcAft>
            </a:pPr>
            <a:r>
              <a:rPr sz="2200">
                <a:solidFill>
                  <a:srgbClr val="000000"/>
                </a:solidFill>
                <a:latin typeface="Georgia"/>
              </a:rPr>
              <a:t>L'enquêteur reçoit une indemnité de 1000 € (frais inclus).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2</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A-4-Operational-Due-Diligence-report-template-.docx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Ce document est un modèle de rapport de diligence raisonnable opérationnelle pour une municipalité (LGU) dans le cadre du projet STAR. Il évalue l'organisation, la structure, le personnel, les technologies de l'information, la communication, l'archivage, la gestion des actifs, les projets d'investissement et les aspects juridiques de la LGU.</a:t>
            </a:r>
          </a:p>
          <a:p>
            <a:pPr algn="just">
              <a:spcBef>
                <a:spcPts val="300"/>
              </a:spcBef>
              <a:spcAft>
                <a:spcPts val="600"/>
              </a:spcAft>
            </a:pPr>
            <a:endParaRPr sz="2200">
              <a:solidFill>
                <a:srgbClr val="000000"/>
              </a:solidFill>
              <a:latin typeface="Georgia"/>
            </a:endParaRPr>
          </a:p>
          <a:p>
            <a:pPr algn="just">
              <a:spcBef>
                <a:spcPts val="300"/>
              </a:spcBef>
              <a:spcAft>
                <a:spcPts val="600"/>
              </a:spcAft>
            </a:pPr>
            <a:r>
              <a:rPr sz="2200">
                <a:solidFill>
                  <a:srgbClr val="000000"/>
                </a:solidFill>
                <a:latin typeface="Georgia"/>
              </a:rPr>
              <a:t>L'analyse organisationnelle examine les rôles (conseil, maire, secrétaire), les fonctions (services publics et fonctions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2</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A-4-Operational-Due-Diligence-report-template-.docx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horizontales), l'orientation (sectorielle ou fonctionnelle) et la prestation de services (propre ou sous-traitée). L'évaluation du personnel inclut un inventaire des employés, une description des données collectées et des recommandations basées sur le cadre juridique pertinent. Le rapport identifie les lacunes et les exceptions dans le modèle organisationnel actuel et formule des recommandations pour la conception de la nouvelle municipalité issue de l'éventuelle fusion avec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2</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A-4-Operational-Due-Diligence-report-template-.docx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d'autres communes.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3</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FORMAT OF DUE DILIGENCE REPORT.docx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Ce rapport de diligence raisonnable examine la conformité d'une entreprise (dont le nom et les détails sont à compléter) avec la loi sur les sociétés de 2013 et d'autres réglementations applicables pour une période donnée. Il couvre divers aspects, notamment la composition du conseil d'administration, la structure de l'actionnariat, les transactions avec les parties liées, les prêts et garanties, les emprunts, la création de charges, l'exposition aux devises, l'émission 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2060"/>
            </a:solidFill>
            <a:prstDash val="solid"/>
          </a:ln>
        </p:spPr>
        <p:txBody>
          <a:bodyPr/>
          <a:lstStyle/>
          <a:p>
            <a:endParaRPr/>
          </a:p>
        </p:txBody>
      </p:sp>
      <p:sp>
        <p:nvSpPr>
          <p:cNvPr id="3" name="Content Placeholder 2"/>
          <p:cNvSpPr>
            <a:spLocks noGrp="1"/>
          </p:cNvSpPr>
          <p:nvPr>
            <p:ph idx="1"/>
          </p:nvPr>
        </p:nvSpPr>
        <p:spPr>
          <a:ln w="19050">
            <a:solidFill>
              <a:srgbClr val="002060"/>
            </a:solidFill>
            <a:prstDash val="solid"/>
          </a:ln>
        </p:spPr>
        <p:txBody>
          <a:bodyPr/>
          <a:lstStyle/>
          <a:p>
            <a:endParaRPr/>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3</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FORMAT OF DUE DILIGENCE REPORT.docx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titres, l'assurance des actifs, le respect des conditions de prêt, le paiement des dividendes, la conformité aux listes de défaillants, le paiement des cotisations obligatoires, l'utilisation des fonds empruntés, les prêts interentreprises, les normes comptables, le fonds de protection des investisseurs et les poursuites judiciaires. Le rapport conclut que l'entreprise a généralement respecté les réglementations applicables, avec des détails spécifiques fournis dans 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1143</Words>
  <Application>Microsoft Office PowerPoint</Application>
  <PresentationFormat>On-screen Show (4:3)</PresentationFormat>
  <Paragraphs>60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Mega Pc</cp:lastModifiedBy>
  <cp:revision>2</cp:revision>
  <dcterms:created xsi:type="dcterms:W3CDTF">2013-01-27T09:14:16Z</dcterms:created>
  <dcterms:modified xsi:type="dcterms:W3CDTF">2025-05-20T08:34:26Z</dcterms:modified>
  <cp:category/>
</cp:coreProperties>
</file>