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64" r:id="rId5"/>
  </p:sldMasterIdLst>
  <p:notesMasterIdLst>
    <p:notesMasterId r:id="rId30"/>
  </p:notesMasterIdLst>
  <p:handoutMasterIdLst>
    <p:handoutMasterId r:id="rId31"/>
  </p:handoutMasterIdLst>
  <p:sldIdLst>
    <p:sldId id="283" r:id="rId6"/>
    <p:sldId id="310" r:id="rId7"/>
    <p:sldId id="332" r:id="rId8"/>
    <p:sldId id="338" r:id="rId9"/>
    <p:sldId id="350" r:id="rId10"/>
    <p:sldId id="341" r:id="rId11"/>
    <p:sldId id="342" r:id="rId12"/>
    <p:sldId id="343" r:id="rId13"/>
    <p:sldId id="351" r:id="rId14"/>
    <p:sldId id="346" r:id="rId15"/>
    <p:sldId id="345" r:id="rId16"/>
    <p:sldId id="359" r:id="rId17"/>
    <p:sldId id="352" r:id="rId18"/>
    <p:sldId id="347" r:id="rId19"/>
    <p:sldId id="348" r:id="rId20"/>
    <p:sldId id="355" r:id="rId21"/>
    <p:sldId id="356" r:id="rId22"/>
    <p:sldId id="349" r:id="rId23"/>
    <p:sldId id="354" r:id="rId24"/>
    <p:sldId id="357" r:id="rId25"/>
    <p:sldId id="353" r:id="rId26"/>
    <p:sldId id="358" r:id="rId27"/>
    <p:sldId id="344" r:id="rId28"/>
    <p:sldId id="33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000D"/>
    <a:srgbClr val="FDC5AE"/>
    <a:srgbClr val="FCA78A"/>
    <a:srgbClr val="FCB296"/>
    <a:srgbClr val="FFFFFF"/>
    <a:srgbClr val="FCA88B"/>
    <a:srgbClr val="42B5B8"/>
    <a:srgbClr val="2D8CFF"/>
    <a:srgbClr val="DADAD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5174" autoAdjust="0"/>
  </p:normalViewPr>
  <p:slideViewPr>
    <p:cSldViewPr snapToGrid="0">
      <p:cViewPr varScale="1">
        <p:scale>
          <a:sx n="103" d="100"/>
          <a:sy n="103" d="100"/>
        </p:scale>
        <p:origin x="936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4/28/21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4/28/21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401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46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93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326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969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105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dk1"/>
                </a:solidFill>
                <a:latin typeface="+mj-lt"/>
              </a:rPr>
              <a:t>transformers outperforms LSTM in most of the cases.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1329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2557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025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8284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99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33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4275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 few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458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1730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61EA0F-A667-4B49-8422-0062BC55E2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5796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59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928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61EA0F-A667-4B49-8422-0062BC55E2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5115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61EA0F-A667-4B49-8422-0062BC55E2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3960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61EA0F-A667-4B49-8422-0062BC55E2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4610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296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4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8E5585-026C-4153-A365-B114026F980C}"/>
              </a:ext>
            </a:extLst>
          </p:cNvPr>
          <p:cNvSpPr/>
          <p:nvPr userDrawn="1"/>
        </p:nvSpPr>
        <p:spPr>
          <a:xfrm>
            <a:off x="0" y="5378"/>
            <a:ext cx="12192000" cy="6858000"/>
          </a:xfrm>
          <a:prstGeom prst="rect">
            <a:avLst/>
          </a:prstGeom>
          <a:solidFill>
            <a:srgbClr val="FCA88B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A718CC3-EF40-4AB1-BCEC-D00FBFA2BC60}"/>
              </a:ext>
            </a:extLst>
          </p:cNvPr>
          <p:cNvSpPr/>
          <p:nvPr userDrawn="1"/>
        </p:nvSpPr>
        <p:spPr bwMode="blackWhite">
          <a:xfrm>
            <a:off x="254950" y="268162"/>
            <a:ext cx="11682101" cy="6332433"/>
          </a:xfrm>
          <a:prstGeom prst="roundRect">
            <a:avLst>
              <a:gd name="adj" fmla="val 26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C893EEA-FE5D-49D3-B0A7-DF174972A166}"/>
              </a:ext>
            </a:extLst>
          </p:cNvPr>
          <p:cNvSpPr txBox="1">
            <a:spLocks/>
          </p:cNvSpPr>
          <p:nvPr userDrawn="1"/>
        </p:nvSpPr>
        <p:spPr>
          <a:xfrm>
            <a:off x="0" y="6613389"/>
            <a:ext cx="53557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47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7F84A9-05C9-427C-88D8-31C22BDD3924}"/>
              </a:ext>
            </a:extLst>
          </p:cNvPr>
          <p:cNvSpPr txBox="1">
            <a:spLocks/>
          </p:cNvSpPr>
          <p:nvPr userDrawn="1"/>
        </p:nvSpPr>
        <p:spPr>
          <a:xfrm>
            <a:off x="0" y="6613389"/>
            <a:ext cx="53557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659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0F7D9EB-7990-4EE9-B4B4-9482C92D7571}"/>
              </a:ext>
            </a:extLst>
          </p:cNvPr>
          <p:cNvSpPr txBox="1">
            <a:spLocks/>
          </p:cNvSpPr>
          <p:nvPr userDrawn="1"/>
        </p:nvSpPr>
        <p:spPr>
          <a:xfrm>
            <a:off x="0" y="6613389"/>
            <a:ext cx="53557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854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07B2252-22C0-4526-A2F3-110BC9A7FFE6}"/>
              </a:ext>
            </a:extLst>
          </p:cNvPr>
          <p:cNvSpPr txBox="1">
            <a:spLocks/>
          </p:cNvSpPr>
          <p:nvPr userDrawn="1"/>
        </p:nvSpPr>
        <p:spPr>
          <a:xfrm>
            <a:off x="0" y="6613389"/>
            <a:ext cx="53557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455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97A7A1C-287A-4434-9578-49928C7011DF}"/>
              </a:ext>
            </a:extLst>
          </p:cNvPr>
          <p:cNvSpPr txBox="1">
            <a:spLocks/>
          </p:cNvSpPr>
          <p:nvPr userDrawn="1"/>
        </p:nvSpPr>
        <p:spPr>
          <a:xfrm>
            <a:off x="0" y="6613389"/>
            <a:ext cx="53557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705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20">
            <a:extLst>
              <a:ext uri="{FF2B5EF4-FFF2-40B4-BE49-F238E27FC236}">
                <a16:creationId xmlns:a16="http://schemas.microsoft.com/office/drawing/2014/main" id="{63B165D0-0594-9843-A653-74260F146AE5}"/>
              </a:ext>
            </a:extLst>
          </p:cNvPr>
          <p:cNvSpPr/>
          <p:nvPr userDrawn="1"/>
        </p:nvSpPr>
        <p:spPr>
          <a:xfrm rot="10800000">
            <a:off x="4516427" y="1"/>
            <a:ext cx="7675573" cy="2322894"/>
          </a:xfrm>
          <a:custGeom>
            <a:avLst/>
            <a:gdLst>
              <a:gd name="connsiteX0" fmla="*/ 3447958 w 5216859"/>
              <a:gd name="connsiteY0" fmla="*/ 463 h 1478847"/>
              <a:gd name="connsiteX1" fmla="*/ 3570648 w 5216859"/>
              <a:gd name="connsiteY1" fmla="*/ 11997 h 1478847"/>
              <a:gd name="connsiteX2" fmla="*/ 4142148 w 5216859"/>
              <a:gd name="connsiteY2" fmla="*/ 850197 h 1478847"/>
              <a:gd name="connsiteX3" fmla="*/ 4942248 w 5216859"/>
              <a:gd name="connsiteY3" fmla="*/ 1174047 h 1478847"/>
              <a:gd name="connsiteX4" fmla="*/ 5164151 w 5216859"/>
              <a:gd name="connsiteY4" fmla="*/ 1405605 h 1478847"/>
              <a:gd name="connsiteX5" fmla="*/ 5216859 w 5216859"/>
              <a:gd name="connsiteY5" fmla="*/ 1478847 h 1478847"/>
              <a:gd name="connsiteX6" fmla="*/ 0 w 5216859"/>
              <a:gd name="connsiteY6" fmla="*/ 1478847 h 1478847"/>
              <a:gd name="connsiteX7" fmla="*/ 28985 w 5216859"/>
              <a:gd name="connsiteY7" fmla="*/ 1403243 h 1478847"/>
              <a:gd name="connsiteX8" fmla="*/ 560748 w 5216859"/>
              <a:gd name="connsiteY8" fmla="*/ 640647 h 1478847"/>
              <a:gd name="connsiteX9" fmla="*/ 2294298 w 5216859"/>
              <a:gd name="connsiteY9" fmla="*/ 373947 h 1478847"/>
              <a:gd name="connsiteX10" fmla="*/ 3447958 w 5216859"/>
              <a:gd name="connsiteY10" fmla="*/ 463 h 1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16859" h="1478847">
                <a:moveTo>
                  <a:pt x="3447958" y="463"/>
                </a:moveTo>
                <a:cubicBezTo>
                  <a:pt x="3491174" y="-1348"/>
                  <a:pt x="3532151" y="2075"/>
                  <a:pt x="3570648" y="11997"/>
                </a:cubicBezTo>
                <a:cubicBezTo>
                  <a:pt x="3878623" y="91372"/>
                  <a:pt x="3913548" y="656522"/>
                  <a:pt x="4142148" y="850197"/>
                </a:cubicBezTo>
                <a:cubicBezTo>
                  <a:pt x="4370748" y="1043872"/>
                  <a:pt x="4739048" y="1031172"/>
                  <a:pt x="4942248" y="1174047"/>
                </a:cubicBezTo>
                <a:cubicBezTo>
                  <a:pt x="5018448" y="1227625"/>
                  <a:pt x="5096434" y="1316029"/>
                  <a:pt x="5164151" y="1405605"/>
                </a:cubicBezTo>
                <a:lnTo>
                  <a:pt x="5216859" y="1478847"/>
                </a:lnTo>
                <a:lnTo>
                  <a:pt x="0" y="1478847"/>
                </a:lnTo>
                <a:lnTo>
                  <a:pt x="28985" y="1403243"/>
                </a:lnTo>
                <a:cubicBezTo>
                  <a:pt x="121408" y="1159760"/>
                  <a:pt x="267854" y="793047"/>
                  <a:pt x="560748" y="640647"/>
                </a:cubicBezTo>
                <a:cubicBezTo>
                  <a:pt x="951273" y="437447"/>
                  <a:pt x="1792648" y="478722"/>
                  <a:pt x="2294298" y="373947"/>
                </a:cubicBezTo>
                <a:cubicBezTo>
                  <a:pt x="2733242" y="282269"/>
                  <a:pt x="3145446" y="13138"/>
                  <a:pt x="3447958" y="46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31F8B615-0030-2047-8652-146BCEF22564}"/>
              </a:ext>
            </a:extLst>
          </p:cNvPr>
          <p:cNvSpPr/>
          <p:nvPr userDrawn="1"/>
        </p:nvSpPr>
        <p:spPr>
          <a:xfrm>
            <a:off x="0" y="3232602"/>
            <a:ext cx="7674963" cy="3625398"/>
          </a:xfrm>
          <a:custGeom>
            <a:avLst/>
            <a:gdLst>
              <a:gd name="connsiteX0" fmla="*/ 333366 w 2058995"/>
              <a:gd name="connsiteY0" fmla="*/ 940 h 972601"/>
              <a:gd name="connsiteX1" fmla="*/ 400050 w 2058995"/>
              <a:gd name="connsiteY1" fmla="*/ 1051 h 972601"/>
              <a:gd name="connsiteX2" fmla="*/ 952500 w 2058995"/>
              <a:gd name="connsiteY2" fmla="*/ 534451 h 972601"/>
              <a:gd name="connsiteX3" fmla="*/ 1924050 w 2058995"/>
              <a:gd name="connsiteY3" fmla="*/ 686851 h 972601"/>
              <a:gd name="connsiteX4" fmla="*/ 2054591 w 2058995"/>
              <a:gd name="connsiteY4" fmla="*/ 942966 h 972601"/>
              <a:gd name="connsiteX5" fmla="*/ 2058995 w 2058995"/>
              <a:gd name="connsiteY5" fmla="*/ 972601 h 972601"/>
              <a:gd name="connsiteX6" fmla="*/ 0 w 2058995"/>
              <a:gd name="connsiteY6" fmla="*/ 972601 h 972601"/>
              <a:gd name="connsiteX7" fmla="*/ 0 w 2058995"/>
              <a:gd name="connsiteY7" fmla="*/ 61952 h 972601"/>
              <a:gd name="connsiteX8" fmla="*/ 75605 w 2058995"/>
              <a:gd name="connsiteY8" fmla="*/ 42128 h 972601"/>
              <a:gd name="connsiteX9" fmla="*/ 333366 w 2058995"/>
              <a:gd name="connsiteY9" fmla="*/ 940 h 972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58995" h="972601">
                <a:moveTo>
                  <a:pt x="333366" y="940"/>
                </a:moveTo>
                <a:cubicBezTo>
                  <a:pt x="357485" y="-326"/>
                  <a:pt x="379809" y="-338"/>
                  <a:pt x="400050" y="1051"/>
                </a:cubicBezTo>
                <a:cubicBezTo>
                  <a:pt x="723900" y="23276"/>
                  <a:pt x="698500" y="420151"/>
                  <a:pt x="952500" y="534451"/>
                </a:cubicBezTo>
                <a:cubicBezTo>
                  <a:pt x="1206500" y="648751"/>
                  <a:pt x="1736725" y="556676"/>
                  <a:pt x="1924050" y="686851"/>
                </a:cubicBezTo>
                <a:cubicBezTo>
                  <a:pt x="1994297" y="735667"/>
                  <a:pt x="2033290" y="836275"/>
                  <a:pt x="2054591" y="942966"/>
                </a:cubicBezTo>
                <a:lnTo>
                  <a:pt x="2058995" y="972601"/>
                </a:lnTo>
                <a:lnTo>
                  <a:pt x="0" y="972601"/>
                </a:lnTo>
                <a:lnTo>
                  <a:pt x="0" y="61952"/>
                </a:lnTo>
                <a:lnTo>
                  <a:pt x="75605" y="42128"/>
                </a:lnTo>
                <a:cubicBezTo>
                  <a:pt x="172492" y="19804"/>
                  <a:pt x="261007" y="4735"/>
                  <a:pt x="333366" y="94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05C21D6A-A628-2443-8075-ACD2B911C6D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4338" y="481013"/>
            <a:ext cx="11368087" cy="587533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42BB51D-E7C1-3746-85E9-889CCB24F7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01383" y="2552298"/>
            <a:ext cx="8789234" cy="1220477"/>
          </a:xfrm>
        </p:spPr>
        <p:txBody>
          <a:bodyPr anchor="b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1" i="0">
                <a:solidFill>
                  <a:schemeClr val="bg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E016467-0564-6D4C-BF17-F4FA3991C1F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01383" y="3919840"/>
            <a:ext cx="8789234" cy="846381"/>
          </a:xfrm>
        </p:spPr>
        <p:txBody>
          <a:bodyPr anchor="t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bg1"/>
                </a:solidFill>
                <a:latin typeface="+mn-lt"/>
                <a:ea typeface="Meiryo UI" panose="020B0604030504040204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noProof="0" dirty="0"/>
              <a:t>Subtitle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20FC4AD-D2FD-4A8B-902B-95CD5C21F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613389"/>
            <a:ext cx="53557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8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ntent 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FADF1099-92E5-4749-8E94-299FD6249EFD}"/>
              </a:ext>
            </a:extLst>
          </p:cNvPr>
          <p:cNvSpPr>
            <a:spLocks/>
          </p:cNvSpPr>
          <p:nvPr userDrawn="1"/>
        </p:nvSpPr>
        <p:spPr bwMode="auto">
          <a:xfrm>
            <a:off x="-1587" y="0"/>
            <a:ext cx="12193587" cy="2840682"/>
          </a:xfrm>
          <a:custGeom>
            <a:avLst/>
            <a:gdLst>
              <a:gd name="T0" fmla="*/ 0 w 3296"/>
              <a:gd name="T1" fmla="*/ 0 h 934"/>
              <a:gd name="T2" fmla="*/ 0 w 3296"/>
              <a:gd name="T3" fmla="*/ 775 h 934"/>
              <a:gd name="T4" fmla="*/ 973 w 3296"/>
              <a:gd name="T5" fmla="*/ 825 h 934"/>
              <a:gd name="T6" fmla="*/ 1957 w 3296"/>
              <a:gd name="T7" fmla="*/ 408 h 934"/>
              <a:gd name="T8" fmla="*/ 3032 w 3296"/>
              <a:gd name="T9" fmla="*/ 426 h 934"/>
              <a:gd name="T10" fmla="*/ 3296 w 3296"/>
              <a:gd name="T11" fmla="*/ 257 h 934"/>
              <a:gd name="T12" fmla="*/ 3296 w 3296"/>
              <a:gd name="T13" fmla="*/ 0 h 934"/>
              <a:gd name="T14" fmla="*/ 0 w 3296"/>
              <a:gd name="T15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96" h="934">
                <a:moveTo>
                  <a:pt x="0" y="0"/>
                </a:moveTo>
                <a:cubicBezTo>
                  <a:pt x="0" y="775"/>
                  <a:pt x="0" y="775"/>
                  <a:pt x="0" y="775"/>
                </a:cubicBezTo>
                <a:cubicBezTo>
                  <a:pt x="302" y="913"/>
                  <a:pt x="658" y="934"/>
                  <a:pt x="973" y="825"/>
                </a:cubicBezTo>
                <a:cubicBezTo>
                  <a:pt x="1311" y="708"/>
                  <a:pt x="1602" y="453"/>
                  <a:pt x="1957" y="408"/>
                </a:cubicBezTo>
                <a:cubicBezTo>
                  <a:pt x="2315" y="363"/>
                  <a:pt x="2690" y="541"/>
                  <a:pt x="3032" y="426"/>
                </a:cubicBezTo>
                <a:cubicBezTo>
                  <a:pt x="3132" y="393"/>
                  <a:pt x="3223" y="334"/>
                  <a:pt x="3296" y="257"/>
                </a:cubicBezTo>
                <a:cubicBezTo>
                  <a:pt x="3296" y="0"/>
                  <a:pt x="3296" y="0"/>
                  <a:pt x="3296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168214-BA64-4247-995E-0238E9E404F7}"/>
              </a:ext>
            </a:extLst>
          </p:cNvPr>
          <p:cNvSpPr/>
          <p:nvPr userDrawn="1"/>
        </p:nvSpPr>
        <p:spPr>
          <a:xfrm>
            <a:off x="413824" y="483781"/>
            <a:ext cx="5682176" cy="58904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745AAA3-09E3-4504-B3FD-611C81F416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55634" y="37553"/>
            <a:ext cx="5536366" cy="6820447"/>
          </a:xfrm>
          <a:custGeom>
            <a:avLst/>
            <a:gdLst>
              <a:gd name="connsiteX0" fmla="*/ 4141175 w 5285281"/>
              <a:gd name="connsiteY0" fmla="*/ 950 h 6525434"/>
              <a:gd name="connsiteX1" fmla="*/ 5222879 w 5285281"/>
              <a:gd name="connsiteY1" fmla="*/ 82101 h 6525434"/>
              <a:gd name="connsiteX2" fmla="*/ 5285281 w 5285281"/>
              <a:gd name="connsiteY2" fmla="*/ 86253 h 6525434"/>
              <a:gd name="connsiteX3" fmla="*/ 5285281 w 5285281"/>
              <a:gd name="connsiteY3" fmla="*/ 6525434 h 6525434"/>
              <a:gd name="connsiteX4" fmla="*/ 338864 w 5285281"/>
              <a:gd name="connsiteY4" fmla="*/ 6525434 h 6525434"/>
              <a:gd name="connsiteX5" fmla="*/ 355504 w 5285281"/>
              <a:gd name="connsiteY5" fmla="*/ 6284640 h 6525434"/>
              <a:gd name="connsiteX6" fmla="*/ 122536 w 5285281"/>
              <a:gd name="connsiteY6" fmla="*/ 5603772 h 6525434"/>
              <a:gd name="connsiteX7" fmla="*/ 197419 w 5285281"/>
              <a:gd name="connsiteY7" fmla="*/ 4013697 h 6525434"/>
              <a:gd name="connsiteX8" fmla="*/ 1395542 w 5285281"/>
              <a:gd name="connsiteY8" fmla="*/ 2963334 h 6525434"/>
              <a:gd name="connsiteX9" fmla="*/ 2431419 w 5285281"/>
              <a:gd name="connsiteY9" fmla="*/ 2618748 h 6525434"/>
              <a:gd name="connsiteX10" fmla="*/ 2868234 w 5285281"/>
              <a:gd name="connsiteY10" fmla="*/ 1805029 h 6525434"/>
              <a:gd name="connsiteX11" fmla="*/ 2780871 w 5285281"/>
              <a:gd name="connsiteY11" fmla="*/ 941489 h 6525434"/>
              <a:gd name="connsiteX12" fmla="*/ 3783467 w 5285281"/>
              <a:gd name="connsiteY12" fmla="*/ 36433 h 6525434"/>
              <a:gd name="connsiteX13" fmla="*/ 4141175 w 5285281"/>
              <a:gd name="connsiteY13" fmla="*/ 950 h 652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85281" h="6525434">
                <a:moveTo>
                  <a:pt x="4141175" y="950"/>
                </a:moveTo>
                <a:cubicBezTo>
                  <a:pt x="4500573" y="-8197"/>
                  <a:pt x="4864065" y="50964"/>
                  <a:pt x="5222879" y="82101"/>
                </a:cubicBezTo>
                <a:cubicBezTo>
                  <a:pt x="5243679" y="82101"/>
                  <a:pt x="5264481" y="82101"/>
                  <a:pt x="5285281" y="86253"/>
                </a:cubicBezTo>
                <a:lnTo>
                  <a:pt x="5285281" y="6525434"/>
                </a:lnTo>
                <a:cubicBezTo>
                  <a:pt x="5285281" y="6525434"/>
                  <a:pt x="5285281" y="6525434"/>
                  <a:pt x="338864" y="6525434"/>
                </a:cubicBezTo>
                <a:cubicBezTo>
                  <a:pt x="355504" y="6446553"/>
                  <a:pt x="363825" y="6363521"/>
                  <a:pt x="355504" y="6284640"/>
                </a:cubicBezTo>
                <a:cubicBezTo>
                  <a:pt x="330543" y="6043845"/>
                  <a:pt x="205739" y="5827960"/>
                  <a:pt x="122536" y="5603772"/>
                </a:cubicBezTo>
                <a:cubicBezTo>
                  <a:pt x="-64671" y="5093121"/>
                  <a:pt x="-35550" y="4503589"/>
                  <a:pt x="197419" y="4013697"/>
                </a:cubicBezTo>
                <a:cubicBezTo>
                  <a:pt x="434547" y="3523804"/>
                  <a:pt x="875523" y="3137703"/>
                  <a:pt x="1395542" y="2963334"/>
                </a:cubicBezTo>
                <a:cubicBezTo>
                  <a:pt x="1740834" y="2851240"/>
                  <a:pt x="2127728" y="2822178"/>
                  <a:pt x="2431419" y="2618748"/>
                </a:cubicBezTo>
                <a:cubicBezTo>
                  <a:pt x="2693508" y="2436077"/>
                  <a:pt x="2864074" y="2124704"/>
                  <a:pt x="2868234" y="1805029"/>
                </a:cubicBezTo>
                <a:cubicBezTo>
                  <a:pt x="2872395" y="1514414"/>
                  <a:pt x="2747590" y="1232103"/>
                  <a:pt x="2780871" y="941489"/>
                </a:cubicBezTo>
                <a:cubicBezTo>
                  <a:pt x="2834953" y="464051"/>
                  <a:pt x="3309210" y="127769"/>
                  <a:pt x="3783467" y="36433"/>
                </a:cubicBezTo>
                <a:cubicBezTo>
                  <a:pt x="3902031" y="14637"/>
                  <a:pt x="4021376" y="3999"/>
                  <a:pt x="4141175" y="95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703B7C-2DC4-C14C-A9CA-F1D21E7F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4791637" cy="583800"/>
          </a:xfr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28B953-BDF8-6C47-ADCD-D3EAF78963C3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64837"/>
            <a:ext cx="479163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0C521-A2C1-48E6-B26C-DFF1B4FD422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1265238"/>
            <a:ext cx="4791637" cy="4911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382C483-1CCA-4A1A-BBC8-C81A424BF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613389"/>
            <a:ext cx="53557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30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aption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6">
            <a:extLst>
              <a:ext uri="{FF2B5EF4-FFF2-40B4-BE49-F238E27FC236}">
                <a16:creationId xmlns:a16="http://schemas.microsoft.com/office/drawing/2014/main" id="{E0728D6F-9DC1-CD49-A2D6-834724E8AF3F}"/>
              </a:ext>
            </a:extLst>
          </p:cNvPr>
          <p:cNvSpPr/>
          <p:nvPr userDrawn="1"/>
        </p:nvSpPr>
        <p:spPr>
          <a:xfrm>
            <a:off x="0" y="0"/>
            <a:ext cx="12181097" cy="4981942"/>
          </a:xfrm>
          <a:custGeom>
            <a:avLst/>
            <a:gdLst>
              <a:gd name="connsiteX0" fmla="*/ 0 w 2412595"/>
              <a:gd name="connsiteY0" fmla="*/ 0 h 1044036"/>
              <a:gd name="connsiteX1" fmla="*/ 2412595 w 2412595"/>
              <a:gd name="connsiteY1" fmla="*/ 0 h 1044036"/>
              <a:gd name="connsiteX2" fmla="*/ 2328863 w 2412595"/>
              <a:gd name="connsiteY2" fmla="*/ 69540 h 1044036"/>
              <a:gd name="connsiteX3" fmla="*/ 2000250 w 2412595"/>
              <a:gd name="connsiteY3" fmla="*/ 285750 h 1044036"/>
              <a:gd name="connsiteX4" fmla="*/ 1162050 w 2412595"/>
              <a:gd name="connsiteY4" fmla="*/ 400050 h 1044036"/>
              <a:gd name="connsiteX5" fmla="*/ 552450 w 2412595"/>
              <a:gd name="connsiteY5" fmla="*/ 952500 h 1044036"/>
              <a:gd name="connsiteX6" fmla="*/ 107640 w 2412595"/>
              <a:gd name="connsiteY6" fmla="*/ 1035825 h 1044036"/>
              <a:gd name="connsiteX7" fmla="*/ 0 w 2412595"/>
              <a:gd name="connsiteY7" fmla="*/ 1044036 h 1044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2595" h="1044036">
                <a:moveTo>
                  <a:pt x="0" y="0"/>
                </a:moveTo>
                <a:lnTo>
                  <a:pt x="2412595" y="0"/>
                </a:lnTo>
                <a:lnTo>
                  <a:pt x="2328863" y="69540"/>
                </a:lnTo>
                <a:cubicBezTo>
                  <a:pt x="2215753" y="160139"/>
                  <a:pt x="2095500" y="245269"/>
                  <a:pt x="2000250" y="285750"/>
                </a:cubicBezTo>
                <a:cubicBezTo>
                  <a:pt x="1746250" y="393700"/>
                  <a:pt x="1403350" y="288925"/>
                  <a:pt x="1162050" y="400050"/>
                </a:cubicBezTo>
                <a:cubicBezTo>
                  <a:pt x="920750" y="511175"/>
                  <a:pt x="844550" y="841375"/>
                  <a:pt x="552450" y="952500"/>
                </a:cubicBezTo>
                <a:cubicBezTo>
                  <a:pt x="442913" y="994172"/>
                  <a:pt x="278904" y="1019770"/>
                  <a:pt x="107640" y="1035825"/>
                </a:cubicBezTo>
                <a:lnTo>
                  <a:pt x="0" y="1044036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120EC90-BDC2-0E4B-9A3F-97CA90AA39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298096" cy="6858000"/>
          </a:xfrm>
          <a:custGeom>
            <a:avLst/>
            <a:gdLst>
              <a:gd name="connsiteX0" fmla="*/ 0 w 9298096"/>
              <a:gd name="connsiteY0" fmla="*/ 0 h 6858000"/>
              <a:gd name="connsiteX1" fmla="*/ 8705997 w 9298096"/>
              <a:gd name="connsiteY1" fmla="*/ 0 h 6858000"/>
              <a:gd name="connsiteX2" fmla="*/ 8676710 w 9298096"/>
              <a:gd name="connsiteY2" fmla="*/ 366601 h 6858000"/>
              <a:gd name="connsiteX3" fmla="*/ 9086747 w 9298096"/>
              <a:gd name="connsiteY3" fmla="*/ 1403199 h 6858000"/>
              <a:gd name="connsiteX4" fmla="*/ 9297958 w 9298096"/>
              <a:gd name="connsiteY4" fmla="*/ 2314162 h 6858000"/>
              <a:gd name="connsiteX5" fmla="*/ 9298096 w 9298096"/>
              <a:gd name="connsiteY5" fmla="*/ 2513013 h 6858000"/>
              <a:gd name="connsiteX6" fmla="*/ 6405563 w 9298096"/>
              <a:gd name="connsiteY6" fmla="*/ 2513013 h 6858000"/>
              <a:gd name="connsiteX7" fmla="*/ 6405563 w 9298096"/>
              <a:gd name="connsiteY7" fmla="*/ 5528005 h 6858000"/>
              <a:gd name="connsiteX8" fmla="*/ 6380081 w 9298096"/>
              <a:gd name="connsiteY8" fmla="*/ 5533593 h 6858000"/>
              <a:gd name="connsiteX9" fmla="*/ 5022973 w 9298096"/>
              <a:gd name="connsiteY9" fmla="*/ 5947798 h 6858000"/>
              <a:gd name="connsiteX10" fmla="*/ 4312498 w 9298096"/>
              <a:gd name="connsiteY10" fmla="*/ 6826871 h 6858000"/>
              <a:gd name="connsiteX11" fmla="*/ 4305141 w 9298096"/>
              <a:gd name="connsiteY11" fmla="*/ 6858000 h 6858000"/>
              <a:gd name="connsiteX12" fmla="*/ 0 w 9298096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98096" h="6858000">
                <a:moveTo>
                  <a:pt x="0" y="0"/>
                </a:moveTo>
                <a:cubicBezTo>
                  <a:pt x="0" y="0"/>
                  <a:pt x="0" y="0"/>
                  <a:pt x="8705997" y="0"/>
                </a:cubicBezTo>
                <a:cubicBezTo>
                  <a:pt x="8676710" y="120093"/>
                  <a:pt x="8662063" y="246508"/>
                  <a:pt x="8676710" y="366601"/>
                </a:cubicBezTo>
                <a:cubicBezTo>
                  <a:pt x="8720642" y="733203"/>
                  <a:pt x="8940304" y="1061881"/>
                  <a:pt x="9086747" y="1403199"/>
                </a:cubicBezTo>
                <a:cubicBezTo>
                  <a:pt x="9210308" y="1694743"/>
                  <a:pt x="9280326" y="2003174"/>
                  <a:pt x="9297958" y="2314162"/>
                </a:cubicBezTo>
                <a:lnTo>
                  <a:pt x="9298096" y="2513013"/>
                </a:lnTo>
                <a:lnTo>
                  <a:pt x="6405563" y="2513013"/>
                </a:lnTo>
                <a:lnTo>
                  <a:pt x="6405563" y="5528005"/>
                </a:lnTo>
                <a:lnTo>
                  <a:pt x="6380081" y="5533593"/>
                </a:lnTo>
                <a:cubicBezTo>
                  <a:pt x="5907118" y="5632552"/>
                  <a:pt x="5423859" y="5715512"/>
                  <a:pt x="5022973" y="5947798"/>
                </a:cubicBezTo>
                <a:cubicBezTo>
                  <a:pt x="4677003" y="6156381"/>
                  <a:pt x="4421644" y="6475183"/>
                  <a:pt x="4312498" y="6826871"/>
                </a:cubicBezTo>
                <a:lnTo>
                  <a:pt x="430514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985295-F0BC-9B4D-981C-D474C9EDECD0}"/>
              </a:ext>
            </a:extLst>
          </p:cNvPr>
          <p:cNvSpPr/>
          <p:nvPr userDrawn="1"/>
        </p:nvSpPr>
        <p:spPr>
          <a:xfrm>
            <a:off x="6405102" y="2512661"/>
            <a:ext cx="5284607" cy="43453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CB02C94-6046-2E46-BE22-98A994B16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867" y="2763704"/>
            <a:ext cx="4559075" cy="583800"/>
          </a:xfr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0620B5-CD54-A44A-A690-BB5E58FBDA77}"/>
              </a:ext>
            </a:extLst>
          </p:cNvPr>
          <p:cNvCxnSpPr>
            <a:cxnSpLocks/>
          </p:cNvCxnSpPr>
          <p:nvPr userDrawn="1"/>
        </p:nvCxnSpPr>
        <p:spPr>
          <a:xfrm>
            <a:off x="6767867" y="3347504"/>
            <a:ext cx="444369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D35FF-5668-47B8-A93C-30923509CC0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67513" y="3348038"/>
            <a:ext cx="4559074" cy="30083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39E80EA-F017-4D76-BA81-1753FE2E2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613389"/>
            <a:ext cx="53557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059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8">
            <a:extLst>
              <a:ext uri="{FF2B5EF4-FFF2-40B4-BE49-F238E27FC236}">
                <a16:creationId xmlns:a16="http://schemas.microsoft.com/office/drawing/2014/main" id="{94B2908E-04B3-4B40-8DDD-1667E3F93DAE}"/>
              </a:ext>
            </a:extLst>
          </p:cNvPr>
          <p:cNvSpPr/>
          <p:nvPr userDrawn="1"/>
        </p:nvSpPr>
        <p:spPr>
          <a:xfrm rot="10800000">
            <a:off x="0" y="4362449"/>
            <a:ext cx="12192000" cy="2495550"/>
          </a:xfrm>
          <a:custGeom>
            <a:avLst/>
            <a:gdLst>
              <a:gd name="connsiteX0" fmla="*/ 0 w 12192000"/>
              <a:gd name="connsiteY0" fmla="*/ 0 h 2539624"/>
              <a:gd name="connsiteX1" fmla="*/ 12192000 w 12192000"/>
              <a:gd name="connsiteY1" fmla="*/ 0 h 2539624"/>
              <a:gd name="connsiteX2" fmla="*/ 12192000 w 12192000"/>
              <a:gd name="connsiteY2" fmla="*/ 1784674 h 2539624"/>
              <a:gd name="connsiteX3" fmla="*/ 12052232 w 12192000"/>
              <a:gd name="connsiteY3" fmla="*/ 1825247 h 2539624"/>
              <a:gd name="connsiteX4" fmla="*/ 10344150 w 12192000"/>
              <a:gd name="connsiteY4" fmla="*/ 2133600 h 2539624"/>
              <a:gd name="connsiteX5" fmla="*/ 7181850 w 12192000"/>
              <a:gd name="connsiteY5" fmla="*/ 1809750 h 2539624"/>
              <a:gd name="connsiteX6" fmla="*/ 2724150 w 12192000"/>
              <a:gd name="connsiteY6" fmla="*/ 2533650 h 2539624"/>
              <a:gd name="connsiteX7" fmla="*/ 64443 w 12192000"/>
              <a:gd name="connsiteY7" fmla="*/ 1610320 h 2539624"/>
              <a:gd name="connsiteX8" fmla="*/ 0 w 12192000"/>
              <a:gd name="connsiteY8" fmla="*/ 1575868 h 253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539624">
                <a:moveTo>
                  <a:pt x="0" y="0"/>
                </a:moveTo>
                <a:lnTo>
                  <a:pt x="12192000" y="0"/>
                </a:lnTo>
                <a:lnTo>
                  <a:pt x="12192000" y="1784674"/>
                </a:lnTo>
                <a:lnTo>
                  <a:pt x="12052232" y="1825247"/>
                </a:lnTo>
                <a:cubicBezTo>
                  <a:pt x="11558836" y="1963688"/>
                  <a:pt x="10923588" y="2113756"/>
                  <a:pt x="10344150" y="2133600"/>
                </a:cubicBezTo>
                <a:cubicBezTo>
                  <a:pt x="9417050" y="2165350"/>
                  <a:pt x="8451850" y="1743075"/>
                  <a:pt x="7181850" y="1809750"/>
                </a:cubicBezTo>
                <a:cubicBezTo>
                  <a:pt x="5911850" y="1876425"/>
                  <a:pt x="3997325" y="2613025"/>
                  <a:pt x="2724150" y="2533650"/>
                </a:cubicBezTo>
                <a:cubicBezTo>
                  <a:pt x="1769269" y="2474119"/>
                  <a:pt x="728663" y="1962746"/>
                  <a:pt x="64443" y="1610320"/>
                </a:cubicBezTo>
                <a:lnTo>
                  <a:pt x="0" y="157586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8940EE-A100-A74F-A549-CAD4DFFD1738}"/>
              </a:ext>
            </a:extLst>
          </p:cNvPr>
          <p:cNvSpPr/>
          <p:nvPr userDrawn="1"/>
        </p:nvSpPr>
        <p:spPr>
          <a:xfrm>
            <a:off x="838822" y="1721223"/>
            <a:ext cx="4857421" cy="46529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5A7DB0-14F0-B341-AEBA-0DC92D001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3197" y="2038570"/>
            <a:ext cx="4086146" cy="703135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D42B85-1179-7D46-AE33-2B64EEFC44B2}"/>
              </a:ext>
            </a:extLst>
          </p:cNvPr>
          <p:cNvSpPr/>
          <p:nvPr userDrawn="1"/>
        </p:nvSpPr>
        <p:spPr>
          <a:xfrm>
            <a:off x="6495759" y="1721223"/>
            <a:ext cx="4858040" cy="46529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197AEE6-BBEC-494F-985F-3855AE4B14B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854754" y="2038570"/>
            <a:ext cx="4086666" cy="703135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C2E270DF-A15A-D547-8882-6E5797B22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83800"/>
          </a:xfr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B3613A-9294-EA43-9505-F156E86E6E10}"/>
              </a:ext>
            </a:extLst>
          </p:cNvPr>
          <p:cNvCxnSpPr/>
          <p:nvPr userDrawn="1"/>
        </p:nvCxnSpPr>
        <p:spPr>
          <a:xfrm>
            <a:off x="838200" y="1264837"/>
            <a:ext cx="1052434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E4B45-6E8A-44C6-9117-DF2BA981288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63195" y="2885581"/>
            <a:ext cx="4086147" cy="3102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B29B9FA-7273-4615-BD56-12D6427D02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61067" y="2885581"/>
            <a:ext cx="4086667" cy="3102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93508-506F-4731-B6DA-F6E8F8B0955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CFF9F-3D1C-430B-BECE-49D87C7AE90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6EC13E6-9A88-4A55-B5A8-B5A445137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613389"/>
            <a:ext cx="53557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3196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8">
            <a:extLst>
              <a:ext uri="{FF2B5EF4-FFF2-40B4-BE49-F238E27FC236}">
                <a16:creationId xmlns:a16="http://schemas.microsoft.com/office/drawing/2014/main" id="{94B2908E-04B3-4B40-8DDD-1667E3F93DAE}"/>
              </a:ext>
            </a:extLst>
          </p:cNvPr>
          <p:cNvSpPr/>
          <p:nvPr userDrawn="1"/>
        </p:nvSpPr>
        <p:spPr>
          <a:xfrm rot="10800000">
            <a:off x="0" y="4362449"/>
            <a:ext cx="12192000" cy="2495550"/>
          </a:xfrm>
          <a:custGeom>
            <a:avLst/>
            <a:gdLst>
              <a:gd name="connsiteX0" fmla="*/ 0 w 12192000"/>
              <a:gd name="connsiteY0" fmla="*/ 0 h 2539624"/>
              <a:gd name="connsiteX1" fmla="*/ 12192000 w 12192000"/>
              <a:gd name="connsiteY1" fmla="*/ 0 h 2539624"/>
              <a:gd name="connsiteX2" fmla="*/ 12192000 w 12192000"/>
              <a:gd name="connsiteY2" fmla="*/ 1784674 h 2539624"/>
              <a:gd name="connsiteX3" fmla="*/ 12052232 w 12192000"/>
              <a:gd name="connsiteY3" fmla="*/ 1825247 h 2539624"/>
              <a:gd name="connsiteX4" fmla="*/ 10344150 w 12192000"/>
              <a:gd name="connsiteY4" fmla="*/ 2133600 h 2539624"/>
              <a:gd name="connsiteX5" fmla="*/ 7181850 w 12192000"/>
              <a:gd name="connsiteY5" fmla="*/ 1809750 h 2539624"/>
              <a:gd name="connsiteX6" fmla="*/ 2724150 w 12192000"/>
              <a:gd name="connsiteY6" fmla="*/ 2533650 h 2539624"/>
              <a:gd name="connsiteX7" fmla="*/ 64443 w 12192000"/>
              <a:gd name="connsiteY7" fmla="*/ 1610320 h 2539624"/>
              <a:gd name="connsiteX8" fmla="*/ 0 w 12192000"/>
              <a:gd name="connsiteY8" fmla="*/ 1575868 h 253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539624">
                <a:moveTo>
                  <a:pt x="0" y="0"/>
                </a:moveTo>
                <a:lnTo>
                  <a:pt x="12192000" y="0"/>
                </a:lnTo>
                <a:lnTo>
                  <a:pt x="12192000" y="1784674"/>
                </a:lnTo>
                <a:lnTo>
                  <a:pt x="12052232" y="1825247"/>
                </a:lnTo>
                <a:cubicBezTo>
                  <a:pt x="11558836" y="1963688"/>
                  <a:pt x="10923588" y="2113756"/>
                  <a:pt x="10344150" y="2133600"/>
                </a:cubicBezTo>
                <a:cubicBezTo>
                  <a:pt x="9417050" y="2165350"/>
                  <a:pt x="8451850" y="1743075"/>
                  <a:pt x="7181850" y="1809750"/>
                </a:cubicBezTo>
                <a:cubicBezTo>
                  <a:pt x="5911850" y="1876425"/>
                  <a:pt x="3997325" y="2613025"/>
                  <a:pt x="2724150" y="2533650"/>
                </a:cubicBezTo>
                <a:cubicBezTo>
                  <a:pt x="1769269" y="2474119"/>
                  <a:pt x="728663" y="1962746"/>
                  <a:pt x="64443" y="1610320"/>
                </a:cubicBezTo>
                <a:lnTo>
                  <a:pt x="0" y="157586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D42B85-1179-7D46-AE33-2B64EEFC44B2}"/>
              </a:ext>
            </a:extLst>
          </p:cNvPr>
          <p:cNvSpPr/>
          <p:nvPr userDrawn="1"/>
        </p:nvSpPr>
        <p:spPr>
          <a:xfrm>
            <a:off x="5305425" y="1721223"/>
            <a:ext cx="6048374" cy="46529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197AEE6-BBEC-494F-985F-3855AE4B14B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853425" y="2038570"/>
            <a:ext cx="5087995" cy="703135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C2E270DF-A15A-D547-8882-6E5797B22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83800"/>
          </a:xfr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B3613A-9294-EA43-9505-F156E86E6E10}"/>
              </a:ext>
            </a:extLst>
          </p:cNvPr>
          <p:cNvCxnSpPr/>
          <p:nvPr userDrawn="1"/>
        </p:nvCxnSpPr>
        <p:spPr>
          <a:xfrm>
            <a:off x="838200" y="1264837"/>
            <a:ext cx="1052434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B29B9FA-7273-4615-BD56-12D6427D02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59739" y="2885581"/>
            <a:ext cx="5087996" cy="3102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93508-506F-4731-B6DA-F6E8F8B0955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CFF9F-3D1C-430B-BECE-49D87C7AE90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5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4/28/21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D3C5A46-796D-4AFB-B482-5D4206E2C7FC}"/>
              </a:ext>
            </a:extLst>
          </p:cNvPr>
          <p:cNvSpPr txBox="1">
            <a:spLocks/>
          </p:cNvSpPr>
          <p:nvPr userDrawn="1"/>
        </p:nvSpPr>
        <p:spPr>
          <a:xfrm>
            <a:off x="0" y="6613389"/>
            <a:ext cx="53557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5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947F05-709F-4939-83FF-25BDFE6641C0}"/>
              </a:ext>
            </a:extLst>
          </p:cNvPr>
          <p:cNvSpPr txBox="1">
            <a:spLocks/>
          </p:cNvSpPr>
          <p:nvPr userDrawn="1"/>
        </p:nvSpPr>
        <p:spPr>
          <a:xfrm>
            <a:off x="0" y="6613389"/>
            <a:ext cx="53557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81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7F49EDA-8F96-4E01-A6D2-CDCFEFC609F8}"/>
              </a:ext>
            </a:extLst>
          </p:cNvPr>
          <p:cNvSpPr txBox="1">
            <a:spLocks/>
          </p:cNvSpPr>
          <p:nvPr userDrawn="1"/>
        </p:nvSpPr>
        <p:spPr>
          <a:xfrm>
            <a:off x="0" y="6613389"/>
            <a:ext cx="53557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7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E2E7490-5779-4DA1-9E21-137DBFFA3B01}"/>
              </a:ext>
            </a:extLst>
          </p:cNvPr>
          <p:cNvSpPr txBox="1">
            <a:spLocks/>
          </p:cNvSpPr>
          <p:nvPr userDrawn="1"/>
        </p:nvSpPr>
        <p:spPr>
          <a:xfrm>
            <a:off x="0" y="6613389"/>
            <a:ext cx="53557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63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BA0344D-7FFA-403A-82A1-C9C4B131230C}"/>
              </a:ext>
            </a:extLst>
          </p:cNvPr>
          <p:cNvSpPr txBox="1">
            <a:spLocks/>
          </p:cNvSpPr>
          <p:nvPr userDrawn="1"/>
        </p:nvSpPr>
        <p:spPr>
          <a:xfrm>
            <a:off x="0" y="6613389"/>
            <a:ext cx="53557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85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B957B5-421A-42C4-B2A4-F386DFE671D8}"/>
              </a:ext>
            </a:extLst>
          </p:cNvPr>
          <p:cNvSpPr txBox="1">
            <a:spLocks/>
          </p:cNvSpPr>
          <p:nvPr userDrawn="1"/>
        </p:nvSpPr>
        <p:spPr>
          <a:xfrm>
            <a:off x="0" y="6613389"/>
            <a:ext cx="53557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56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15E0BBD-BCED-4F1B-BDD6-3EF0F3D6A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613389"/>
            <a:ext cx="53557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69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8" r:id="rId13"/>
    <p:sldLayoutId id="2147483679" r:id="rId14"/>
    <p:sldLayoutId id="2147483680" r:id="rId15"/>
    <p:sldLayoutId id="2147483681" r:id="rId16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rxiv.org/pdf/1706.03762.pdf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google.com/spreadsheets/d/1IrJ0i71xFebiqCSkhZdgoi2GlLfHU0pKsybYKP523Io/edit#gid=0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ytimes/covid-19-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us-states-vaccination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13A29D-BE39-4AD9-BDCB-FF7057842E2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A88B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116319A-2938-4C5E-BEAB-CC25A088E294}"/>
              </a:ext>
            </a:extLst>
          </p:cNvPr>
          <p:cNvSpPr/>
          <p:nvPr/>
        </p:nvSpPr>
        <p:spPr bwMode="blackWhite">
          <a:xfrm>
            <a:off x="254950" y="262784"/>
            <a:ext cx="11682101" cy="6332433"/>
          </a:xfrm>
          <a:prstGeom prst="roundRect">
            <a:avLst>
              <a:gd name="adj" fmla="val 2674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78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 fontScale="90000"/>
          </a:bodyPr>
          <a:lstStyle/>
          <a:p>
            <a:r>
              <a:rPr lang="en-US" sz="5400" dirty="0">
                <a:ln w="0"/>
                <a:solidFill>
                  <a:srgbClr val="67000D"/>
                </a:solidFill>
              </a:rPr>
              <a:t>Forecasting COVID-19 Trends in 2021: Comparing </a:t>
            </a:r>
            <a:r>
              <a:rPr lang="en-US" sz="5400" b="1" dirty="0">
                <a:ln w="0"/>
                <a:solidFill>
                  <a:srgbClr val="67000D"/>
                </a:solidFill>
              </a:rPr>
              <a:t>RNNs</a:t>
            </a:r>
            <a:r>
              <a:rPr lang="en-US" sz="5400" dirty="0">
                <a:ln w="0"/>
                <a:solidFill>
                  <a:srgbClr val="67000D"/>
                </a:solidFill>
              </a:rPr>
              <a:t> and </a:t>
            </a:r>
            <a:r>
              <a:rPr lang="en-US" sz="5400" b="1" dirty="0">
                <a:ln w="0"/>
                <a:solidFill>
                  <a:srgbClr val="67000D"/>
                </a:solidFill>
              </a:rPr>
              <a:t>Time-Series Transformers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12181" y="3756188"/>
            <a:ext cx="9582736" cy="7527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002060"/>
                </a:solidFill>
                <a:latin typeface="+mj-lt"/>
              </a:rPr>
              <a:t>Yusuf Elnady, Haider Ali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8717D-148C-47F0-A459-AD4A203C56CD}"/>
              </a:ext>
            </a:extLst>
          </p:cNvPr>
          <p:cNvSpPr txBox="1"/>
          <p:nvPr/>
        </p:nvSpPr>
        <p:spPr>
          <a:xfrm>
            <a:off x="8917757" y="6218778"/>
            <a:ext cx="31467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latin typeface="+mj-lt"/>
              </a:rPr>
              <a:t>CS 5814 – Intro to Deep Learning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51304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>
            <a:extLst>
              <a:ext uri="{FF2B5EF4-FFF2-40B4-BE49-F238E27FC236}">
                <a16:creationId xmlns:a16="http://schemas.microsoft.com/office/drawing/2014/main" id="{A07E15EA-32B1-4152-A2DB-D2497892A2CF}"/>
              </a:ext>
            </a:extLst>
          </p:cNvPr>
          <p:cNvSpPr txBox="1">
            <a:spLocks/>
          </p:cNvSpPr>
          <p:nvPr/>
        </p:nvSpPr>
        <p:spPr>
          <a:xfrm>
            <a:off x="552959" y="1319669"/>
            <a:ext cx="11086083" cy="4624487"/>
          </a:xfrm>
          <a:prstGeom prst="rect">
            <a:avLst/>
          </a:prstGeom>
          <a:solidFill>
            <a:srgbClr val="FCB296">
              <a:alpha val="18000"/>
            </a:srgb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67000D"/>
                </a:solidFill>
                <a:latin typeface="+mj-lt"/>
              </a:rPr>
              <a:t>Converting daily numbers into </a:t>
            </a:r>
            <a:r>
              <a:rPr lang="en-US" sz="2000" b="1" dirty="0">
                <a:solidFill>
                  <a:srgbClr val="67000D"/>
                </a:solidFill>
                <a:latin typeface="+mj-lt"/>
              </a:rPr>
              <a:t>cumulative.</a:t>
            </a:r>
            <a:endParaRPr lang="en-US" sz="2000" dirty="0">
              <a:solidFill>
                <a:srgbClr val="67000D"/>
              </a:solidFill>
              <a:latin typeface="+mj-lt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67000D"/>
                </a:solidFill>
                <a:latin typeface="+mj-lt"/>
              </a:rPr>
              <a:t>Min-Max Scaler Normalization </a:t>
            </a:r>
            <a:r>
              <a:rPr lang="en-US" sz="2000" b="1" dirty="0">
                <a:solidFill>
                  <a:srgbClr val="67000D"/>
                </a:solidFill>
                <a:latin typeface="+mj-lt"/>
              </a:rPr>
              <a:t>(-1.0 to +1.0).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67000D"/>
                </a:solidFill>
                <a:latin typeface="+mj-lt"/>
              </a:rPr>
              <a:t>Converting data into </a:t>
            </a:r>
            <a:r>
              <a:rPr lang="en-US" sz="2000" b="1" dirty="0">
                <a:solidFill>
                  <a:srgbClr val="67000D"/>
                </a:solidFill>
                <a:latin typeface="+mj-lt"/>
              </a:rPr>
              <a:t>sliding windows </a:t>
            </a:r>
            <a:r>
              <a:rPr lang="en-US" sz="2000" dirty="0">
                <a:solidFill>
                  <a:srgbClr val="67000D"/>
                </a:solidFill>
                <a:latin typeface="+mj-lt"/>
              </a:rPr>
              <a:t>(stride = 1).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67000D"/>
                </a:solidFill>
                <a:latin typeface="+mj-lt"/>
              </a:rPr>
              <a:t>Split data into </a:t>
            </a:r>
            <a:r>
              <a:rPr lang="en-US" sz="2000" b="1" dirty="0">
                <a:solidFill>
                  <a:srgbClr val="67000D"/>
                </a:solidFill>
                <a:latin typeface="+mj-lt"/>
              </a:rPr>
              <a:t>80:20 (</a:t>
            </a:r>
            <a:r>
              <a:rPr lang="en-US" sz="2000" b="1" dirty="0" err="1">
                <a:solidFill>
                  <a:srgbClr val="67000D"/>
                </a:solidFill>
                <a:latin typeface="+mj-lt"/>
              </a:rPr>
              <a:t>Train:Test</a:t>
            </a:r>
            <a:r>
              <a:rPr lang="en-US" sz="2000" b="1" dirty="0">
                <a:solidFill>
                  <a:srgbClr val="67000D"/>
                </a:solidFill>
                <a:latin typeface="+mj-lt"/>
              </a:rPr>
              <a:t>).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67000D"/>
                </a:solidFill>
                <a:latin typeface="+mj-lt"/>
              </a:rPr>
              <a:t>Feeding the data into the </a:t>
            </a:r>
            <a:r>
              <a:rPr lang="en-US" sz="2000" b="1" dirty="0">
                <a:solidFill>
                  <a:srgbClr val="67000D"/>
                </a:solidFill>
                <a:latin typeface="+mj-lt"/>
              </a:rPr>
              <a:t>Neural Network Model (RNN or TST).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67000D"/>
                </a:solidFill>
                <a:latin typeface="+mj-lt"/>
              </a:rPr>
              <a:t>Training the neural network using </a:t>
            </a:r>
            <a:r>
              <a:rPr lang="en-US" sz="2000" b="1" dirty="0">
                <a:solidFill>
                  <a:srgbClr val="67000D"/>
                </a:solidFill>
                <a:latin typeface="+mj-lt"/>
              </a:rPr>
              <a:t>Adam optimizer </a:t>
            </a:r>
            <a:r>
              <a:rPr lang="en-US" sz="2000" dirty="0">
                <a:solidFill>
                  <a:srgbClr val="67000D"/>
                </a:solidFill>
                <a:latin typeface="+mj-lt"/>
              </a:rPr>
              <a:t>and </a:t>
            </a:r>
            <a:r>
              <a:rPr lang="en-US" sz="2000" b="1" dirty="0">
                <a:solidFill>
                  <a:srgbClr val="67000D"/>
                </a:solidFill>
                <a:latin typeface="+mj-lt"/>
              </a:rPr>
              <a:t>MSE loss </a:t>
            </a:r>
            <a:r>
              <a:rPr lang="en-US" sz="2000" dirty="0">
                <a:solidFill>
                  <a:srgbClr val="67000D"/>
                </a:solidFill>
                <a:latin typeface="+mj-lt"/>
              </a:rPr>
              <a:t>(Epochs = 100).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67000D"/>
                </a:solidFill>
                <a:latin typeface="+mj-lt"/>
              </a:rPr>
              <a:t>Testing the results and </a:t>
            </a:r>
            <a:r>
              <a:rPr lang="en-US" sz="2000" b="1" dirty="0">
                <a:solidFill>
                  <a:srgbClr val="67000D"/>
                </a:solidFill>
                <a:latin typeface="+mj-lt"/>
              </a:rPr>
              <a:t>forecasting the future.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67000D"/>
                </a:solidFill>
                <a:latin typeface="+mj-lt"/>
              </a:rPr>
              <a:t>Inverse normalization and</a:t>
            </a:r>
            <a:r>
              <a:rPr lang="en-US" sz="2000" dirty="0">
                <a:solidFill>
                  <a:srgbClr val="67000D"/>
                </a:solidFill>
                <a:latin typeface="+mj-lt"/>
              </a:rPr>
              <a:t> converting cumulative into daily numbers.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000" dirty="0">
              <a:solidFill>
                <a:srgbClr val="67000D"/>
              </a:solidFill>
              <a:latin typeface="+mj-lt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000" dirty="0">
              <a:solidFill>
                <a:srgbClr val="67000D"/>
              </a:solidFill>
              <a:latin typeface="+mj-lt"/>
            </a:endParaRPr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D5A55ADF-BC9A-4B13-9A83-F2102B7E6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23" y="392852"/>
            <a:ext cx="6876288" cy="64008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67000D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2509257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8">
            <a:extLst>
              <a:ext uri="{FF2B5EF4-FFF2-40B4-BE49-F238E27FC236}">
                <a16:creationId xmlns:a16="http://schemas.microsoft.com/office/drawing/2014/main" id="{D5A55ADF-BC9A-4B13-9A83-F2102B7E6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23" y="392852"/>
            <a:ext cx="6876288" cy="64008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67000D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LSTM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40DFE6-48EA-429A-B0ED-F6A061A73417}"/>
              </a:ext>
            </a:extLst>
          </p:cNvPr>
          <p:cNvSpPr/>
          <p:nvPr/>
        </p:nvSpPr>
        <p:spPr>
          <a:xfrm>
            <a:off x="5019937" y="1120343"/>
            <a:ext cx="2347274" cy="1963715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LSTM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(hidden_size = 256)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7C3C58-E251-4806-8004-5F9CDC8E9808}"/>
              </a:ext>
            </a:extLst>
          </p:cNvPr>
          <p:cNvSpPr/>
          <p:nvPr/>
        </p:nvSpPr>
        <p:spPr>
          <a:xfrm>
            <a:off x="4821549" y="1345418"/>
            <a:ext cx="2347274" cy="1963715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LSTM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(hidden_size = 256)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FA99E9-1B2A-45B4-8E59-7C05DB284458}"/>
              </a:ext>
            </a:extLst>
          </p:cNvPr>
          <p:cNvSpPr/>
          <p:nvPr/>
        </p:nvSpPr>
        <p:spPr>
          <a:xfrm>
            <a:off x="4623161" y="1608202"/>
            <a:ext cx="2347274" cy="1963715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LSTM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(hidden_size = 256)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D329D4-D849-450D-AE6A-FE4291CC1B2F}"/>
              </a:ext>
            </a:extLst>
          </p:cNvPr>
          <p:cNvSpPr/>
          <p:nvPr/>
        </p:nvSpPr>
        <p:spPr>
          <a:xfrm>
            <a:off x="640909" y="2266841"/>
            <a:ext cx="3397906" cy="640080"/>
          </a:xfrm>
          <a:prstGeom prst="rect">
            <a:avLst/>
          </a:prstGeom>
          <a:solidFill>
            <a:srgbClr val="FCB29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[Batch, # of days, # of features]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9CFDCC1-4934-4229-9ACE-BC9E4821E2EA}"/>
              </a:ext>
            </a:extLst>
          </p:cNvPr>
          <p:cNvSpPr txBox="1">
            <a:spLocks/>
          </p:cNvSpPr>
          <p:nvPr/>
        </p:nvSpPr>
        <p:spPr>
          <a:xfrm>
            <a:off x="640909" y="4929096"/>
            <a:ext cx="9582736" cy="859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+mj-lt"/>
              </a:rPr>
              <a:t>Sliding Window Size = 40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+mj-lt"/>
              </a:rPr>
              <a:t>Features are (cases, deaths) or (vaccinations)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B56084-E0B7-4002-BDE3-7F5CF6D54DEE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4038815" y="2586881"/>
            <a:ext cx="584346" cy="3179"/>
          </a:xfrm>
          <a:prstGeom prst="straightConnector1">
            <a:avLst/>
          </a:prstGeom>
          <a:ln w="57150">
            <a:solidFill>
              <a:srgbClr val="FCB2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0A002D-028E-4E09-B416-07AE57AAF68F}"/>
              </a:ext>
            </a:extLst>
          </p:cNvPr>
          <p:cNvCxnSpPr>
            <a:cxnSpLocks/>
          </p:cNvCxnSpPr>
          <p:nvPr/>
        </p:nvCxnSpPr>
        <p:spPr>
          <a:xfrm>
            <a:off x="7356926" y="2359111"/>
            <a:ext cx="584346" cy="3179"/>
          </a:xfrm>
          <a:prstGeom prst="straightConnector1">
            <a:avLst/>
          </a:prstGeom>
          <a:ln w="57150">
            <a:solidFill>
              <a:srgbClr val="FCB2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BCC175-D40F-40E7-A462-B47221C3E446}"/>
              </a:ext>
            </a:extLst>
          </p:cNvPr>
          <p:cNvCxnSpPr>
            <a:cxnSpLocks/>
          </p:cNvCxnSpPr>
          <p:nvPr/>
        </p:nvCxnSpPr>
        <p:spPr>
          <a:xfrm>
            <a:off x="9350382" y="2968630"/>
            <a:ext cx="8334" cy="503715"/>
          </a:xfrm>
          <a:prstGeom prst="straightConnector1">
            <a:avLst/>
          </a:prstGeom>
          <a:ln w="57150">
            <a:solidFill>
              <a:srgbClr val="FCB2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157EF7-0CCA-4E8A-8A53-50E0FFC6459C}"/>
              </a:ext>
            </a:extLst>
          </p:cNvPr>
          <p:cNvCxnSpPr>
            <a:cxnSpLocks/>
          </p:cNvCxnSpPr>
          <p:nvPr/>
        </p:nvCxnSpPr>
        <p:spPr>
          <a:xfrm>
            <a:off x="9354549" y="4408096"/>
            <a:ext cx="8334" cy="503715"/>
          </a:xfrm>
          <a:prstGeom prst="straightConnector1">
            <a:avLst/>
          </a:prstGeom>
          <a:ln w="57150">
            <a:solidFill>
              <a:srgbClr val="FCB2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CD4D24A-B555-4A3C-954D-7189D49C8118}"/>
              </a:ext>
            </a:extLst>
          </p:cNvPr>
          <p:cNvSpPr/>
          <p:nvPr/>
        </p:nvSpPr>
        <p:spPr>
          <a:xfrm>
            <a:off x="8129375" y="1734460"/>
            <a:ext cx="2347274" cy="1249301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(256, # of features)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966D9F-F09C-4609-9ED8-7FAC8E3419FD}"/>
              </a:ext>
            </a:extLst>
          </p:cNvPr>
          <p:cNvSpPr/>
          <p:nvPr/>
        </p:nvSpPr>
        <p:spPr>
          <a:xfrm>
            <a:off x="8129375" y="3548404"/>
            <a:ext cx="2347274" cy="859692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Tanh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56C77E-3CCC-40BE-A7C4-4F616F2A9F9D}"/>
              </a:ext>
            </a:extLst>
          </p:cNvPr>
          <p:cNvSpPr/>
          <p:nvPr/>
        </p:nvSpPr>
        <p:spPr>
          <a:xfrm>
            <a:off x="7750274" y="5005936"/>
            <a:ext cx="3397906" cy="640080"/>
          </a:xfrm>
          <a:prstGeom prst="rect">
            <a:avLst/>
          </a:prstGeom>
          <a:solidFill>
            <a:srgbClr val="FCB29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[Batch, 1, # of features]</a:t>
            </a:r>
          </a:p>
        </p:txBody>
      </p:sp>
    </p:spTree>
    <p:extLst>
      <p:ext uri="{BB962C8B-B14F-4D97-AF65-F5344CB8AC3E}">
        <p14:creationId xmlns:p14="http://schemas.microsoft.com/office/powerpoint/2010/main" val="2614312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8">
            <a:extLst>
              <a:ext uri="{FF2B5EF4-FFF2-40B4-BE49-F238E27FC236}">
                <a16:creationId xmlns:a16="http://schemas.microsoft.com/office/drawing/2014/main" id="{D5A55ADF-BC9A-4B13-9A83-F2102B7E6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23" y="392852"/>
            <a:ext cx="6876288" cy="64008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67000D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Transformer Model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9CFDCC1-4934-4229-9ACE-BC9E4821E2EA}"/>
              </a:ext>
            </a:extLst>
          </p:cNvPr>
          <p:cNvSpPr txBox="1">
            <a:spLocks/>
          </p:cNvSpPr>
          <p:nvPr/>
        </p:nvSpPr>
        <p:spPr>
          <a:xfrm>
            <a:off x="361211" y="1314894"/>
            <a:ext cx="7435514" cy="51502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dk1"/>
                </a:solidFill>
                <a:latin typeface="+mj-lt"/>
              </a:rPr>
              <a:t>The vanilla transformer is designed as a seq2seq problem (NMT Task).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dk1"/>
                </a:solidFill>
                <a:latin typeface="+mj-lt"/>
              </a:rPr>
              <a:t>Transformers</a:t>
            </a:r>
            <a:r>
              <a:rPr lang="en-US" sz="1700" dirty="0">
                <a:solidFill>
                  <a:schemeClr val="dk1"/>
                </a:solidFill>
                <a:latin typeface="+mj-lt"/>
              </a:rPr>
              <a:t> are better than all the other architectures.</a:t>
            </a:r>
          </a:p>
          <a:p>
            <a:pPr marL="571500" lvl="1" indent="-342900">
              <a:lnSpc>
                <a:spcPct val="100000"/>
              </a:lnSpc>
            </a:pPr>
            <a:r>
              <a:rPr lang="en-US" sz="1700" dirty="0">
                <a:solidFill>
                  <a:schemeClr val="dk1"/>
                </a:solidFill>
                <a:latin typeface="+mj-lt"/>
              </a:rPr>
              <a:t>Totally avoid recursion and can be parallelized (</a:t>
            </a:r>
            <a:r>
              <a:rPr lang="en-US" sz="1700" b="1" dirty="0">
                <a:solidFill>
                  <a:schemeClr val="dk1"/>
                </a:solidFill>
                <a:latin typeface="+mj-lt"/>
              </a:rPr>
              <a:t>Training is faster</a:t>
            </a:r>
            <a:r>
              <a:rPr lang="en-US" sz="1700" dirty="0">
                <a:solidFill>
                  <a:schemeClr val="dk1"/>
                </a:solidFill>
                <a:latin typeface="+mj-lt"/>
              </a:rPr>
              <a:t>).</a:t>
            </a:r>
          </a:p>
          <a:p>
            <a:pPr marL="571500" lvl="1" indent="-342900">
              <a:lnSpc>
                <a:spcPct val="100000"/>
              </a:lnSpc>
            </a:pPr>
            <a:r>
              <a:rPr lang="en-US" sz="1700" dirty="0">
                <a:solidFill>
                  <a:schemeClr val="dk1"/>
                </a:solidFill>
                <a:latin typeface="+mj-lt"/>
              </a:rPr>
              <a:t>It can learn </a:t>
            </a:r>
            <a:r>
              <a:rPr lang="en-US" sz="1700" b="1" dirty="0">
                <a:solidFill>
                  <a:schemeClr val="dk1"/>
                </a:solidFill>
                <a:latin typeface="+mj-lt"/>
              </a:rPr>
              <a:t>long-term temporal correlation </a:t>
            </a:r>
            <a:r>
              <a:rPr lang="en-US" sz="1700" dirty="0">
                <a:solidFill>
                  <a:schemeClr val="dk1"/>
                </a:solidFill>
                <a:latin typeface="+mj-lt"/>
              </a:rPr>
              <a:t>relationships between words 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dk1"/>
                </a:solidFill>
                <a:latin typeface="+mj-lt"/>
              </a:rPr>
              <a:t>Transformer models utilizes a lot of tricks:</a:t>
            </a:r>
          </a:p>
          <a:p>
            <a:pPr marL="571500" lvl="1" indent="-342900">
              <a:lnSpc>
                <a:spcPct val="100000"/>
              </a:lnSpc>
            </a:pPr>
            <a:r>
              <a:rPr lang="en-US" sz="1700" b="1" dirty="0">
                <a:solidFill>
                  <a:schemeClr val="dk1"/>
                </a:solidFill>
                <a:latin typeface="+mj-lt"/>
              </a:rPr>
              <a:t>Positional Encoding or Embedding</a:t>
            </a:r>
            <a:r>
              <a:rPr lang="en-US" sz="1700" dirty="0">
                <a:solidFill>
                  <a:schemeClr val="dk1"/>
                </a:solidFill>
                <a:latin typeface="+mj-lt"/>
              </a:rPr>
              <a:t>, </a:t>
            </a:r>
            <a:r>
              <a:rPr lang="en-US" sz="1700" b="1" dirty="0">
                <a:solidFill>
                  <a:schemeClr val="dk1"/>
                </a:solidFill>
                <a:latin typeface="+mj-lt"/>
              </a:rPr>
              <a:t>Self-Attention</a:t>
            </a:r>
            <a:r>
              <a:rPr lang="en-US" sz="1700" dirty="0">
                <a:solidFill>
                  <a:schemeClr val="dk1"/>
                </a:solidFill>
                <a:latin typeface="+mj-lt"/>
              </a:rPr>
              <a:t>, </a:t>
            </a:r>
            <a:r>
              <a:rPr lang="en-US" sz="1700" b="1" dirty="0">
                <a:solidFill>
                  <a:schemeClr val="dk1"/>
                </a:solidFill>
                <a:latin typeface="+mj-lt"/>
              </a:rPr>
              <a:t>Multi-Head Attention</a:t>
            </a:r>
            <a:r>
              <a:rPr lang="en-US" sz="1700" dirty="0">
                <a:solidFill>
                  <a:schemeClr val="dk1"/>
                </a:solidFill>
                <a:latin typeface="+mj-lt"/>
              </a:rPr>
              <a:t>, </a:t>
            </a:r>
            <a:r>
              <a:rPr lang="en-US" sz="1700" b="1" dirty="0">
                <a:solidFill>
                  <a:schemeClr val="dk1"/>
                </a:solidFill>
                <a:latin typeface="+mj-lt"/>
              </a:rPr>
              <a:t>Masked Attention</a:t>
            </a:r>
            <a:r>
              <a:rPr lang="en-US" sz="1700" dirty="0">
                <a:solidFill>
                  <a:schemeClr val="dk1"/>
                </a:solidFill>
                <a:latin typeface="+mj-lt"/>
              </a:rPr>
              <a:t>, </a:t>
            </a:r>
            <a:r>
              <a:rPr lang="en-US" sz="1700" b="1" dirty="0">
                <a:solidFill>
                  <a:schemeClr val="dk1"/>
                </a:solidFill>
                <a:latin typeface="+mj-lt"/>
              </a:rPr>
              <a:t>Residual Connections</a:t>
            </a:r>
            <a:r>
              <a:rPr lang="en-US" sz="1700" dirty="0">
                <a:solidFill>
                  <a:schemeClr val="dk1"/>
                </a:solidFill>
                <a:latin typeface="+mj-lt"/>
              </a:rPr>
              <a:t>, </a:t>
            </a:r>
            <a:r>
              <a:rPr lang="en-US" sz="1700" b="1" dirty="0">
                <a:solidFill>
                  <a:schemeClr val="dk1"/>
                </a:solidFill>
                <a:latin typeface="+mj-lt"/>
              </a:rPr>
              <a:t>Layer Norm</a:t>
            </a:r>
            <a:r>
              <a:rPr lang="en-US" sz="1700" dirty="0">
                <a:solidFill>
                  <a:schemeClr val="dk1"/>
                </a:solidFill>
                <a:latin typeface="+mj-lt"/>
              </a:rPr>
              <a:t>, Positional Feed Forward Network, </a:t>
            </a:r>
            <a:r>
              <a:rPr lang="en-US" sz="1700" b="1" dirty="0">
                <a:solidFill>
                  <a:srgbClr val="FF0000"/>
                </a:solidFill>
                <a:latin typeface="+mj-lt"/>
              </a:rPr>
              <a:t>No RNN cells at all</a:t>
            </a:r>
            <a:r>
              <a:rPr lang="en-US" sz="1700" dirty="0">
                <a:solidFill>
                  <a:schemeClr val="dk1"/>
                </a:solidFill>
                <a:latin typeface="+mj-lt"/>
              </a:rPr>
              <a:t>.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dk1"/>
                </a:solidFill>
                <a:latin typeface="+mj-lt"/>
              </a:rPr>
              <a:t>We only use the </a:t>
            </a:r>
            <a:r>
              <a:rPr lang="en-US" sz="1700" b="1" dirty="0">
                <a:solidFill>
                  <a:schemeClr val="dk1"/>
                </a:solidFill>
                <a:latin typeface="+mj-lt"/>
              </a:rPr>
              <a:t>encoder blocks</a:t>
            </a:r>
            <a:r>
              <a:rPr lang="en-US" sz="1700" dirty="0">
                <a:solidFill>
                  <a:schemeClr val="dk1"/>
                </a:solidFill>
                <a:latin typeface="+mj-lt"/>
              </a:rPr>
              <a:t>; The </a:t>
            </a:r>
            <a:r>
              <a:rPr lang="en-US" sz="1700" b="1" dirty="0">
                <a:solidFill>
                  <a:schemeClr val="dk1"/>
                </a:solidFill>
                <a:latin typeface="+mj-lt"/>
              </a:rPr>
              <a:t>decoder</a:t>
            </a:r>
            <a:r>
              <a:rPr lang="en-US" sz="1700" dirty="0">
                <a:solidFill>
                  <a:schemeClr val="dk1"/>
                </a:solidFill>
                <a:latin typeface="+mj-lt"/>
              </a:rPr>
              <a:t> part is replaced with a </a:t>
            </a:r>
            <a:r>
              <a:rPr lang="en-US" sz="1700" b="1" dirty="0">
                <a:solidFill>
                  <a:schemeClr val="dk1"/>
                </a:solidFill>
                <a:latin typeface="+mj-lt"/>
              </a:rPr>
              <a:t>linear layer.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dk1"/>
                </a:solidFill>
                <a:latin typeface="+mj-lt"/>
              </a:rPr>
              <a:t>Our task is modeled as a </a:t>
            </a:r>
            <a:r>
              <a:rPr lang="en-US" sz="1700" b="1" dirty="0">
                <a:solidFill>
                  <a:schemeClr val="dk1"/>
                </a:solidFill>
                <a:latin typeface="+mj-lt"/>
              </a:rPr>
              <a:t>Natural Language Generation </a:t>
            </a:r>
            <a:r>
              <a:rPr lang="en-US" sz="1700" dirty="0">
                <a:solidFill>
                  <a:schemeClr val="dk1"/>
                </a:solidFill>
                <a:latin typeface="+mj-lt"/>
              </a:rPr>
              <a:t>(NLG) task.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EB4AF9-52B8-4A8D-BAFB-59AF9A5A4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475" y="479710"/>
            <a:ext cx="3853602" cy="5738210"/>
          </a:xfrm>
          <a:prstGeom prst="rect">
            <a:avLst/>
          </a:prstGeom>
          <a:ln w="38100">
            <a:solidFill>
              <a:srgbClr val="FCB2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C5CC50B4-8CA3-460A-9D31-0091DE2CCD86}"/>
              </a:ext>
            </a:extLst>
          </p:cNvPr>
          <p:cNvSpPr txBox="1">
            <a:spLocks/>
          </p:cNvSpPr>
          <p:nvPr/>
        </p:nvSpPr>
        <p:spPr>
          <a:xfrm>
            <a:off x="8051674" y="6303982"/>
            <a:ext cx="3445203" cy="479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dirty="0">
                <a:solidFill>
                  <a:schemeClr val="dk1"/>
                </a:solidFill>
                <a:latin typeface="+mj-lt"/>
              </a:rPr>
              <a:t>Source: </a:t>
            </a:r>
            <a:r>
              <a:rPr lang="en-US" dirty="0">
                <a:solidFill>
                  <a:schemeClr val="dk1"/>
                </a:solidFill>
                <a:latin typeface="+mj-lt"/>
                <a:hlinkClick r:id="rId4"/>
              </a:rPr>
              <a:t>Attention is all you need</a:t>
            </a:r>
            <a:endParaRPr lang="en-US" dirty="0">
              <a:solidFill>
                <a:schemeClr val="dk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9347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8">
            <a:extLst>
              <a:ext uri="{FF2B5EF4-FFF2-40B4-BE49-F238E27FC236}">
                <a16:creationId xmlns:a16="http://schemas.microsoft.com/office/drawing/2014/main" id="{D5A55ADF-BC9A-4B13-9A83-F2102B7E6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22" y="392852"/>
            <a:ext cx="7674131" cy="64008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67000D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Time-Series Transformer (TST)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40DFE6-48EA-429A-B0ED-F6A061A73417}"/>
              </a:ext>
            </a:extLst>
          </p:cNvPr>
          <p:cNvSpPr/>
          <p:nvPr/>
        </p:nvSpPr>
        <p:spPr>
          <a:xfrm>
            <a:off x="7035220" y="1554587"/>
            <a:ext cx="2260211" cy="1856358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TST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Encoder Blocks</a:t>
            </a:r>
            <a:endParaRPr kumimoji="0" lang="en-US" sz="9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n_heads</a:t>
            </a: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=4, </a:t>
            </a:r>
            <a:r>
              <a:rPr kumimoji="0" lang="en-US" sz="1200" b="0" i="0" u="none" strike="noStrike" kern="1200" cap="none" spc="0" normalizeH="0" baseline="0" noProof="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n_hidden</a:t>
            </a: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=256, </a:t>
            </a:r>
            <a:r>
              <a:rPr kumimoji="0" lang="en-US" sz="1200" b="0" i="0" u="none" strike="noStrike" kern="1200" cap="none" spc="0" normalizeH="0" baseline="0" noProof="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n_layers</a:t>
            </a: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=4 )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7C3C58-E251-4806-8004-5F9CDC8E9808}"/>
              </a:ext>
            </a:extLst>
          </p:cNvPr>
          <p:cNvSpPr/>
          <p:nvPr/>
        </p:nvSpPr>
        <p:spPr>
          <a:xfrm>
            <a:off x="6836832" y="1779662"/>
            <a:ext cx="2260211" cy="1856358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TST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Encoder Blocks</a:t>
            </a:r>
            <a:endParaRPr kumimoji="0" lang="en-US" sz="9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n_heads</a:t>
            </a: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=4, </a:t>
            </a:r>
            <a:r>
              <a:rPr kumimoji="0" lang="en-US" sz="1200" b="0" i="0" u="none" strike="noStrike" kern="1200" cap="none" spc="0" normalizeH="0" baseline="0" noProof="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n_hidden</a:t>
            </a: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=256, </a:t>
            </a:r>
            <a:r>
              <a:rPr kumimoji="0" lang="en-US" sz="1200" b="0" i="0" u="none" strike="noStrike" kern="1200" cap="none" spc="0" normalizeH="0" baseline="0" noProof="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n_layers</a:t>
            </a: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=4 )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D329D4-D849-450D-AE6A-FE4291CC1B2F}"/>
              </a:ext>
            </a:extLst>
          </p:cNvPr>
          <p:cNvSpPr/>
          <p:nvPr/>
        </p:nvSpPr>
        <p:spPr>
          <a:xfrm>
            <a:off x="640909" y="1190121"/>
            <a:ext cx="3397906" cy="640080"/>
          </a:xfrm>
          <a:prstGeom prst="rect">
            <a:avLst/>
          </a:prstGeom>
          <a:solidFill>
            <a:srgbClr val="FCB29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[Batch, # of days, # of features]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9CFDCC1-4934-4229-9ACE-BC9E4821E2EA}"/>
              </a:ext>
            </a:extLst>
          </p:cNvPr>
          <p:cNvSpPr txBox="1">
            <a:spLocks/>
          </p:cNvSpPr>
          <p:nvPr/>
        </p:nvSpPr>
        <p:spPr>
          <a:xfrm>
            <a:off x="640909" y="4106704"/>
            <a:ext cx="7343163" cy="859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+mj-lt"/>
              </a:rPr>
              <a:t>The </a:t>
            </a:r>
            <a:r>
              <a:rPr lang="en-US" sz="1800" b="1" dirty="0">
                <a:solidFill>
                  <a:schemeClr val="dk1"/>
                </a:solidFill>
                <a:latin typeface="+mj-lt"/>
              </a:rPr>
              <a:t>first</a:t>
            </a:r>
            <a:r>
              <a:rPr lang="en-US" sz="1800" dirty="0">
                <a:solidFill>
                  <a:schemeClr val="dk1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chemeClr val="dk1"/>
                </a:solidFill>
                <a:latin typeface="+mj-lt"/>
              </a:rPr>
              <a:t>linear layer </a:t>
            </a:r>
            <a:r>
              <a:rPr lang="en-US" sz="1800" dirty="0">
                <a:solidFill>
                  <a:schemeClr val="dk1"/>
                </a:solidFill>
                <a:latin typeface="+mj-lt"/>
              </a:rPr>
              <a:t>replaces the </a:t>
            </a:r>
            <a:r>
              <a:rPr lang="en-US" sz="1800" b="1" dirty="0">
                <a:solidFill>
                  <a:schemeClr val="dk1"/>
                </a:solidFill>
                <a:latin typeface="+mj-lt"/>
              </a:rPr>
              <a:t>embedding layer </a:t>
            </a:r>
            <a:r>
              <a:rPr lang="en-US" sz="1800" dirty="0">
                <a:solidFill>
                  <a:schemeClr val="dk1"/>
                </a:solidFill>
                <a:latin typeface="+mj-lt"/>
              </a:rPr>
              <a:t>in the vanilla transformer.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+mj-lt"/>
              </a:rPr>
              <a:t>The output layer has a </a:t>
            </a:r>
            <a:r>
              <a:rPr lang="en-US" sz="1800" b="1" dirty="0">
                <a:solidFill>
                  <a:schemeClr val="dk1"/>
                </a:solidFill>
                <a:latin typeface="+mj-lt"/>
              </a:rPr>
              <a:t>Tanh</a:t>
            </a:r>
            <a:r>
              <a:rPr lang="en-US" sz="1800" dirty="0">
                <a:solidFill>
                  <a:schemeClr val="dk1"/>
                </a:solidFill>
                <a:latin typeface="+mj-lt"/>
              </a:rPr>
              <a:t> or </a:t>
            </a:r>
            <a:r>
              <a:rPr lang="en-US" sz="1800" b="1" dirty="0">
                <a:solidFill>
                  <a:schemeClr val="dk1"/>
                </a:solidFill>
                <a:latin typeface="+mj-lt"/>
              </a:rPr>
              <a:t>Sigmoid</a:t>
            </a:r>
            <a:r>
              <a:rPr lang="en-US" sz="1800" dirty="0">
                <a:solidFill>
                  <a:schemeClr val="dk1"/>
                </a:solidFill>
                <a:latin typeface="+mj-lt"/>
              </a:rPr>
              <a:t> activation instead of </a:t>
            </a:r>
            <a:r>
              <a:rPr lang="en-US" sz="1800" b="1" dirty="0">
                <a:solidFill>
                  <a:schemeClr val="dk1"/>
                </a:solidFill>
                <a:latin typeface="+mj-lt"/>
              </a:rPr>
              <a:t>SoftMax</a:t>
            </a:r>
            <a:r>
              <a:rPr lang="en-US" sz="1800" dirty="0">
                <a:solidFill>
                  <a:schemeClr val="dk1"/>
                </a:solidFill>
                <a:latin typeface="+mj-lt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+mj-lt"/>
              </a:rPr>
              <a:t>Sliding Window Size = 40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+mj-lt"/>
              </a:rPr>
              <a:t>Features are (cases, deaths) or (vaccinations)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B56084-E0B7-4002-BDE3-7F5CF6D54DEE}"/>
              </a:ext>
            </a:extLst>
          </p:cNvPr>
          <p:cNvCxnSpPr>
            <a:cxnSpLocks/>
          </p:cNvCxnSpPr>
          <p:nvPr/>
        </p:nvCxnSpPr>
        <p:spPr>
          <a:xfrm>
            <a:off x="2134880" y="1830201"/>
            <a:ext cx="0" cy="548570"/>
          </a:xfrm>
          <a:prstGeom prst="straightConnector1">
            <a:avLst/>
          </a:prstGeom>
          <a:ln w="57150">
            <a:solidFill>
              <a:srgbClr val="FCB2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4C42C7A-406D-4E9D-ABB5-76F28F1E6435}"/>
              </a:ext>
            </a:extLst>
          </p:cNvPr>
          <p:cNvCxnSpPr>
            <a:cxnSpLocks/>
          </p:cNvCxnSpPr>
          <p:nvPr/>
        </p:nvCxnSpPr>
        <p:spPr>
          <a:xfrm>
            <a:off x="3103535" y="2997593"/>
            <a:ext cx="766021" cy="0"/>
          </a:xfrm>
          <a:prstGeom prst="straightConnector1">
            <a:avLst/>
          </a:prstGeom>
          <a:ln w="57150">
            <a:solidFill>
              <a:srgbClr val="FCB2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4754009-7B10-42F3-93B1-BFF61072564C}"/>
              </a:ext>
            </a:extLst>
          </p:cNvPr>
          <p:cNvCxnSpPr>
            <a:cxnSpLocks/>
          </p:cNvCxnSpPr>
          <p:nvPr/>
        </p:nvCxnSpPr>
        <p:spPr>
          <a:xfrm>
            <a:off x="5984551" y="2994502"/>
            <a:ext cx="556098" cy="0"/>
          </a:xfrm>
          <a:prstGeom prst="straightConnector1">
            <a:avLst/>
          </a:prstGeom>
          <a:ln w="57150">
            <a:solidFill>
              <a:srgbClr val="FCB2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808EBF4-DD01-44BA-94D7-71103045C540}"/>
              </a:ext>
            </a:extLst>
          </p:cNvPr>
          <p:cNvSpPr/>
          <p:nvPr/>
        </p:nvSpPr>
        <p:spPr>
          <a:xfrm>
            <a:off x="8409979" y="5249481"/>
            <a:ext cx="3397906" cy="640080"/>
          </a:xfrm>
          <a:prstGeom prst="rect">
            <a:avLst/>
          </a:prstGeom>
          <a:solidFill>
            <a:srgbClr val="FCB29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[Batch, # of days, # of features]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D33AA9A-C764-4D79-920F-98E8A7D68DD0}"/>
              </a:ext>
            </a:extLst>
          </p:cNvPr>
          <p:cNvCxnSpPr>
            <a:cxnSpLocks/>
          </p:cNvCxnSpPr>
          <p:nvPr/>
        </p:nvCxnSpPr>
        <p:spPr>
          <a:xfrm>
            <a:off x="10834558" y="4748886"/>
            <a:ext cx="0" cy="435020"/>
          </a:xfrm>
          <a:prstGeom prst="straightConnector1">
            <a:avLst/>
          </a:prstGeom>
          <a:ln w="57150">
            <a:solidFill>
              <a:srgbClr val="FCB2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AFA99E9-1B2A-45B4-8E59-7C05DB284458}"/>
              </a:ext>
            </a:extLst>
          </p:cNvPr>
          <p:cNvSpPr/>
          <p:nvPr/>
        </p:nvSpPr>
        <p:spPr>
          <a:xfrm>
            <a:off x="6638444" y="2042446"/>
            <a:ext cx="2260211" cy="1856358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TST </a:t>
            </a:r>
          </a:p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Blocks</a:t>
            </a:r>
            <a:endParaRPr lang="en-US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n_heads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=4,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n_hidden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=256,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n_layers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=4 )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FE71C0-A34A-4CF8-98B9-1A06AB8CD860}"/>
              </a:ext>
            </a:extLst>
          </p:cNvPr>
          <p:cNvSpPr/>
          <p:nvPr/>
        </p:nvSpPr>
        <p:spPr>
          <a:xfrm>
            <a:off x="1166225" y="2453642"/>
            <a:ext cx="1937310" cy="1087903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(# of features, 256)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307490-645A-4905-860E-78C881546A59}"/>
              </a:ext>
            </a:extLst>
          </p:cNvPr>
          <p:cNvSpPr/>
          <p:nvPr/>
        </p:nvSpPr>
        <p:spPr>
          <a:xfrm>
            <a:off x="3927880" y="2449516"/>
            <a:ext cx="2051330" cy="1054726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Positional Encoding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FD8DB7-331D-4EF6-A5A3-505F5FD6AA30}"/>
              </a:ext>
            </a:extLst>
          </p:cNvPr>
          <p:cNvSpPr/>
          <p:nvPr/>
        </p:nvSpPr>
        <p:spPr>
          <a:xfrm>
            <a:off x="9870575" y="2453642"/>
            <a:ext cx="1937310" cy="1087903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(256, # of features)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18A758-468C-448F-BB47-2D827E3194E9}"/>
              </a:ext>
            </a:extLst>
          </p:cNvPr>
          <p:cNvCxnSpPr>
            <a:cxnSpLocks/>
          </p:cNvCxnSpPr>
          <p:nvPr/>
        </p:nvCxnSpPr>
        <p:spPr>
          <a:xfrm>
            <a:off x="9295431" y="2994502"/>
            <a:ext cx="527909" cy="0"/>
          </a:xfrm>
          <a:prstGeom prst="straightConnector1">
            <a:avLst/>
          </a:prstGeom>
          <a:ln w="57150">
            <a:solidFill>
              <a:srgbClr val="FCB2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A5AC59E-81DE-4A33-B934-E4C6BE3EE791}"/>
              </a:ext>
            </a:extLst>
          </p:cNvPr>
          <p:cNvSpPr/>
          <p:nvPr/>
        </p:nvSpPr>
        <p:spPr>
          <a:xfrm>
            <a:off x="9870575" y="4095897"/>
            <a:ext cx="1937310" cy="64008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Tanh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CA9126A-EE1E-4A05-AF11-E9982A8269B9}"/>
              </a:ext>
            </a:extLst>
          </p:cNvPr>
          <p:cNvCxnSpPr>
            <a:cxnSpLocks/>
          </p:cNvCxnSpPr>
          <p:nvPr/>
        </p:nvCxnSpPr>
        <p:spPr>
          <a:xfrm>
            <a:off x="10834558" y="3541545"/>
            <a:ext cx="0" cy="435020"/>
          </a:xfrm>
          <a:prstGeom prst="straightConnector1">
            <a:avLst/>
          </a:prstGeom>
          <a:ln w="57150">
            <a:solidFill>
              <a:srgbClr val="FCB2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051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8">
            <a:extLst>
              <a:ext uri="{FF2B5EF4-FFF2-40B4-BE49-F238E27FC236}">
                <a16:creationId xmlns:a16="http://schemas.microsoft.com/office/drawing/2014/main" id="{D5A55ADF-BC9A-4B13-9A83-F2102B7E6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23" y="392852"/>
            <a:ext cx="6876288" cy="64008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67000D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Baselines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9CFDCC1-4934-4229-9ACE-BC9E4821E2EA}"/>
              </a:ext>
            </a:extLst>
          </p:cNvPr>
          <p:cNvSpPr txBox="1">
            <a:spLocks/>
          </p:cNvSpPr>
          <p:nvPr/>
        </p:nvSpPr>
        <p:spPr>
          <a:xfrm>
            <a:off x="361211" y="1314894"/>
            <a:ext cx="10759870" cy="51502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67000D"/>
                </a:solidFill>
                <a:ea typeface="Microsoft JhengHei Light" panose="020B0304030504040204" pitchFamily="34" charset="-120"/>
                <a:cs typeface="+mj-cs"/>
              </a:rPr>
              <a:t>Prophet Models </a:t>
            </a:r>
            <a:br>
              <a:rPr lang="en-US" sz="1700" dirty="0">
                <a:solidFill>
                  <a:schemeClr val="dk1"/>
                </a:solidFill>
                <a:latin typeface="+mj-lt"/>
              </a:rPr>
            </a:br>
            <a:br>
              <a:rPr lang="en-US" sz="1700" dirty="0">
                <a:solidFill>
                  <a:schemeClr val="dk1"/>
                </a:solidFill>
                <a:latin typeface="+mj-lt"/>
              </a:rPr>
            </a:br>
            <a:r>
              <a:rPr lang="en-US" sz="2000" b="1" dirty="0">
                <a:solidFill>
                  <a:srgbClr val="67000D"/>
                </a:solidFill>
                <a:ea typeface="Microsoft JhengHei Light" panose="020B0304030504040204" pitchFamily="34" charset="-120"/>
                <a:cs typeface="+mj-cs"/>
              </a:rPr>
              <a:t>Reason for choosing: 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dk1"/>
                </a:solidFill>
                <a:latin typeface="+mj-lt"/>
              </a:rPr>
              <a:t>	1- Facebook’s modular </a:t>
            </a:r>
            <a:r>
              <a:rPr lang="en-US" sz="1700" b="1" dirty="0">
                <a:solidFill>
                  <a:schemeClr val="dk1"/>
                </a:solidFill>
                <a:latin typeface="+mj-lt"/>
              </a:rPr>
              <a:t>regression-based</a:t>
            </a:r>
            <a:r>
              <a:rPr lang="en-US" sz="1700" dirty="0">
                <a:solidFill>
                  <a:schemeClr val="dk1"/>
                </a:solidFill>
                <a:latin typeface="+mj-lt"/>
              </a:rPr>
              <a:t> model</a:t>
            </a:r>
            <a:br>
              <a:rPr lang="en-US" sz="1700" dirty="0">
                <a:solidFill>
                  <a:schemeClr val="dk1"/>
                </a:solidFill>
                <a:latin typeface="+mj-lt"/>
              </a:rPr>
            </a:br>
            <a:r>
              <a:rPr lang="en-US" sz="1700" dirty="0">
                <a:solidFill>
                  <a:schemeClr val="dk1"/>
                </a:solidFill>
                <a:latin typeface="+mj-lt"/>
              </a:rPr>
              <a:t>	2- </a:t>
            </a:r>
            <a:r>
              <a:rPr lang="en-US" sz="1700" b="1" dirty="0">
                <a:solidFill>
                  <a:schemeClr val="dk1"/>
                </a:solidFill>
                <a:latin typeface="+mj-lt"/>
              </a:rPr>
              <a:t>Seasonal trends </a:t>
            </a:r>
            <a:r>
              <a:rPr lang="en-US" sz="1700" dirty="0">
                <a:solidFill>
                  <a:schemeClr val="dk1"/>
                </a:solidFill>
                <a:latin typeface="+mj-lt"/>
              </a:rPr>
              <a:t>can be easily captured</a:t>
            </a:r>
            <a:br>
              <a:rPr lang="en-US" sz="1700" dirty="0">
                <a:solidFill>
                  <a:schemeClr val="dk1"/>
                </a:solidFill>
                <a:latin typeface="+mj-lt"/>
              </a:rPr>
            </a:br>
            <a:r>
              <a:rPr lang="en-US" sz="1700" dirty="0">
                <a:solidFill>
                  <a:schemeClr val="dk1"/>
                </a:solidFill>
                <a:latin typeface="+mj-lt"/>
              </a:rPr>
              <a:t>	3- Can be adjusted using </a:t>
            </a:r>
            <a:r>
              <a:rPr lang="en-US" sz="1700" b="1" dirty="0">
                <a:solidFill>
                  <a:schemeClr val="dk1"/>
                </a:solidFill>
                <a:latin typeface="+mj-lt"/>
              </a:rPr>
              <a:t>domain knowledge</a:t>
            </a:r>
            <a:br>
              <a:rPr lang="en-US" sz="1700" b="1" dirty="0">
                <a:solidFill>
                  <a:schemeClr val="dk1"/>
                </a:solidFill>
                <a:latin typeface="+mj-lt"/>
              </a:rPr>
            </a:br>
            <a:r>
              <a:rPr lang="en-US" sz="1700" b="1" dirty="0">
                <a:solidFill>
                  <a:schemeClr val="dk1"/>
                </a:solidFill>
                <a:latin typeface="+mj-lt"/>
              </a:rPr>
              <a:t>	</a:t>
            </a:r>
            <a:r>
              <a:rPr lang="en-US" sz="1700" dirty="0">
                <a:solidFill>
                  <a:schemeClr val="dk1"/>
                </a:solidFill>
                <a:latin typeface="+mj-lt"/>
              </a:rPr>
              <a:t>4- Robust to Outliers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67000D"/>
                </a:solidFill>
                <a:ea typeface="Microsoft JhengHei Light" panose="020B0304030504040204" pitchFamily="34" charset="-120"/>
                <a:cs typeface="+mj-cs"/>
              </a:rPr>
              <a:t>SARIMA Model </a:t>
            </a:r>
            <a:r>
              <a:rPr lang="en-US" sz="2000" b="1" dirty="0">
                <a:solidFill>
                  <a:srgbClr val="67000D"/>
                </a:solidFill>
                <a:ea typeface="Microsoft JhengHei Light" panose="020B0304030504040204" pitchFamily="34" charset="-120"/>
                <a:cs typeface="+mj-cs"/>
              </a:rPr>
              <a:t>(Seasonal Autoregressive Integrated Moving Average)</a:t>
            </a:r>
            <a:br>
              <a:rPr lang="en-US" sz="3200" b="1" dirty="0">
                <a:solidFill>
                  <a:srgbClr val="67000D"/>
                </a:solidFill>
                <a:ea typeface="Microsoft JhengHei Light" panose="020B0304030504040204" pitchFamily="34" charset="-120"/>
                <a:cs typeface="+mj-cs"/>
              </a:rPr>
            </a:br>
            <a:r>
              <a:rPr lang="en-US" sz="2000" b="1" dirty="0">
                <a:solidFill>
                  <a:srgbClr val="67000D"/>
                </a:solidFill>
                <a:ea typeface="Microsoft JhengHei Light" panose="020B0304030504040204" pitchFamily="34" charset="-120"/>
                <a:cs typeface="+mj-cs"/>
              </a:rPr>
              <a:t>Reason for choosing: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dk1"/>
                </a:solidFill>
                <a:latin typeface="+mj-lt"/>
              </a:rPr>
              <a:t>	1- Regression and moving average based model</a:t>
            </a:r>
            <a:br>
              <a:rPr lang="en-US" sz="1700" dirty="0">
                <a:solidFill>
                  <a:schemeClr val="dk1"/>
                </a:solidFill>
                <a:latin typeface="+mj-lt"/>
              </a:rPr>
            </a:br>
            <a:r>
              <a:rPr lang="en-US" sz="1700" dirty="0">
                <a:solidFill>
                  <a:schemeClr val="dk1"/>
                </a:solidFill>
                <a:latin typeface="+mj-lt"/>
              </a:rPr>
              <a:t>	2- Famous baseline for seasonal trends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dk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8638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>
            <a:extLst>
              <a:ext uri="{FF2B5EF4-FFF2-40B4-BE49-F238E27FC236}">
                <a16:creationId xmlns:a16="http://schemas.microsoft.com/office/drawing/2014/main" id="{A07E15EA-32B1-4152-A2DB-D2497892A2CF}"/>
              </a:ext>
            </a:extLst>
          </p:cNvPr>
          <p:cNvSpPr txBox="1">
            <a:spLocks/>
          </p:cNvSpPr>
          <p:nvPr/>
        </p:nvSpPr>
        <p:spPr>
          <a:xfrm>
            <a:off x="542748" y="1179815"/>
            <a:ext cx="7342607" cy="50711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67000D"/>
                </a:solidFill>
                <a:latin typeface="+mj-lt"/>
              </a:rPr>
              <a:t>Mean absolute percentage error (MAPE)</a:t>
            </a:r>
          </a:p>
          <a:p>
            <a:pPr marL="571500" lvl="1" indent="-342900">
              <a:lnSpc>
                <a:spcPct val="100000"/>
              </a:lnSpc>
            </a:pPr>
            <a:r>
              <a:rPr lang="en-US" sz="1800" dirty="0">
                <a:solidFill>
                  <a:schemeClr val="dk1"/>
                </a:solidFill>
                <a:latin typeface="+mj-lt"/>
              </a:rPr>
              <a:t>It is commonly used as a loss function for regression problems and in model evaluation, because of its very intuitive interpretation in terms of relative error.</a:t>
            </a:r>
          </a:p>
          <a:p>
            <a:pPr marL="571500" lvl="1" indent="-342900">
              <a:lnSpc>
                <a:spcPct val="100000"/>
              </a:lnSpc>
            </a:pPr>
            <a:r>
              <a:rPr lang="en-US" sz="1800" dirty="0">
                <a:solidFill>
                  <a:schemeClr val="dk1"/>
                </a:solidFill>
                <a:latin typeface="+mj-lt"/>
              </a:rPr>
              <a:t>Lower is better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67000D"/>
                </a:solidFill>
                <a:latin typeface="+mj-lt"/>
              </a:rPr>
              <a:t>Coefficient of Determination (R2 Score)</a:t>
            </a:r>
          </a:p>
          <a:p>
            <a:pPr marL="571500" lvl="1" indent="-342900">
              <a:lnSpc>
                <a:spcPct val="100000"/>
              </a:lnSpc>
            </a:pPr>
            <a:r>
              <a:rPr lang="en-US" sz="1800" dirty="0">
                <a:solidFill>
                  <a:schemeClr val="dk1"/>
                </a:solidFill>
                <a:latin typeface="+mj-lt"/>
              </a:rPr>
              <a:t>It is one minus (The sum of squares of residuals divided by the total sum of squares)</a:t>
            </a:r>
          </a:p>
          <a:p>
            <a:pPr marL="571500" lvl="1" indent="-342900">
              <a:lnSpc>
                <a:spcPct val="100000"/>
              </a:lnSpc>
            </a:pPr>
            <a:r>
              <a:rPr lang="en-US" sz="1800" dirty="0">
                <a:solidFill>
                  <a:schemeClr val="dk1"/>
                </a:solidFill>
                <a:latin typeface="+mj-lt"/>
              </a:rPr>
              <a:t>It provides a measure of how well observed outcomes are replicated by the model, based on the proportion of total variation of outcomes explained by the model.</a:t>
            </a:r>
          </a:p>
          <a:p>
            <a:pPr marL="571500" lvl="1" indent="-342900">
              <a:lnSpc>
                <a:spcPct val="100000"/>
              </a:lnSpc>
            </a:pPr>
            <a:r>
              <a:rPr lang="en-US" sz="1800" dirty="0">
                <a:solidFill>
                  <a:schemeClr val="dk1"/>
                </a:solidFill>
                <a:latin typeface="+mj-lt"/>
              </a:rPr>
              <a:t>Higher is the better</a:t>
            </a:r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D5A55ADF-BC9A-4B13-9A83-F2102B7E6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23" y="392852"/>
            <a:ext cx="6876288" cy="64008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67000D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Evaluation Metric – Test 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37DFFB-CFCA-4787-9F21-51BB03C81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778" y="1179815"/>
            <a:ext cx="3658111" cy="111458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9AE28B-82CB-4871-8F58-DB88B9EC87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791" b="15310"/>
          <a:stretch/>
        </p:blipFill>
        <p:spPr>
          <a:xfrm>
            <a:off x="8001778" y="3936516"/>
            <a:ext cx="3647474" cy="118647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3220163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EC7F4B39-D71F-49BF-B0F7-56F12F198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560" y="869020"/>
            <a:ext cx="9326879" cy="5596128"/>
          </a:xfrm>
          <a:prstGeom prst="rect">
            <a:avLst/>
          </a:prstGeom>
        </p:spPr>
      </p:pic>
      <p:sp>
        <p:nvSpPr>
          <p:cNvPr id="13" name="Title 8">
            <a:extLst>
              <a:ext uri="{FF2B5EF4-FFF2-40B4-BE49-F238E27FC236}">
                <a16:creationId xmlns:a16="http://schemas.microsoft.com/office/drawing/2014/main" id="{D5A55ADF-BC9A-4B13-9A83-F2102B7E6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23" y="392852"/>
            <a:ext cx="6876288" cy="64008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67000D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Evaluation Metric – Test Set</a:t>
            </a:r>
          </a:p>
        </p:txBody>
      </p:sp>
    </p:spTree>
    <p:extLst>
      <p:ext uri="{BB962C8B-B14F-4D97-AF65-F5344CB8AC3E}">
        <p14:creationId xmlns:p14="http://schemas.microsoft.com/office/powerpoint/2010/main" val="2174102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8">
            <a:extLst>
              <a:ext uri="{FF2B5EF4-FFF2-40B4-BE49-F238E27FC236}">
                <a16:creationId xmlns:a16="http://schemas.microsoft.com/office/drawing/2014/main" id="{D5A55ADF-BC9A-4B13-9A83-F2102B7E6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23" y="392852"/>
            <a:ext cx="6876288" cy="64008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67000D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Evaluation Metric – Test Set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2B1E777-5FD8-4F0E-8DA2-41F937227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167" y="957628"/>
            <a:ext cx="9025666" cy="5415399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E51B4F3-4A49-4AEC-986C-34E15195E0C0}"/>
              </a:ext>
            </a:extLst>
          </p:cNvPr>
          <p:cNvSpPr txBox="1">
            <a:spLocks/>
          </p:cNvSpPr>
          <p:nvPr/>
        </p:nvSpPr>
        <p:spPr>
          <a:xfrm>
            <a:off x="9155958" y="6249335"/>
            <a:ext cx="2881850" cy="479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Find more of our results at this </a:t>
            </a:r>
            <a:r>
              <a:rPr lang="en-US" dirty="0">
                <a:hlinkClick r:id="rId4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363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>
            <a:extLst>
              <a:ext uri="{FF2B5EF4-FFF2-40B4-BE49-F238E27FC236}">
                <a16:creationId xmlns:a16="http://schemas.microsoft.com/office/drawing/2014/main" id="{A07E15EA-32B1-4152-A2DB-D2497892A2CF}"/>
              </a:ext>
            </a:extLst>
          </p:cNvPr>
          <p:cNvSpPr txBox="1">
            <a:spLocks/>
          </p:cNvSpPr>
          <p:nvPr/>
        </p:nvSpPr>
        <p:spPr>
          <a:xfrm>
            <a:off x="542748" y="1524065"/>
            <a:ext cx="9582736" cy="36498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+mj-lt"/>
              </a:rPr>
              <a:t>Test and Inference</a:t>
            </a:r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D5A55ADF-BC9A-4B13-9A83-F2102B7E6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23" y="392852"/>
            <a:ext cx="6876288" cy="64008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67000D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Test and Inference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99A45158-5CBE-410A-A577-63E4310CAD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74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8">
            <a:extLst>
              <a:ext uri="{FF2B5EF4-FFF2-40B4-BE49-F238E27FC236}">
                <a16:creationId xmlns:a16="http://schemas.microsoft.com/office/drawing/2014/main" id="{D5A55ADF-BC9A-4B13-9A83-F2102B7E6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23" y="392852"/>
            <a:ext cx="6876288" cy="64008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67000D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Some Results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99A45158-5CBE-410A-A577-63E4310CAD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B3248E-F792-4DA4-A00F-3B5E86B0E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27" y="1595181"/>
            <a:ext cx="11596884" cy="385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82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5F318F-3B5F-43C5-AB66-A6C422F0B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35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E5ED10-2B00-4606-AD43-B9CB0424A5C5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6700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DC5A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243634-C7C7-4294-B8C5-ABB0AA21B590}"/>
              </a:ext>
            </a:extLst>
          </p:cNvPr>
          <p:cNvSpPr txBox="1"/>
          <p:nvPr/>
        </p:nvSpPr>
        <p:spPr>
          <a:xfrm>
            <a:off x="826416" y="1166842"/>
            <a:ext cx="105391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Problem Statement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3600" b="1" dirty="0">
                <a:solidFill>
                  <a:prstClr val="white"/>
                </a:solidFill>
                <a:latin typeface="Calibri Light" panose="020F0302020204030204"/>
              </a:rPr>
              <a:t>Datasets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3600" b="1" dirty="0">
                <a:solidFill>
                  <a:prstClr val="white"/>
                </a:solidFill>
                <a:latin typeface="Calibri Light" panose="020F0302020204030204"/>
              </a:rPr>
              <a:t>Pipeline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3600" b="1" dirty="0">
                <a:solidFill>
                  <a:prstClr val="white"/>
                </a:solidFill>
                <a:latin typeface="Calibri Light" panose="020F0302020204030204"/>
              </a:rPr>
              <a:t>Models and Baselines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3600" b="1" dirty="0">
                <a:solidFill>
                  <a:prstClr val="white"/>
                </a:solidFill>
                <a:latin typeface="Calibri Light" panose="020F0302020204030204"/>
              </a:rPr>
              <a:t>Evaluation Metrics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3600" b="1" dirty="0">
                <a:solidFill>
                  <a:prstClr val="white"/>
                </a:solidFill>
                <a:latin typeface="Calibri Light" panose="020F0302020204030204"/>
              </a:rPr>
              <a:t>Results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3600" b="1" dirty="0">
                <a:solidFill>
                  <a:prstClr val="white"/>
                </a:solidFill>
                <a:latin typeface="Calibri Light" panose="020F0302020204030204"/>
              </a:rPr>
              <a:t>Future Work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531F796-0920-409B-874E-0ABF2B910A7D}"/>
              </a:ext>
            </a:extLst>
          </p:cNvPr>
          <p:cNvSpPr txBox="1">
            <a:spLocks/>
          </p:cNvSpPr>
          <p:nvPr/>
        </p:nvSpPr>
        <p:spPr>
          <a:xfrm>
            <a:off x="-47135" y="6570483"/>
            <a:ext cx="424205" cy="334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693002F-D6EA-CF48-8F44-2316036B2B87}" type="slidenum">
              <a:rPr lang="en-US" smtClean="0">
                <a:solidFill>
                  <a:schemeClr val="bg1"/>
                </a:solidFill>
              </a:rPr>
              <a:pPr algn="l"/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426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8">
            <a:extLst>
              <a:ext uri="{FF2B5EF4-FFF2-40B4-BE49-F238E27FC236}">
                <a16:creationId xmlns:a16="http://schemas.microsoft.com/office/drawing/2014/main" id="{D5A55ADF-BC9A-4B13-9A83-F2102B7E6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23" y="392852"/>
            <a:ext cx="6876288" cy="64008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67000D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Some Results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99A45158-5CBE-410A-A577-63E4310CAD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898C99-A5EA-4207-8FF3-77C69DC13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03" y="1595650"/>
            <a:ext cx="11568736" cy="366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408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8">
            <a:extLst>
              <a:ext uri="{FF2B5EF4-FFF2-40B4-BE49-F238E27FC236}">
                <a16:creationId xmlns:a16="http://schemas.microsoft.com/office/drawing/2014/main" id="{D5A55ADF-BC9A-4B13-9A83-F2102B7E6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23" y="392852"/>
            <a:ext cx="6876288" cy="64008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67000D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Some Results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99A45158-5CBE-410A-A577-63E4310CAD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519EF4-2461-4B68-B980-DEB18D46B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97" y="1566602"/>
            <a:ext cx="11326806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28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8">
            <a:extLst>
              <a:ext uri="{FF2B5EF4-FFF2-40B4-BE49-F238E27FC236}">
                <a16:creationId xmlns:a16="http://schemas.microsoft.com/office/drawing/2014/main" id="{D5A55ADF-BC9A-4B13-9A83-F2102B7E6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23" y="392852"/>
            <a:ext cx="6876288" cy="64008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67000D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Some Results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99A45158-5CBE-410A-A577-63E4310CAD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C2D46B-848A-40A2-8E51-E5B6ED0E81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6"/>
          <a:stretch/>
        </p:blipFill>
        <p:spPr>
          <a:xfrm>
            <a:off x="532486" y="1613646"/>
            <a:ext cx="11161076" cy="374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44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>
            <a:extLst>
              <a:ext uri="{FF2B5EF4-FFF2-40B4-BE49-F238E27FC236}">
                <a16:creationId xmlns:a16="http://schemas.microsoft.com/office/drawing/2014/main" id="{A07E15EA-32B1-4152-A2DB-D2497892A2CF}"/>
              </a:ext>
            </a:extLst>
          </p:cNvPr>
          <p:cNvSpPr txBox="1">
            <a:spLocks/>
          </p:cNvSpPr>
          <p:nvPr/>
        </p:nvSpPr>
        <p:spPr>
          <a:xfrm>
            <a:off x="542748" y="1524065"/>
            <a:ext cx="11155916" cy="36498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+mj-lt"/>
              </a:rPr>
              <a:t>Predicting the date that all people in the United States (per state) will be </a:t>
            </a:r>
            <a:r>
              <a:rPr lang="en-US" sz="2000" b="1" dirty="0">
                <a:solidFill>
                  <a:schemeClr val="dk1"/>
                </a:solidFill>
                <a:latin typeface="+mj-lt"/>
              </a:rPr>
              <a:t>vaccinated</a:t>
            </a:r>
            <a:r>
              <a:rPr lang="en-US" sz="2000" dirty="0">
                <a:solidFill>
                  <a:schemeClr val="dk1"/>
                </a:solidFill>
                <a:latin typeface="+mj-lt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+mj-lt"/>
              </a:rPr>
              <a:t>Forecasting the results for the </a:t>
            </a:r>
            <a:r>
              <a:rPr lang="en-US" sz="2000" b="1" dirty="0">
                <a:solidFill>
                  <a:schemeClr val="dk1"/>
                </a:solidFill>
                <a:latin typeface="+mj-lt"/>
              </a:rPr>
              <a:t>remaining of 2021</a:t>
            </a:r>
            <a:r>
              <a:rPr lang="en-US" sz="2000" dirty="0">
                <a:solidFill>
                  <a:schemeClr val="dk1"/>
                </a:solidFill>
                <a:latin typeface="+mj-lt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+mj-lt"/>
              </a:rPr>
              <a:t>Trying to train </a:t>
            </a:r>
            <a:r>
              <a:rPr lang="en-US" sz="2000" b="1" dirty="0">
                <a:solidFill>
                  <a:schemeClr val="dk1"/>
                </a:solidFill>
                <a:latin typeface="+mj-lt"/>
              </a:rPr>
              <a:t>one</a:t>
            </a:r>
            <a:r>
              <a:rPr lang="en-US" sz="2000" dirty="0">
                <a:solidFill>
                  <a:schemeClr val="dk1"/>
                </a:solidFill>
                <a:latin typeface="+mj-lt"/>
              </a:rPr>
              <a:t> time-series transformer model on the data from all states together.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D5A55ADF-BC9A-4B13-9A83-F2102B7E6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23" y="392852"/>
            <a:ext cx="6876288" cy="64008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67000D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344858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116319A-2938-4C5E-BEAB-CC25A088E294}"/>
              </a:ext>
            </a:extLst>
          </p:cNvPr>
          <p:cNvSpPr/>
          <p:nvPr/>
        </p:nvSpPr>
        <p:spPr bwMode="blackWhite">
          <a:xfrm>
            <a:off x="254950" y="262784"/>
            <a:ext cx="11682101" cy="6332433"/>
          </a:xfrm>
          <a:prstGeom prst="roundRect">
            <a:avLst>
              <a:gd name="adj" fmla="val 2674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78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67000D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Thanks for Listening!</a:t>
            </a:r>
          </a:p>
          <a:p>
            <a:pPr algn="ctr"/>
            <a:endParaRPr lang="en-US" sz="6600" b="1" dirty="0">
              <a:solidFill>
                <a:srgbClr val="67000D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algn="ctr"/>
            <a:r>
              <a:rPr lang="en-US" sz="6600" b="1" dirty="0">
                <a:solidFill>
                  <a:srgbClr val="67000D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Any Questions?</a:t>
            </a:r>
            <a:endParaRPr lang="en-US" sz="6600" dirty="0">
              <a:solidFill>
                <a:srgbClr val="67000D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2CBC89-B51A-4294-A2ED-76BDA6512131}"/>
              </a:ext>
            </a:extLst>
          </p:cNvPr>
          <p:cNvSpPr/>
          <p:nvPr/>
        </p:nvSpPr>
        <p:spPr>
          <a:xfrm>
            <a:off x="579531" y="1675493"/>
            <a:ext cx="11109705" cy="466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1078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13A29D-BE39-4AD9-BDCB-FF7057842E2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A88B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116319A-2938-4C5E-BEAB-CC25A088E294}"/>
              </a:ext>
            </a:extLst>
          </p:cNvPr>
          <p:cNvSpPr/>
          <p:nvPr/>
        </p:nvSpPr>
        <p:spPr bwMode="blackWhite">
          <a:xfrm>
            <a:off x="254950" y="213623"/>
            <a:ext cx="11682101" cy="6332433"/>
          </a:xfrm>
          <a:prstGeom prst="roundRect">
            <a:avLst>
              <a:gd name="adj" fmla="val 26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07E15EA-32B1-4152-A2DB-D2497892A2CF}"/>
              </a:ext>
            </a:extLst>
          </p:cNvPr>
          <p:cNvSpPr txBox="1">
            <a:spLocks/>
          </p:cNvSpPr>
          <p:nvPr/>
        </p:nvSpPr>
        <p:spPr>
          <a:xfrm>
            <a:off x="542747" y="1524065"/>
            <a:ext cx="11236297" cy="36498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+mj-lt"/>
              </a:rPr>
              <a:t>Forecasting the expected number of </a:t>
            </a:r>
            <a:r>
              <a:rPr lang="en-US" sz="1800" b="1" dirty="0">
                <a:solidFill>
                  <a:schemeClr val="dk1"/>
                </a:solidFill>
                <a:latin typeface="+mj-lt"/>
              </a:rPr>
              <a:t>confirmed cases </a:t>
            </a:r>
            <a:r>
              <a:rPr lang="en-US" sz="1800" dirty="0">
                <a:solidFill>
                  <a:schemeClr val="dk1"/>
                </a:solidFill>
                <a:latin typeface="+mj-lt"/>
              </a:rPr>
              <a:t>in USA in 2021 (per state).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+mj-lt"/>
              </a:rPr>
              <a:t>Forecasting the expected number of </a:t>
            </a:r>
            <a:r>
              <a:rPr lang="en-US" sz="1800" b="1" dirty="0">
                <a:solidFill>
                  <a:schemeClr val="dk1"/>
                </a:solidFill>
                <a:latin typeface="+mj-lt"/>
              </a:rPr>
              <a:t>death cases </a:t>
            </a:r>
            <a:r>
              <a:rPr lang="en-US" sz="1800" dirty="0">
                <a:solidFill>
                  <a:schemeClr val="dk1"/>
                </a:solidFill>
                <a:latin typeface="+mj-lt"/>
              </a:rPr>
              <a:t>in USA in 2021 (per state).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+mj-lt"/>
              </a:rPr>
              <a:t>Forecasting the expected number of </a:t>
            </a:r>
            <a:r>
              <a:rPr lang="en-US" sz="1800" b="1" dirty="0">
                <a:solidFill>
                  <a:schemeClr val="dk1"/>
                </a:solidFill>
                <a:latin typeface="+mj-lt"/>
              </a:rPr>
              <a:t>vaccinated people </a:t>
            </a:r>
            <a:r>
              <a:rPr lang="en-US" sz="1800" dirty="0">
                <a:solidFill>
                  <a:schemeClr val="dk1"/>
                </a:solidFill>
                <a:latin typeface="+mj-lt"/>
              </a:rPr>
              <a:t>in USA in 2021 (per state).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+mj-lt"/>
              </a:rPr>
              <a:t>Comparing different time-series models.</a:t>
            </a:r>
          </a:p>
          <a:p>
            <a:pPr marL="571500" lvl="1" indent="-342900">
              <a:lnSpc>
                <a:spcPct val="100000"/>
              </a:lnSpc>
            </a:pPr>
            <a:r>
              <a:rPr lang="en-US" sz="1800" b="1" dirty="0">
                <a:solidFill>
                  <a:schemeClr val="dk1"/>
                </a:solidFill>
                <a:latin typeface="+mj-lt"/>
              </a:rPr>
              <a:t>RNNs</a:t>
            </a:r>
            <a:r>
              <a:rPr lang="en-US" sz="1800" dirty="0">
                <a:solidFill>
                  <a:schemeClr val="dk1"/>
                </a:solidFill>
                <a:latin typeface="+mj-lt"/>
              </a:rPr>
              <a:t>, </a:t>
            </a:r>
            <a:r>
              <a:rPr lang="en-US" sz="1800" b="1" dirty="0">
                <a:solidFill>
                  <a:schemeClr val="dk1"/>
                </a:solidFill>
                <a:latin typeface="+mj-lt"/>
              </a:rPr>
              <a:t>Time-Series Transformer (TST)</a:t>
            </a:r>
            <a:r>
              <a:rPr lang="en-US" sz="1800" dirty="0">
                <a:solidFill>
                  <a:schemeClr val="dk1"/>
                </a:solidFill>
                <a:latin typeface="+mj-lt"/>
              </a:rPr>
              <a:t>, SARIMA, and Prophet.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+mj-lt"/>
              </a:rPr>
              <a:t>Predicting the date that all people in the United States (per state) will be </a:t>
            </a:r>
            <a:r>
              <a:rPr lang="en-US" sz="1800" b="1" dirty="0">
                <a:solidFill>
                  <a:schemeClr val="dk1"/>
                </a:solidFill>
                <a:latin typeface="+mj-lt"/>
              </a:rPr>
              <a:t>vaccinated</a:t>
            </a:r>
            <a:r>
              <a:rPr lang="en-US" sz="1800" dirty="0">
                <a:solidFill>
                  <a:schemeClr val="dk1"/>
                </a:solidFill>
                <a:latin typeface="+mj-lt"/>
              </a:rPr>
              <a:t>.</a:t>
            </a:r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D5A55ADF-BC9A-4B13-9A83-F2102B7E6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23" y="392852"/>
            <a:ext cx="6876288" cy="64008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67000D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443900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>
            <a:extLst>
              <a:ext uri="{FF2B5EF4-FFF2-40B4-BE49-F238E27FC236}">
                <a16:creationId xmlns:a16="http://schemas.microsoft.com/office/drawing/2014/main" id="{A07E15EA-32B1-4152-A2DB-D2497892A2CF}"/>
              </a:ext>
            </a:extLst>
          </p:cNvPr>
          <p:cNvSpPr txBox="1">
            <a:spLocks/>
          </p:cNvSpPr>
          <p:nvPr/>
        </p:nvSpPr>
        <p:spPr>
          <a:xfrm>
            <a:off x="490923" y="5298251"/>
            <a:ext cx="9582736" cy="11274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+mj-lt"/>
                <a:hlinkClick r:id="rId3"/>
              </a:rPr>
              <a:t>https://github.com/nytimes/covid-19-data</a:t>
            </a:r>
            <a:r>
              <a:rPr lang="en-US" sz="1800" dirty="0">
                <a:solidFill>
                  <a:schemeClr val="dk1"/>
                </a:solidFill>
                <a:latin typeface="+mj-lt"/>
              </a:rPr>
              <a:t> (Updated Daily)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+mj-lt"/>
              </a:rPr>
              <a:t>From </a:t>
            </a:r>
            <a:r>
              <a:rPr lang="en-US" sz="1800" b="1" dirty="0">
                <a:solidFill>
                  <a:schemeClr val="dk1"/>
                </a:solidFill>
                <a:latin typeface="+mj-lt"/>
              </a:rPr>
              <a:t>2020-01-21</a:t>
            </a:r>
            <a:r>
              <a:rPr lang="en-US" sz="1800" dirty="0">
                <a:solidFill>
                  <a:schemeClr val="dk1"/>
                </a:solidFill>
                <a:latin typeface="+mj-lt"/>
              </a:rPr>
              <a:t> up to </a:t>
            </a:r>
            <a:r>
              <a:rPr lang="en-US" sz="1800" b="1" dirty="0">
                <a:solidFill>
                  <a:schemeClr val="dk1"/>
                </a:solidFill>
                <a:latin typeface="+mj-lt"/>
              </a:rPr>
              <a:t>today</a:t>
            </a:r>
            <a:r>
              <a:rPr lang="en-US" sz="1800" dirty="0">
                <a:solidFill>
                  <a:schemeClr val="dk1"/>
                </a:solidFill>
                <a:latin typeface="+mj-lt"/>
              </a:rPr>
              <a:t>.</a:t>
            </a:r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D5A55ADF-BC9A-4B13-9A83-F2102B7E6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23" y="392852"/>
            <a:ext cx="6876288" cy="64008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67000D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Dataset (Cases and Deaths)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BDA7D8-C9DE-4DB5-BEC0-FE4E637C1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57" y="1252154"/>
            <a:ext cx="9816686" cy="37922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6087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>
            <a:extLst>
              <a:ext uri="{FF2B5EF4-FFF2-40B4-BE49-F238E27FC236}">
                <a16:creationId xmlns:a16="http://schemas.microsoft.com/office/drawing/2014/main" id="{A07E15EA-32B1-4152-A2DB-D2497892A2CF}"/>
              </a:ext>
            </a:extLst>
          </p:cNvPr>
          <p:cNvSpPr txBox="1">
            <a:spLocks/>
          </p:cNvSpPr>
          <p:nvPr/>
        </p:nvSpPr>
        <p:spPr>
          <a:xfrm>
            <a:off x="490923" y="5298251"/>
            <a:ext cx="9582736" cy="11274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+mj-lt"/>
                <a:hlinkClick r:id="rId3"/>
              </a:rPr>
              <a:t>https://ourworldindata.org/us-states-vaccinations</a:t>
            </a:r>
            <a:r>
              <a:rPr lang="en-US" sz="1800" dirty="0">
                <a:solidFill>
                  <a:schemeClr val="dk1"/>
                </a:solidFill>
                <a:latin typeface="+mj-lt"/>
              </a:rPr>
              <a:t> (Updated Daily)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+mj-lt"/>
              </a:rPr>
              <a:t>From </a:t>
            </a:r>
            <a:r>
              <a:rPr lang="en-US" sz="1800" b="1" dirty="0">
                <a:solidFill>
                  <a:schemeClr val="dk1"/>
                </a:solidFill>
                <a:latin typeface="+mj-lt"/>
              </a:rPr>
              <a:t>2020-12-21</a:t>
            </a:r>
            <a:r>
              <a:rPr lang="en-US" sz="1800" dirty="0">
                <a:solidFill>
                  <a:schemeClr val="dk1"/>
                </a:solidFill>
                <a:latin typeface="+mj-lt"/>
              </a:rPr>
              <a:t> up to </a:t>
            </a:r>
            <a:r>
              <a:rPr lang="en-US" sz="1800" b="1" dirty="0">
                <a:solidFill>
                  <a:schemeClr val="dk1"/>
                </a:solidFill>
                <a:latin typeface="+mj-lt"/>
              </a:rPr>
              <a:t>today</a:t>
            </a:r>
            <a:r>
              <a:rPr lang="en-US" sz="1800" dirty="0">
                <a:solidFill>
                  <a:schemeClr val="dk1"/>
                </a:solidFill>
                <a:latin typeface="+mj-lt"/>
              </a:rPr>
              <a:t>.</a:t>
            </a:r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D5A55ADF-BC9A-4B13-9A83-F2102B7E6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23" y="392852"/>
            <a:ext cx="6876288" cy="64008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67000D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Dataset (Vaccinations)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F09171-33CA-43C4-8CF1-AA197A4741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9429"/>
          <a:stretch/>
        </p:blipFill>
        <p:spPr>
          <a:xfrm>
            <a:off x="1797269" y="1163000"/>
            <a:ext cx="8597462" cy="38876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4565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2CBC89-B51A-4294-A2ED-76BDA6512131}"/>
              </a:ext>
            </a:extLst>
          </p:cNvPr>
          <p:cNvSpPr/>
          <p:nvPr/>
        </p:nvSpPr>
        <p:spPr>
          <a:xfrm>
            <a:off x="579531" y="1675493"/>
            <a:ext cx="11109705" cy="466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lang="en-US" sz="2000" dirty="0">
              <a:latin typeface="+mj-lt"/>
            </a:endParaRPr>
          </a:p>
        </p:txBody>
      </p:sp>
      <p:sp>
        <p:nvSpPr>
          <p:cNvPr id="17" name="Title 8">
            <a:extLst>
              <a:ext uri="{FF2B5EF4-FFF2-40B4-BE49-F238E27FC236}">
                <a16:creationId xmlns:a16="http://schemas.microsoft.com/office/drawing/2014/main" id="{FDDF337D-5EDD-423E-8597-8DF5C3071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22" y="392852"/>
            <a:ext cx="9680600" cy="64008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67000D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Cumulative Count of COVID-19 Cases in US States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DA8D4041-2CBD-42B8-A8D2-96A5D9E4B713}"/>
              </a:ext>
            </a:extLst>
          </p:cNvPr>
          <p:cNvSpPr txBox="1">
            <a:spLocks/>
          </p:cNvSpPr>
          <p:nvPr/>
        </p:nvSpPr>
        <p:spPr>
          <a:xfrm>
            <a:off x="-47135" y="6570483"/>
            <a:ext cx="424205" cy="334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693002F-D6EA-CF48-8F44-2316036B2B87}" type="slidenum">
              <a:rPr lang="en-US" smtClean="0">
                <a:solidFill>
                  <a:schemeClr val="bg1"/>
                </a:solidFill>
              </a:rPr>
              <a:pPr algn="l"/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BBB08E-C557-4E3D-BC40-17DFAAC60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5"/>
          <a:stretch/>
        </p:blipFill>
        <p:spPr>
          <a:xfrm>
            <a:off x="595789" y="1032932"/>
            <a:ext cx="11000422" cy="5306706"/>
          </a:xfrm>
          <a:prstGeom prst="rect">
            <a:avLst/>
          </a:prstGeom>
          <a:ln w="38100">
            <a:noFill/>
          </a:ln>
        </p:spPr>
      </p:pic>
    </p:spTree>
    <p:extLst>
      <p:ext uri="{BB962C8B-B14F-4D97-AF65-F5344CB8AC3E}">
        <p14:creationId xmlns:p14="http://schemas.microsoft.com/office/powerpoint/2010/main" val="2993314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2CBC89-B51A-4294-A2ED-76BDA6512131}"/>
              </a:ext>
            </a:extLst>
          </p:cNvPr>
          <p:cNvSpPr/>
          <p:nvPr/>
        </p:nvSpPr>
        <p:spPr>
          <a:xfrm>
            <a:off x="579531" y="1675493"/>
            <a:ext cx="11109705" cy="466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lang="en-US" sz="2000" dirty="0">
              <a:latin typeface="+mj-lt"/>
            </a:endParaRPr>
          </a:p>
        </p:txBody>
      </p:sp>
      <p:sp>
        <p:nvSpPr>
          <p:cNvPr id="17" name="Title 8">
            <a:extLst>
              <a:ext uri="{FF2B5EF4-FFF2-40B4-BE49-F238E27FC236}">
                <a16:creationId xmlns:a16="http://schemas.microsoft.com/office/drawing/2014/main" id="{FDDF337D-5EDD-423E-8597-8DF5C3071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22" y="392852"/>
            <a:ext cx="9680600" cy="640080"/>
          </a:xfrm>
        </p:spPr>
        <p:txBody>
          <a:bodyPr vert="horz" lIns="91440" tIns="45720" rIns="91440" bIns="45720" rtlCol="0" anchor="b" anchorCtr="0">
            <a:normAutofit fontScale="90000"/>
          </a:bodyPr>
          <a:lstStyle/>
          <a:p>
            <a:r>
              <a:rPr lang="en-US" sz="3600" b="1" dirty="0">
                <a:solidFill>
                  <a:srgbClr val="67000D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Cumulative Count of COVID-19 Deaths in US States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DA8D4041-2CBD-42B8-A8D2-96A5D9E4B713}"/>
              </a:ext>
            </a:extLst>
          </p:cNvPr>
          <p:cNvSpPr txBox="1">
            <a:spLocks/>
          </p:cNvSpPr>
          <p:nvPr/>
        </p:nvSpPr>
        <p:spPr>
          <a:xfrm>
            <a:off x="-47135" y="6570483"/>
            <a:ext cx="424205" cy="334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693002F-D6EA-CF48-8F44-2316036B2B87}" type="slidenum">
              <a:rPr lang="en-US" smtClean="0">
                <a:solidFill>
                  <a:schemeClr val="bg1"/>
                </a:solidFill>
              </a:rPr>
              <a:pPr algn="l"/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38D102-9D45-4D65-9B90-108F9D919E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4"/>
          <a:stretch/>
        </p:blipFill>
        <p:spPr>
          <a:xfrm>
            <a:off x="339578" y="1055748"/>
            <a:ext cx="11512845" cy="5539468"/>
          </a:xfrm>
          <a:prstGeom prst="rect">
            <a:avLst/>
          </a:prstGeom>
          <a:ln w="38100">
            <a:noFill/>
          </a:ln>
        </p:spPr>
      </p:pic>
    </p:spTree>
    <p:extLst>
      <p:ext uri="{BB962C8B-B14F-4D97-AF65-F5344CB8AC3E}">
        <p14:creationId xmlns:p14="http://schemas.microsoft.com/office/powerpoint/2010/main" val="2174221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2CBC89-B51A-4294-A2ED-76BDA6512131}"/>
              </a:ext>
            </a:extLst>
          </p:cNvPr>
          <p:cNvSpPr/>
          <p:nvPr/>
        </p:nvSpPr>
        <p:spPr>
          <a:xfrm>
            <a:off x="579531" y="1675493"/>
            <a:ext cx="11109705" cy="466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lang="en-US" sz="2000" dirty="0">
              <a:latin typeface="+mj-lt"/>
            </a:endParaRPr>
          </a:p>
        </p:txBody>
      </p:sp>
      <p:sp>
        <p:nvSpPr>
          <p:cNvPr id="17" name="Title 8">
            <a:extLst>
              <a:ext uri="{FF2B5EF4-FFF2-40B4-BE49-F238E27FC236}">
                <a16:creationId xmlns:a16="http://schemas.microsoft.com/office/drawing/2014/main" id="{FDDF337D-5EDD-423E-8597-8DF5C3071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21" y="392852"/>
            <a:ext cx="10943791" cy="64008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67000D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Total COVID-19 vaccine doses administered, Apr 27, 2021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DA8D4041-2CBD-42B8-A8D2-96A5D9E4B713}"/>
              </a:ext>
            </a:extLst>
          </p:cNvPr>
          <p:cNvSpPr txBox="1">
            <a:spLocks/>
          </p:cNvSpPr>
          <p:nvPr/>
        </p:nvSpPr>
        <p:spPr>
          <a:xfrm>
            <a:off x="-47135" y="6570483"/>
            <a:ext cx="424205" cy="334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693002F-D6EA-CF48-8F44-2316036B2B87}" type="slidenum">
              <a:rPr lang="en-US" smtClean="0">
                <a:solidFill>
                  <a:schemeClr val="bg1"/>
                </a:solidFill>
              </a:rPr>
              <a:pPr algn="l"/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797F25-4B30-4A45-8604-C0AC309A2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753" y="1131058"/>
            <a:ext cx="9926493" cy="5366033"/>
          </a:xfrm>
          <a:prstGeom prst="rect">
            <a:avLst/>
          </a:prstGeom>
          <a:ln w="38100">
            <a:noFill/>
          </a:ln>
        </p:spPr>
      </p:pic>
    </p:spTree>
    <p:extLst>
      <p:ext uri="{BB962C8B-B14F-4D97-AF65-F5344CB8AC3E}">
        <p14:creationId xmlns:p14="http://schemas.microsoft.com/office/powerpoint/2010/main" val="41845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>
            <a:extLst>
              <a:ext uri="{FF2B5EF4-FFF2-40B4-BE49-F238E27FC236}">
                <a16:creationId xmlns:a16="http://schemas.microsoft.com/office/drawing/2014/main" id="{A07E15EA-32B1-4152-A2DB-D2497892A2CF}"/>
              </a:ext>
            </a:extLst>
          </p:cNvPr>
          <p:cNvSpPr txBox="1">
            <a:spLocks/>
          </p:cNvSpPr>
          <p:nvPr/>
        </p:nvSpPr>
        <p:spPr>
          <a:xfrm>
            <a:off x="490923" y="1504017"/>
            <a:ext cx="9582736" cy="24478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+mj-lt"/>
              </a:rPr>
              <a:t>We focus only on 5 states:</a:t>
            </a:r>
          </a:p>
          <a:p>
            <a:pPr marL="571500" lvl="1" indent="-342900">
              <a:lnSpc>
                <a:spcPct val="100000"/>
              </a:lnSpc>
            </a:pPr>
            <a:r>
              <a:rPr lang="en-US" sz="2000" b="1" dirty="0">
                <a:solidFill>
                  <a:schemeClr val="dk1"/>
                </a:solidFill>
                <a:latin typeface="+mj-lt"/>
              </a:rPr>
              <a:t>New York</a:t>
            </a:r>
            <a:r>
              <a:rPr lang="en-US" sz="2000" dirty="0">
                <a:solidFill>
                  <a:schemeClr val="dk1"/>
                </a:solidFill>
                <a:latin typeface="+mj-lt"/>
              </a:rPr>
              <a:t>, </a:t>
            </a:r>
            <a:r>
              <a:rPr lang="en-US" sz="2000" b="1" dirty="0">
                <a:solidFill>
                  <a:schemeClr val="dk1"/>
                </a:solidFill>
                <a:latin typeface="+mj-lt"/>
              </a:rPr>
              <a:t>California</a:t>
            </a:r>
            <a:r>
              <a:rPr lang="en-US" sz="2000" dirty="0">
                <a:solidFill>
                  <a:schemeClr val="dk1"/>
                </a:solidFill>
                <a:latin typeface="+mj-lt"/>
              </a:rPr>
              <a:t> (The top 2 in Deaths)</a:t>
            </a:r>
          </a:p>
          <a:p>
            <a:pPr marL="571500" lvl="1" indent="-342900">
              <a:lnSpc>
                <a:spcPct val="100000"/>
              </a:lnSpc>
            </a:pPr>
            <a:r>
              <a:rPr lang="en-US" sz="2000" b="1" dirty="0">
                <a:solidFill>
                  <a:schemeClr val="dk1"/>
                </a:solidFill>
                <a:latin typeface="+mj-lt"/>
              </a:rPr>
              <a:t>Virginia</a:t>
            </a:r>
          </a:p>
          <a:p>
            <a:pPr marL="571500" lvl="1" indent="-342900">
              <a:lnSpc>
                <a:spcPct val="100000"/>
              </a:lnSpc>
            </a:pPr>
            <a:r>
              <a:rPr lang="en-US" sz="2000" b="1" dirty="0">
                <a:solidFill>
                  <a:schemeClr val="dk1"/>
                </a:solidFill>
                <a:latin typeface="+mj-lt"/>
              </a:rPr>
              <a:t>Northern Mariana Islands</a:t>
            </a:r>
            <a:r>
              <a:rPr lang="en-US" sz="2000" dirty="0">
                <a:solidFill>
                  <a:schemeClr val="dk1"/>
                </a:solidFill>
                <a:latin typeface="+mj-lt"/>
              </a:rPr>
              <a:t>, </a:t>
            </a:r>
            <a:r>
              <a:rPr lang="en-US" sz="2000" b="1" dirty="0">
                <a:solidFill>
                  <a:schemeClr val="dk1"/>
                </a:solidFill>
                <a:latin typeface="+mj-lt"/>
              </a:rPr>
              <a:t>Virgin Islands </a:t>
            </a:r>
            <a:r>
              <a:rPr lang="en-US" sz="2000" dirty="0">
                <a:solidFill>
                  <a:schemeClr val="dk1"/>
                </a:solidFill>
                <a:latin typeface="+mj-lt"/>
              </a:rPr>
              <a:t>(The lowest 2 in Deaths)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+mj-lt"/>
              </a:rPr>
              <a:t>We build a different model for each state.</a:t>
            </a:r>
          </a:p>
          <a:p>
            <a:pPr marL="571500" lvl="1" indent="-342900">
              <a:lnSpc>
                <a:spcPct val="100000"/>
              </a:lnSpc>
            </a:pPr>
            <a:endParaRPr lang="en-US" sz="2000" dirty="0">
              <a:solidFill>
                <a:schemeClr val="dk1"/>
              </a:solidFill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D5A55ADF-BC9A-4B13-9A83-F2102B7E6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23" y="392852"/>
            <a:ext cx="6876288" cy="64008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67000D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Dataset </a:t>
            </a:r>
          </a:p>
        </p:txBody>
      </p:sp>
    </p:spTree>
    <p:extLst>
      <p:ext uri="{BB962C8B-B14F-4D97-AF65-F5344CB8AC3E}">
        <p14:creationId xmlns:p14="http://schemas.microsoft.com/office/powerpoint/2010/main" val="2634955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http://purl.org/dc/terms/"/>
    <ds:schemaRef ds:uri="http://schemas.microsoft.com/office/infopath/2007/PartnerControls"/>
    <ds:schemaRef ds:uri="http://schemas.microsoft.com/office/2006/documentManagement/types"/>
    <ds:schemaRef ds:uri="71af3243-3dd4-4a8d-8c0d-dd76da1f02a5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{02034E2F-3FC5-4DA2-BF32-27889D1ECB5D}tf10001108_win32</Template>
  <TotalTime>3185</TotalTime>
  <Words>953</Words>
  <Application>Microsoft Macintosh PowerPoint</Application>
  <PresentationFormat>Widescreen</PresentationFormat>
  <Paragraphs>145</Paragraphs>
  <Slides>24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Meiryo UI</vt:lpstr>
      <vt:lpstr>Arial</vt:lpstr>
      <vt:lpstr>Calibri</vt:lpstr>
      <vt:lpstr>Calibri Light</vt:lpstr>
      <vt:lpstr>Microsoft JhengHei Light</vt:lpstr>
      <vt:lpstr>Segoe UI</vt:lpstr>
      <vt:lpstr>Segoe UI Light</vt:lpstr>
      <vt:lpstr>WelcomeDoc</vt:lpstr>
      <vt:lpstr>Metropolitan</vt:lpstr>
      <vt:lpstr>Forecasting COVID-19 Trends in 2021: Comparing RNNs and Time-Series Transformers</vt:lpstr>
      <vt:lpstr>PowerPoint Presentation</vt:lpstr>
      <vt:lpstr>Problem Statement</vt:lpstr>
      <vt:lpstr>Dataset (Cases and Deaths)</vt:lpstr>
      <vt:lpstr>Dataset (Vaccinations)</vt:lpstr>
      <vt:lpstr>Cumulative Count of COVID-19 Cases in US States</vt:lpstr>
      <vt:lpstr>Cumulative Count of COVID-19 Deaths in US States</vt:lpstr>
      <vt:lpstr>Total COVID-19 vaccine doses administered, Apr 27, 2021</vt:lpstr>
      <vt:lpstr>Dataset </vt:lpstr>
      <vt:lpstr>Pipeline</vt:lpstr>
      <vt:lpstr>LSTM Model</vt:lpstr>
      <vt:lpstr>Transformer Model</vt:lpstr>
      <vt:lpstr>Time-Series Transformer (TST) Model</vt:lpstr>
      <vt:lpstr>Baselines</vt:lpstr>
      <vt:lpstr>Evaluation Metric – Test Set</vt:lpstr>
      <vt:lpstr>Evaluation Metric – Test Set</vt:lpstr>
      <vt:lpstr>Evaluation Metric – Test Set</vt:lpstr>
      <vt:lpstr>Test and Inference</vt:lpstr>
      <vt:lpstr>Some Results</vt:lpstr>
      <vt:lpstr>Some Results</vt:lpstr>
      <vt:lpstr>Some Results</vt:lpstr>
      <vt:lpstr>Some Results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First Look at Zoombombing</dc:title>
  <dc:creator>Elnady, Yusuf</dc:creator>
  <cp:keywords/>
  <cp:lastModifiedBy>Ali, Haider</cp:lastModifiedBy>
  <cp:revision>165</cp:revision>
  <dcterms:created xsi:type="dcterms:W3CDTF">2021-02-28T05:24:09Z</dcterms:created>
  <dcterms:modified xsi:type="dcterms:W3CDTF">2021-04-28T10:00:38Z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