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281" r:id="rId8"/>
    <p:sldId id="328" r:id="rId9"/>
    <p:sldId id="282" r:id="rId10"/>
    <p:sldId id="314" r:id="rId11"/>
    <p:sldId id="329" r:id="rId12"/>
    <p:sldId id="330" r:id="rId13"/>
    <p:sldId id="325" r:id="rId14"/>
    <p:sldId id="324" r:id="rId15"/>
    <p:sldId id="331" r:id="rId16"/>
    <p:sldId id="327" r:id="rId17"/>
    <p:sldId id="332" r:id="rId18"/>
    <p:sldId id="333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5388" autoAdjust="0"/>
  </p:normalViewPr>
  <p:slideViewPr>
    <p:cSldViewPr snapToGrid="0" snapToObjects="1">
      <p:cViewPr varScale="1">
        <p:scale>
          <a:sx n="89" d="100"/>
          <a:sy n="89" d="100"/>
        </p:scale>
        <p:origin x="509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1" y="1820018"/>
            <a:ext cx="5913119" cy="3923430"/>
          </a:xfrm>
        </p:spPr>
        <p:txBody>
          <a:bodyPr anchor="ctr"/>
          <a:lstStyle/>
          <a:p>
            <a:r>
              <a:rPr lang="en-US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Tic-Tac-Toe AI Using Minimax Algorithm and Alpha-Beta Pruning for Optimal Decision-Making</a:t>
            </a:r>
            <a:b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831" y="3473660"/>
            <a:ext cx="4408169" cy="1785103"/>
          </a:xfrm>
        </p:spPr>
        <p:txBody>
          <a:bodyPr>
            <a:no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</a:rPr>
              <a:t>Group 01</a:t>
            </a:r>
          </a:p>
          <a:p>
            <a:pPr algn="r"/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Nandini Das - 2031326642 </a:t>
            </a:r>
            <a:b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Syed Riaz Us Salatin </a:t>
            </a:r>
            <a:r>
              <a:rPr lang="en-US" sz="1800" b="1" dirty="0" err="1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Yeasin</a:t>
            </a:r>
            <a: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- 2031061642</a:t>
            </a:r>
            <a:br>
              <a:rPr lang="en-US" sz="18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Tousif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Iqbal – 2012814642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Nafiz Haider Chowdhury - 1721587642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4973383" y="4569579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8225792" y="1426166"/>
            <a:ext cx="3886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600" b="1" dirty="0"/>
              <a:t>CSE440</a:t>
            </a:r>
            <a:endParaRPr lang="en-US" b="1" dirty="0"/>
          </a:p>
          <a:p>
            <a:pPr lvl="1" algn="r"/>
            <a:r>
              <a:rPr lang="en-US" b="1" i="0" dirty="0">
                <a:effectLst/>
              </a:rPr>
              <a:t>Section 1</a:t>
            </a:r>
          </a:p>
          <a:p>
            <a:pPr lvl="1" algn="r"/>
            <a:r>
              <a:rPr lang="en-US" sz="2000" b="1" i="0" u="sng" dirty="0">
                <a:effectLst/>
              </a:rPr>
              <a:t>Supervisor</a:t>
            </a:r>
            <a:r>
              <a:rPr lang="en-US" b="1" i="0" u="sng" dirty="0">
                <a:effectLst/>
              </a:rPr>
              <a:t>: </a:t>
            </a:r>
          </a:p>
          <a:p>
            <a:pPr lvl="1" algn="r"/>
            <a:r>
              <a:rPr lang="en-US" b="1" i="0" dirty="0">
                <a:effectLst/>
              </a:rPr>
              <a:t>Mohammad </a:t>
            </a:r>
            <a:r>
              <a:rPr lang="en-US" b="1" i="0" dirty="0" err="1">
                <a:effectLst/>
              </a:rPr>
              <a:t>Shifat</a:t>
            </a:r>
            <a:r>
              <a:rPr lang="en-US" b="1" i="0" dirty="0">
                <a:effectLst/>
              </a:rPr>
              <a:t>-E-Rabbi (</a:t>
            </a:r>
            <a:r>
              <a:rPr lang="en-US" b="1" i="0" dirty="0" err="1">
                <a:effectLst/>
              </a:rPr>
              <a:t>MSRb</a:t>
            </a:r>
            <a:r>
              <a:rPr lang="en-US" b="1" i="0" dirty="0">
                <a:effectLst/>
              </a:rPr>
              <a:t>)</a:t>
            </a:r>
            <a:endParaRPr lang="en-US" b="1" dirty="0"/>
          </a:p>
        </p:txBody>
      </p:sp>
      <p:pic>
        <p:nvPicPr>
          <p:cNvPr id="8" name="Picture 7" descr="A pink tic tac toe game&#10;&#10;AI-generated content may be incorrect.">
            <a:extLst>
              <a:ext uri="{FF2B5EF4-FFF2-40B4-BE49-F238E27FC236}">
                <a16:creationId xmlns:a16="http://schemas.microsoft.com/office/drawing/2014/main" id="{C113ECC3-CCD8-6395-AE07-0E5B9079C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10" y="-382708"/>
            <a:ext cx="2701426" cy="27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90175"/>
            <a:ext cx="10932458" cy="63851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OUTPUT OF TIC TAC TOE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4" y="108811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5" y="108251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21" y="108251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5" y="634489"/>
            <a:ext cx="5627107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F0C-E814-9E00-E903-CCF065B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with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Always blocked threats and prioritized winning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a draw when a win wasn’t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1" y="393290"/>
            <a:ext cx="5055462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02D6-EEA6-73F3-82CD-76DB028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49" y="692943"/>
            <a:ext cx="7043617" cy="672914"/>
          </a:xfrm>
        </p:spPr>
        <p:txBody>
          <a:bodyPr/>
          <a:lstStyle/>
          <a:p>
            <a:r>
              <a:rPr lang="en-US" dirty="0">
                <a:latin typeface="+mn-lt"/>
              </a:rPr>
              <a:t>Performance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CCAD-BA2E-F69B-918E-86847027E70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01602"/>
            <a:ext cx="7043618" cy="4440382"/>
          </a:xfrm>
        </p:spPr>
        <p:txBody>
          <a:bodyPr/>
          <a:lstStyle/>
          <a:p>
            <a:r>
              <a:rPr lang="en-US" b="1" dirty="0"/>
              <a:t>Alpha-Beta Pruning Impact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 to 75% fewer nodes, much faster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b="1" dirty="0"/>
              <a:t>Heuristic Evaluation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44EF-D3BE-5453-32F2-B8C2200D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3847"/>
              </p:ext>
            </p:extLst>
          </p:nvPr>
        </p:nvGraphicFramePr>
        <p:xfrm>
          <a:off x="4364809" y="2038771"/>
          <a:ext cx="714587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37979020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40407744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3915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Avg. Nodes Evaluated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Time per Move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(no pruning)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70–90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45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+ Pruning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15–30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636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FA2CB-002E-C536-6E56-502EBCF6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553"/>
              </p:ext>
            </p:extLst>
          </p:nvPr>
        </p:nvGraphicFramePr>
        <p:xfrm>
          <a:off x="4364807" y="4386879"/>
          <a:ext cx="714587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2383708815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756180033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6131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Limit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Rate vs Random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Strong, may miss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Defensive, blocks 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582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F873D-3E71-2EF1-8B00-FF05F047D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79" y="547885"/>
            <a:ext cx="7538374" cy="68339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9404-CA71-4F0C-5848-9C07EA1A46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01979" y="1541928"/>
            <a:ext cx="8191099" cy="49839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when using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Blocked immediate threats (e.g., two in a row)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Recognized and took winning moves when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draws in unwinnable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Pruning made gameplay smoother with faster move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Heuristic evaluation allowed strong play even with depth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code made testing, debugging, and extending the AI easy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49E93-057A-7ED9-AEE7-AE49B62AD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458A-DA19-7F7E-33BB-A4440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73741"/>
            <a:ext cx="7043617" cy="779930"/>
          </a:xfrm>
        </p:spPr>
        <p:txBody>
          <a:bodyPr/>
          <a:lstStyle/>
          <a:p>
            <a:r>
              <a:rPr lang="en-US" dirty="0">
                <a:latin typeface="+mn-lt"/>
              </a:rPr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60C55-6626-F3D7-2456-46107CDC971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22612"/>
            <a:ext cx="7043618" cy="4419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learning – AI doesn't adapt or improve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board size – Only supports 3x3, not scalable to 4x4 or 5x5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GUI – Text-based interface only; lacks visual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behavior – Plays perfectly every time, no difficulty variation without heuristic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challenge – Becomes predictable for experienced players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094ED-8A92-388F-F790-372FE138C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4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8E24-00C3-B64F-69EB-5CE7268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672353"/>
            <a:ext cx="7043617" cy="708212"/>
          </a:xfrm>
        </p:spPr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3425-5C57-A26B-5C90-DE57029DBF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595720"/>
            <a:ext cx="7043618" cy="44462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GUI</a:t>
            </a:r>
          </a:p>
          <a:p>
            <a:pPr marL="1028700" lvl="2" indent="-342900"/>
            <a:r>
              <a:rPr lang="en-US" sz="2200" dirty="0"/>
              <a:t>Use </a:t>
            </a:r>
            <a:r>
              <a:rPr lang="en-US" sz="2200" dirty="0" err="1"/>
              <a:t>Tkinter</a:t>
            </a:r>
            <a:r>
              <a:rPr lang="en-US" sz="2200" dirty="0"/>
              <a:t>, </a:t>
            </a:r>
            <a:r>
              <a:rPr lang="en-US" sz="2200" dirty="0" err="1"/>
              <a:t>Pygame</a:t>
            </a:r>
            <a:r>
              <a:rPr lang="en-US" sz="2200" dirty="0"/>
              <a:t>, or </a:t>
            </a:r>
            <a:r>
              <a:rPr lang="en-US" sz="2200" dirty="0" err="1"/>
              <a:t>Kivy</a:t>
            </a:r>
            <a:r>
              <a:rPr lang="en-US" sz="2200" dirty="0"/>
              <a:t> for a visual interface</a:t>
            </a:r>
          </a:p>
          <a:p>
            <a:pPr marL="1028700" lvl="2" indent="-342900"/>
            <a:r>
              <a:rPr lang="en-US" sz="2200" dirty="0"/>
              <a:t>Enable click-based gameplay and highlight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Learning &amp; Adaptation</a:t>
            </a:r>
          </a:p>
          <a:p>
            <a:pPr marL="1028700" lvl="2" indent="-342900"/>
            <a:r>
              <a:rPr lang="en-US" sz="2200" dirty="0"/>
              <a:t>Implement Q-learning or Reinforcement Learning</a:t>
            </a:r>
          </a:p>
          <a:p>
            <a:pPr marL="1028700" lvl="2" indent="-342900"/>
            <a:r>
              <a:rPr lang="en-US" sz="2200" dirty="0"/>
              <a:t>Let AI learn from past games and improve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Larger Boards</a:t>
            </a:r>
          </a:p>
          <a:p>
            <a:pPr marL="1028700" lvl="2" indent="-342900"/>
            <a:r>
              <a:rPr lang="en-US" sz="2200" dirty="0"/>
              <a:t>Extend to 4x4, 5x5, etc.</a:t>
            </a:r>
          </a:p>
          <a:p>
            <a:pPr marL="1028700" lvl="2" indent="-342900"/>
            <a:r>
              <a:rPr lang="en-US" sz="2200" dirty="0"/>
              <a:t>Optimize Minimax using iterative deepening or MCTS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Profiling</a:t>
            </a:r>
          </a:p>
          <a:p>
            <a:pPr marL="1028700" lvl="2" indent="-342900"/>
            <a:r>
              <a:rPr lang="en-US" sz="2200" dirty="0"/>
              <a:t>Use tools like </a:t>
            </a:r>
            <a:r>
              <a:rPr lang="en-US" sz="2200" dirty="0" err="1"/>
              <a:t>cProfile</a:t>
            </a:r>
            <a:r>
              <a:rPr lang="en-US" sz="2200" dirty="0"/>
              <a:t> to identify and fix bottlenecks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A4B69-50F4-0435-465D-B89D035E4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6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7451"/>
            <a:ext cx="6743700" cy="38605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3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Develop an AI that plays Tic-Tac-Toe optimally.</a:t>
            </a:r>
          </a:p>
          <a:p>
            <a:endParaRPr lang="en-US" sz="23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Uses the Minimax algorithm for decision-making.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Alpha-Beta Pruning speeds up move selection.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Heuristic evaluation handles limited-depth play.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AI aims to never lose—always wins or draws.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4FC55-88E8-BFAE-FA7C-1F011101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522-4016-D882-48E9-F8E8C3C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3165"/>
            <a:ext cx="6583680" cy="320734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Simple yet strategic – Easy rules, but supports deep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Ideal for AI testing – Small state space, clear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Turn-based structure – Perfect for Minimax and pruning.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Easy performance check – Win/loss/draw is clearly measurable.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B523B-122E-5F20-A03A-D82C59B34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5259554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Played on a 3x3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choose to play as X or 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always starts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take turns placing their mark.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to align three in a row (horizontal, vertical, or diagonal) wins.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board fills with no winner → Draw.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4B9B2D-CDD2-18EA-35EB-ED72C13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696137" y="1157621"/>
            <a:ext cx="4852986" cy="4852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57" y="280927"/>
            <a:ext cx="7365815" cy="101531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44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B60B-3F1E-2D1E-1669-B92531E23D6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27105" y="1479175"/>
            <a:ext cx="8191099" cy="52103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adversarial search and game tree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board is a 1D list of 9 elements ([' ', 'X', 'O']).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and player take alternating 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uses:</a:t>
            </a:r>
          </a:p>
          <a:p>
            <a:pPr marL="633222" lvl="1" indent="-285750"/>
            <a:r>
              <a:rPr lang="en-US" dirty="0"/>
              <a:t>Minimax to simulate all possible moves.</a:t>
            </a:r>
          </a:p>
          <a:p>
            <a:pPr marL="633222" lvl="1" indent="-285750"/>
            <a:r>
              <a:rPr lang="en-US" dirty="0"/>
              <a:t>Alpha-Beta Pruning to skip unnecessary branches.</a:t>
            </a:r>
          </a:p>
          <a:p>
            <a:pPr marL="633222" lvl="1" indent="-285750"/>
            <a:r>
              <a:rPr lang="en-US" dirty="0"/>
              <a:t>Heuristic Evaluation for depth-limited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Win/draw is checked after every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is validated for legal moves and user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12A9D-00AA-E4B5-65DB-6A4ED57C7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165" y="468824"/>
            <a:ext cx="7965461" cy="994164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21224"/>
            <a:ext cx="7965460" cy="4679577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Minimax is a recursive algorithm used in two-player games.</a:t>
            </a:r>
          </a:p>
          <a:p>
            <a:r>
              <a:rPr lang="en-US" sz="3100" dirty="0"/>
              <a:t>It simulates all possible future moves and outcomes.</a:t>
            </a:r>
          </a:p>
          <a:p>
            <a:r>
              <a:rPr lang="en-US" sz="3100" dirty="0"/>
              <a:t>The AI acts as the maximizer, trying to get the highest score.</a:t>
            </a:r>
          </a:p>
          <a:p>
            <a:r>
              <a:rPr lang="en-US" sz="3100" dirty="0"/>
              <a:t>The human is the minimizer, trying to reduce the AI’s score.</a:t>
            </a:r>
          </a:p>
          <a:p>
            <a:r>
              <a:rPr lang="en-US" sz="3100" dirty="0"/>
              <a:t>Scoring system:</a:t>
            </a:r>
          </a:p>
          <a:p>
            <a:pPr lvl="1"/>
            <a:r>
              <a:rPr lang="en-US" sz="3100" dirty="0"/>
              <a:t>+1 → AI wins</a:t>
            </a:r>
          </a:p>
          <a:p>
            <a:pPr lvl="1"/>
            <a:r>
              <a:rPr lang="en-US" sz="3100" dirty="0"/>
              <a:t>−1 → Human wins</a:t>
            </a:r>
          </a:p>
          <a:p>
            <a:pPr lvl="1"/>
            <a:r>
              <a:rPr lang="en-US" sz="3100" dirty="0"/>
              <a:t>0 → Draw</a:t>
            </a:r>
          </a:p>
          <a:p>
            <a:r>
              <a:rPr lang="en-US" sz="3100" dirty="0"/>
              <a:t>The AI chooses the move that ensures the best worst-case outcome.</a:t>
            </a:r>
          </a:p>
          <a:p>
            <a:r>
              <a:rPr lang="en-US" sz="3100" dirty="0"/>
              <a:t>Guarantees optimal play—AI always wins or draws, never loses.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DB7D-64B6-E798-D3AE-4E1DEB571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3" y="542925"/>
            <a:ext cx="7512423" cy="771526"/>
          </a:xfrm>
        </p:spPr>
        <p:txBody>
          <a:bodyPr/>
          <a:lstStyle/>
          <a:p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3867" y="1703294"/>
            <a:ext cx="7874039" cy="469750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the Minimax algorithm by reducing unnecessary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two values:</a:t>
            </a:r>
          </a:p>
          <a:p>
            <a:pPr marL="1028700" lvl="2" indent="-342900"/>
            <a:r>
              <a:rPr lang="en-US" sz="2200" dirty="0"/>
              <a:t>Alpha (α): Best score the AI (maximizer) can secure.</a:t>
            </a:r>
          </a:p>
          <a:p>
            <a:pPr marL="1028700" lvl="2" indent="-342900"/>
            <a:r>
              <a:rPr lang="en-US" sz="2200" dirty="0"/>
              <a:t>Beta (β): Best score the player (minimizer) can secure.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α ≥ β, further exploration of that branch is stopped (pruned).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it matters:</a:t>
            </a:r>
          </a:p>
          <a:p>
            <a:pPr marL="1028700" lvl="2" indent="-342900"/>
            <a:r>
              <a:rPr lang="en-US" sz="2200" dirty="0"/>
              <a:t>Avoids exploring moves that won’t affect the final decision.</a:t>
            </a:r>
          </a:p>
          <a:p>
            <a:pPr marL="1028700" lvl="2" indent="-342900"/>
            <a:r>
              <a:rPr lang="en-US" sz="2200" dirty="0"/>
              <a:t>Makes the AI faster without reducing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gain:</a:t>
            </a:r>
          </a:p>
          <a:p>
            <a:pPr marL="1028700" lvl="2" indent="-342900"/>
            <a:r>
              <a:rPr lang="en-US" sz="2200" dirty="0"/>
              <a:t>Can prune up to 75% of nodes.</a:t>
            </a:r>
          </a:p>
          <a:p>
            <a:pPr marL="1028700" lvl="2" indent="-342900"/>
            <a:r>
              <a:rPr lang="en-US" sz="2200" dirty="0"/>
              <a:t>Reduces time per move from ~90ms to ~30ms.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AF610-ADE0-314E-045A-16023357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871F-42B4-75E3-7005-CD388C01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35" y="564777"/>
            <a:ext cx="8005482" cy="806823"/>
          </a:xfrm>
        </p:spPr>
        <p:txBody>
          <a:bodyPr anchor="ctr"/>
          <a:lstStyle/>
          <a:p>
            <a:r>
              <a:rPr lang="en-US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8A17-F470-E253-797C-7D1C9B08134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4471" y="1479178"/>
            <a:ext cx="7463955" cy="52981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when full Minimax search is depth-limited.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scores to non-terminal (unfinished) board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Scoring logic:</a:t>
            </a:r>
          </a:p>
          <a:p>
            <a:pPr marL="1028700" lvl="2" indent="-342900"/>
            <a:r>
              <a:rPr lang="en-US" dirty="0"/>
              <a:t>+10 → Two AI marks + one empty (strong win chance)</a:t>
            </a:r>
          </a:p>
          <a:p>
            <a:pPr marL="1028700" lvl="2" indent="-342900"/>
            <a:r>
              <a:rPr lang="en-US" dirty="0"/>
              <a:t>+1 → One AI mark + two empties (minor advantage)</a:t>
            </a:r>
          </a:p>
          <a:p>
            <a:pPr marL="1028700" lvl="2" indent="-342900"/>
            <a:r>
              <a:rPr lang="en-US" dirty="0"/>
              <a:t>−8 → Two opponent marks + one empty (threat to block)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028700" lvl="2" indent="-342900"/>
            <a:r>
              <a:rPr lang="en-US" dirty="0"/>
              <a:t>Enables strategic play even with limited search.</a:t>
            </a:r>
          </a:p>
          <a:p>
            <a:pPr marL="1028700" lvl="2" indent="-342900"/>
            <a:r>
              <a:rPr lang="en-US" dirty="0"/>
              <a:t>Blocks threats, creates opportunities.</a:t>
            </a:r>
          </a:p>
          <a:p>
            <a:pPr marL="1028700" lvl="2" indent="-342900"/>
            <a:r>
              <a:rPr lang="en-US" dirty="0"/>
              <a:t>Simulates AI difficulty levels (e.g., easy, hard).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AI faster and adaptable when full-depth search isn't feasible.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8914A-AE36-6925-CA09-5186206C07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1A1B-2F97-0D38-1882-10C20F9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197" y="621083"/>
            <a:ext cx="7540320" cy="654985"/>
          </a:xfrm>
        </p:spPr>
        <p:txBody>
          <a:bodyPr/>
          <a:lstStyle/>
          <a:p>
            <a:r>
              <a:rPr lang="en-US" dirty="0">
                <a:latin typeface="+mn-lt"/>
              </a:rPr>
              <a:t>Implementation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6AAE-C4F4-5581-89E3-10C273515C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439952"/>
            <a:ext cx="7043618" cy="52387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structure for clarity and scalability</a:t>
            </a:r>
          </a:p>
          <a:p>
            <a:pPr marL="1028700" lvl="2" indent="-342900"/>
            <a:r>
              <a:rPr lang="en-US" dirty="0"/>
              <a:t>main.py – </a:t>
            </a:r>
            <a:r>
              <a:rPr lang="en-US" sz="2200" dirty="0"/>
              <a:t>Handles game loop and user input</a:t>
            </a:r>
            <a:endParaRPr lang="en-US" dirty="0"/>
          </a:p>
          <a:p>
            <a:pPr marL="1028700" lvl="2" indent="-342900"/>
            <a:r>
              <a:rPr lang="en-US" dirty="0"/>
              <a:t>game.py – </a:t>
            </a:r>
            <a:r>
              <a:rPr lang="en-US" sz="2200" dirty="0"/>
              <a:t>Manages board rendering and move validation</a:t>
            </a:r>
          </a:p>
          <a:p>
            <a:pPr marL="1028700" lvl="2" indent="-342900"/>
            <a:r>
              <a:rPr lang="en-US" dirty="0"/>
              <a:t>ai.py – </a:t>
            </a:r>
            <a:r>
              <a:rPr lang="en-US" sz="2200" dirty="0"/>
              <a:t>Contains Minimax, Alpha-Beta Pruning, and Heuristic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Board: 1D list of 9 elements ([' ', 'X', 'O'])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loop:</a:t>
            </a:r>
          </a:p>
          <a:p>
            <a:pPr marL="1028700" lvl="2" indent="-342900"/>
            <a:r>
              <a:rPr lang="en-US" dirty="0"/>
              <a:t>Displays board</a:t>
            </a:r>
          </a:p>
          <a:p>
            <a:pPr marL="1028700" lvl="2" indent="-342900"/>
            <a:r>
              <a:rPr lang="en-US" dirty="0"/>
              <a:t>Takes player input (validated)</a:t>
            </a:r>
          </a:p>
          <a:p>
            <a:pPr marL="1028700" lvl="2" indent="-342900"/>
            <a:r>
              <a:rPr lang="en-US" dirty="0"/>
              <a:t>Calls AI move</a:t>
            </a:r>
          </a:p>
          <a:p>
            <a:pPr marL="1028700" lvl="2" indent="-342900"/>
            <a:r>
              <a:rPr lang="en-US" dirty="0"/>
              <a:t>Checks for win/draw after each 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Handling:</a:t>
            </a:r>
          </a:p>
          <a:p>
            <a:pPr marL="1028700" lvl="2" indent="-342900"/>
            <a:r>
              <a:rPr lang="en-US" dirty="0"/>
              <a:t>Validates range (1–9)</a:t>
            </a:r>
          </a:p>
          <a:p>
            <a:pPr marL="1028700" lvl="2" indent="-342900"/>
            <a:r>
              <a:rPr lang="en-US" dirty="0"/>
              <a:t>Prevents illegal/repeated moves</a:t>
            </a:r>
          </a:p>
          <a:p>
            <a:pPr marL="1028700" lvl="2" indent="-342900"/>
            <a:r>
              <a:rPr lang="en-US" dirty="0"/>
              <a:t>Handles invalid inputs gracefully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E1120-6C5B-C104-F103-6C25145F4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5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{00F49696-9E44-43C1-A7B4-6BA19D70ECAE}tf78438558_win32</Template>
  <TotalTime>323</TotalTime>
  <Words>981</Words>
  <Application>Microsoft Office PowerPoint</Application>
  <PresentationFormat>Widescreen</PresentationFormat>
  <Paragraphs>160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Roboto</vt:lpstr>
      <vt:lpstr>Sabon Next LT</vt:lpstr>
      <vt:lpstr>Sabon Next LT (Body)</vt:lpstr>
      <vt:lpstr>Segoe UI Historic</vt:lpstr>
      <vt:lpstr>Symbol</vt:lpstr>
      <vt:lpstr>Custom</vt:lpstr>
      <vt:lpstr>Tic-Tac-Toe AI Using Minimax Algorithm and Alpha-Beta Pruning for Optimal Decision-Making </vt:lpstr>
      <vt:lpstr>Introduction </vt:lpstr>
      <vt:lpstr>Why Tic-Tac-Toe? </vt:lpstr>
      <vt:lpstr>Game Rules (Brief) </vt:lpstr>
      <vt:lpstr>Methodology</vt:lpstr>
      <vt:lpstr>Role of Minimax Algorithm</vt:lpstr>
      <vt:lpstr>Role of Alpha-Beta Pruning</vt:lpstr>
      <vt:lpstr>Role of Heuristic Evaluation</vt:lpstr>
      <vt:lpstr>Implementation Overview</vt:lpstr>
      <vt:lpstr>OUTPUT OF TIC TAC TOE</vt:lpstr>
      <vt:lpstr>Results</vt:lpstr>
      <vt:lpstr>Performance </vt:lpstr>
      <vt:lpstr>Observations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 Das</dc:creator>
  <cp:lastModifiedBy>Nafiz Haider Chowdhury</cp:lastModifiedBy>
  <cp:revision>10</cp:revision>
  <dcterms:created xsi:type="dcterms:W3CDTF">2025-02-24T17:42:11Z</dcterms:created>
  <dcterms:modified xsi:type="dcterms:W3CDTF">2025-04-12T21:03:08Z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