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23" r:id="rId7"/>
    <p:sldId id="281" r:id="rId8"/>
    <p:sldId id="328" r:id="rId9"/>
    <p:sldId id="282" r:id="rId10"/>
    <p:sldId id="314" r:id="rId11"/>
    <p:sldId id="326" r:id="rId12"/>
    <p:sldId id="327" r:id="rId13"/>
    <p:sldId id="325" r:id="rId14"/>
    <p:sldId id="324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5388" autoAdjust="0"/>
  </p:normalViewPr>
  <p:slideViewPr>
    <p:cSldViewPr snapToGrid="0" snapToObjects="1">
      <p:cViewPr varScale="1">
        <p:scale>
          <a:sx n="63" d="100"/>
          <a:sy n="63" d="100"/>
        </p:scale>
        <p:origin x="1056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87CA1-BC12-B706-45C3-2BDC763DE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8F2AE5-09D5-EC14-8861-984C65A824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D3948-4639-46A5-7432-22A92C085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1" y="2636520"/>
            <a:ext cx="5913119" cy="3106928"/>
          </a:xfrm>
        </p:spPr>
        <p:txBody>
          <a:bodyPr anchor="ctr"/>
          <a:lstStyle/>
          <a:p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Tic-Tac-Toe AI Using Minimax Algorithm and Alpha-Beta Pruning for Optimal Decision-Making</a:t>
            </a:r>
            <a:br>
              <a:rPr lang="en-US" sz="2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50A0D-4CF3-832C-1C19-82AD5D8BD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2395" y="4010710"/>
            <a:ext cx="4408169" cy="1596594"/>
          </a:xfrm>
        </p:spPr>
        <p:txBody>
          <a:bodyPr>
            <a:noAutofit/>
          </a:bodyPr>
          <a:lstStyle/>
          <a:p>
            <a:pPr algn="r"/>
            <a:r>
              <a:rPr lang="en-US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Presented </a:t>
            </a:r>
            <a:r>
              <a:rPr lang="en-US" sz="18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by:</a:t>
            </a:r>
            <a:br>
              <a:rPr lang="en-US" sz="18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Nandini Das 2031326642 </a:t>
            </a:r>
            <a:br>
              <a:rPr lang="en-US" sz="18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Syed Riaz Us Salatin </a:t>
            </a:r>
            <a:r>
              <a:rPr lang="en-US" sz="18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Yeasin</a:t>
            </a:r>
            <a:r>
              <a:rPr lang="en-US" sz="18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2031061642</a:t>
            </a:r>
            <a:br>
              <a:rPr lang="en-US" sz="18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Tousif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Iqbal – 2012814642</a:t>
            </a:r>
            <a:br>
              <a:rPr lang="en-US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Nafiz Haider Chowdhury 1721587642</a:t>
            </a:r>
            <a:b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/>
          </a:p>
        </p:txBody>
      </p:sp>
      <p:pic>
        <p:nvPicPr>
          <p:cNvPr id="1026" name="Picture 2" descr="Tic-tac-toe - Wikipedia">
            <a:extLst>
              <a:ext uri="{FF2B5EF4-FFF2-40B4-BE49-F238E27FC236}">
                <a16:creationId xmlns:a16="http://schemas.microsoft.com/office/drawing/2014/main" id="{23C88147-B716-A050-7D4B-E1F14F5BE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6272" y="192532"/>
            <a:ext cx="1830168" cy="162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er Tic-Tac-Toe Game with Winning Move. – Wall Art | UkPosters">
            <a:extLst>
              <a:ext uri="{FF2B5EF4-FFF2-40B4-BE49-F238E27FC236}">
                <a16:creationId xmlns:a16="http://schemas.microsoft.com/office/drawing/2014/main" id="{D2F6DC04-2937-D8D2-CDAF-615F1AF9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80" y="4617720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F9781D-56B7-4CB7-9BB3-8D43033A8F38}"/>
              </a:ext>
            </a:extLst>
          </p:cNvPr>
          <p:cNvSpPr txBox="1"/>
          <p:nvPr/>
        </p:nvSpPr>
        <p:spPr>
          <a:xfrm>
            <a:off x="8139528" y="1671288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dirty="0">
                <a:latin typeface="Roboto" panose="020F0502020204030204" pitchFamily="2" charset="0"/>
              </a:rPr>
              <a:t>Course: CSE440</a:t>
            </a:r>
          </a:p>
          <a:p>
            <a:pPr lvl="1" algn="r"/>
            <a:r>
              <a:rPr lang="en-US" b="0" i="0" dirty="0">
                <a:effectLst/>
                <a:latin typeface="Roboto" panose="020F0502020204030204" pitchFamily="2" charset="0"/>
              </a:rPr>
              <a:t>Section- 1</a:t>
            </a:r>
          </a:p>
          <a:p>
            <a:pPr lvl="1" algn="r"/>
            <a:r>
              <a:rPr lang="en-US" b="0" i="0" dirty="0">
                <a:effectLst/>
                <a:latin typeface="Roboto" panose="020F0502020204030204" pitchFamily="2" charset="0"/>
              </a:rPr>
              <a:t>Presented to: </a:t>
            </a:r>
          </a:p>
          <a:p>
            <a:pPr lvl="1" algn="r"/>
            <a:r>
              <a:rPr lang="en-US" b="0" i="0" dirty="0">
                <a:effectLst/>
                <a:latin typeface="Roboto" panose="020F0502020204030204" pitchFamily="2" charset="0"/>
              </a:rPr>
              <a:t>Mohammad </a:t>
            </a:r>
            <a:r>
              <a:rPr lang="en-US" b="0" i="0" dirty="0" err="1">
                <a:effectLst/>
                <a:latin typeface="Roboto" panose="020F0502020204030204" pitchFamily="2" charset="0"/>
              </a:rPr>
              <a:t>Shifat</a:t>
            </a:r>
            <a:r>
              <a:rPr lang="en-US" b="0" i="0" dirty="0">
                <a:effectLst/>
                <a:latin typeface="Roboto" panose="020F0502020204030204" pitchFamily="2" charset="0"/>
              </a:rPr>
              <a:t>-E-Rabb (</a:t>
            </a:r>
            <a:r>
              <a:rPr lang="en-US" b="0" i="0" dirty="0" err="1">
                <a:effectLst/>
                <a:latin typeface="Roboto" panose="020F0502020204030204" pitchFamily="2" charset="0"/>
              </a:rPr>
              <a:t>MSRb</a:t>
            </a:r>
            <a:r>
              <a:rPr lang="en-US" b="0" i="0" dirty="0">
                <a:effectLst/>
                <a:latin typeface="Roboto" panose="020F0502020204030204" pitchFamily="2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0275CD8-4155-AF05-9DED-6A2EDA71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067" y="290175"/>
            <a:ext cx="9194532" cy="638513"/>
          </a:xfrm>
        </p:spPr>
        <p:txBody>
          <a:bodyPr/>
          <a:lstStyle/>
          <a:p>
            <a:r>
              <a:rPr lang="en-US" dirty="0"/>
              <a:t>OUTPUT OF TIC TAC TOE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8B5B8-B9D0-640E-675A-9A74D29F1C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47148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CE48F4-6937-F6E7-6533-6AE83D21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84" y="1088110"/>
            <a:ext cx="4148728" cy="49325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23F524-F6C2-88CA-0F01-ABD2C654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35" y="1082512"/>
            <a:ext cx="2419386" cy="49269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0B151D-40B0-BB04-B632-92CFDEA43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121" y="1082512"/>
            <a:ext cx="2681912" cy="493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6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A8DC5-D091-1011-2DEF-C745EED56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C4F9-787D-4D13-40F0-C7B0B03D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46" y="634489"/>
            <a:ext cx="5259554" cy="1100138"/>
          </a:xfrm>
        </p:spPr>
        <p:txBody>
          <a:bodyPr/>
          <a:lstStyle/>
          <a:p>
            <a:r>
              <a:rPr lang="en-US" sz="32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 and Results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1F0C-E814-9E00-E903-CCF065B3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57414"/>
            <a:ext cx="5259554" cy="388456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Minimax algorithm has been successfully implemented, and the AI can now play Tic-Tac-Toe optimally.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AI consistently makes the best moves, ensuring a win or draw while efficiently blocking opponent strategies.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6DC11-994B-C66E-D5C8-2A592E06D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751" y="393290"/>
            <a:ext cx="5055462" cy="63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1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281" y="2935654"/>
            <a:ext cx="5715000" cy="98669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77452"/>
            <a:ext cx="6743700" cy="332327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Develop an AI that plays Tic-Tac-Toe optimally.</a:t>
            </a: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 Uses the Minimax Algorithm for decision-making.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 will be Optimized with Alpha-Beta Pruning for efficiency.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Ensures the AI never loses if played optimally..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CE4F-FCDD-0D6A-5D00-B2121390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Tic-Tac-Toe?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5522-4016-D882-48E9-F8E8C3C1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63165"/>
            <a:ext cx="6583680" cy="3207344"/>
          </a:xfrm>
        </p:spPr>
        <p:txBody>
          <a:bodyPr/>
          <a:lstStyle/>
          <a:p>
            <a:endParaRPr lang="en-US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 simple game that provides a perfect environment to apply game tree search techniques.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helps us understand decision-making in artificial intelligence.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990DA-AF31-A383-B41D-37000DF09F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3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6"/>
            <a:ext cx="5259554" cy="1100138"/>
          </a:xfrm>
        </p:spPr>
        <p:txBody>
          <a:bodyPr/>
          <a:lstStyle/>
          <a:p>
            <a:r>
              <a:rPr lang="en-US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 Rules (Brief)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57414"/>
            <a:ext cx="5259554" cy="3884569"/>
          </a:xfrm>
        </p:spPr>
        <p:txBody>
          <a:bodyPr/>
          <a:lstStyle/>
          <a:p>
            <a:pPr marL="342900" marR="0" lvl="0" indent="-342900" fontAlgn="base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game will be played on a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3x3 board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Players place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‘X’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(This will be done by AI) and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‘O’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(by Human).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player who will be able to align three marks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horizontally, vertically, or diagonally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wins.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game does not have any winners, the game ends in a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2" descr="Tic-tac-toe, rubber ducks and the ...">
            <a:extLst>
              <a:ext uri="{FF2B5EF4-FFF2-40B4-BE49-F238E27FC236}">
                <a16:creationId xmlns:a16="http://schemas.microsoft.com/office/drawing/2014/main" id="{584B9B2D-CDD2-18EA-35EB-ED72C13E6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843" y="2157414"/>
            <a:ext cx="4261757" cy="372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D9A5-C293-60ED-FF29-F65351C8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1" y="-86626"/>
            <a:ext cx="7365815" cy="1015314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BB60B-3F1E-2D1E-1669-B92531E23D6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27105" y="928689"/>
            <a:ext cx="8191099" cy="57608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principles of adversarial search, decision tree traversal, and optimization of computational efficiency guided the development of the Tic-Tac-Toe AI. This section outlines the representation of the game, the logic behind player turns, and the integration of the core algorithms-Minimax, Alpha-Beta Pruning and Heuristic Evaluation.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game board is a one-dimensional list of nine elements, corresponding to the 3x3 Tic-Tac-Toe grid. Each component can hold one of three values: 'X' (player move), 'O' (AI move), or ' ' (space). The list structure allows easy indexing and manipulation of the game state.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game begins by prompting the player to choose a symbol ( X or O ). Turn order follows standard rules: X always starts first. A loop alternates turns between the human and the AI until a win or draw condition is detected using the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check_winner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function.</a:t>
            </a:r>
          </a:p>
        </p:txBody>
      </p:sp>
    </p:spTree>
    <p:extLst>
      <p:ext uri="{BB962C8B-B14F-4D97-AF65-F5344CB8AC3E}">
        <p14:creationId xmlns:p14="http://schemas.microsoft.com/office/powerpoint/2010/main" val="233012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 of Minimax Algorithm</a:t>
            </a:r>
            <a:b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051438"/>
            <a:ext cx="7965460" cy="4349363"/>
          </a:xfrm>
        </p:spPr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Minmax is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recursive decision-making algorithm used in two-player games.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Minmax Works: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 (Maximizer) selects the move with the highest possible advantage.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opponent (Minimizer) tries to counteract by selecting moves that minimize the AI’s advantage.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State Scoring: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AI wins, the score will be +1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If the human wins, the score will be -1. If it’s a draw, the score will be 0.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 that the AI always selects the best possible move.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184" y="-83192"/>
            <a:ext cx="6722291" cy="771526"/>
          </a:xfrm>
        </p:spPr>
        <p:txBody>
          <a:bodyPr/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 of Alpha-Beta Pruning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3867" y="1073253"/>
            <a:ext cx="6908029" cy="3674080"/>
          </a:xfrm>
        </p:spPr>
        <p:txBody>
          <a:bodyPr>
            <a:noAutofit/>
          </a:bodyPr>
          <a:lstStyle/>
          <a:p>
            <a:endParaRPr lang="en-US" sz="2000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computationally expensive without pruning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Alpha-Beta pruning makes the AI more efficient by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eliminating unnecessary calculations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It Works: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 represents the best choice for the AI (Maximizer).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Beta represents the best choice for the opponent (Minimizer).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move doesn’t improve the outcome, further exploration of that branch is skipped.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Gain: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Gain Reduces the number of nodes evaluated by almost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40-50%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speeding up decision-making.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DF76AC-9A2F-514F-D1B1-F57BDB5B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668" y="-2234566"/>
            <a:ext cx="7043617" cy="2715829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of Heuristic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06290-A87E-600B-8F4C-64CEEA8E4F7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77668" y="866275"/>
            <a:ext cx="8316226" cy="6333422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Heuristic Evaluation enhances AI decision-making when a full Minimax search is limited by depth, improving speed while maintaining strategy.</a:t>
            </a:r>
          </a:p>
          <a:p>
            <a:pPr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It Works:</a:t>
            </a:r>
          </a:p>
          <a:p>
            <a:pPr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+10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Two AI marks + one empty (potential win)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+1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One AI mark + two empties (minor advantage)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−8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Two opponent marks + one empty (threat block)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Benefits: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Allows players to play more strategically under limited search depth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Simulates difficulty levels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Blocks threats and seeks wins without full game tree traversal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Heuristics make the AI fast, strategic, and adaptable. This is essential when optimal play isn't computationally practical.</a:t>
            </a: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27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36A8-1366-5A72-242B-E31F3F53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166" y="0"/>
            <a:ext cx="6184478" cy="683394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Observations and 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E9404-CA71-4F0C-5848-9C07EA1A46A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01979" y="1010654"/>
            <a:ext cx="8191099" cy="551527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Observations: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1) The AI never lost a game when allowed to compute with full-depth Minimax.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2) It correctly blocked immediate threats (e.g., when the opponent had two in a row).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3) It prioritized winning moves when available. It could force a draw in situations where a win was not possible.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Limitations: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Scalability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current Minimax implementation is not optimized for larger boards (e.g., 4x4 or 5x5) due to exponential growth in possible states.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 learning capability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AI does not adapt or learn from games; it follows static evaluation logic. 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Lack of GUI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User experience is limited to a text-based interface.</a:t>
            </a:r>
          </a:p>
        </p:txBody>
      </p:sp>
    </p:spTree>
    <p:extLst>
      <p:ext uri="{BB962C8B-B14F-4D97-AF65-F5344CB8AC3E}">
        <p14:creationId xmlns:p14="http://schemas.microsoft.com/office/powerpoint/2010/main" val="5271312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{00F49696-9E44-43C1-A7B4-6BA19D70ECAE}tf78438558_win32</Template>
  <TotalTime>226</TotalTime>
  <Words>865</Words>
  <Application>Microsoft Office PowerPoint</Application>
  <PresentationFormat>Widescreen</PresentationFormat>
  <Paragraphs>84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Courier New</vt:lpstr>
      <vt:lpstr>Roboto</vt:lpstr>
      <vt:lpstr>Sabon Next LT</vt:lpstr>
      <vt:lpstr>Segoe UI Historic</vt:lpstr>
      <vt:lpstr>Symbol</vt:lpstr>
      <vt:lpstr>Custom</vt:lpstr>
      <vt:lpstr>Tic-Tac-Toe AI Using Minimax Algorithm and Alpha-Beta Pruning for Optimal Decision-Making   </vt:lpstr>
      <vt:lpstr>Introduction </vt:lpstr>
      <vt:lpstr>Why Tic-Tac-Toe? </vt:lpstr>
      <vt:lpstr>Game Rules (Brief) </vt:lpstr>
      <vt:lpstr>Methodology </vt:lpstr>
      <vt:lpstr>Role of Minimax Algorithm </vt:lpstr>
      <vt:lpstr>Role of Alpha-Beta Pruning</vt:lpstr>
      <vt:lpstr>Role of Heuristic Evaluation</vt:lpstr>
      <vt:lpstr>Observations and limitations</vt:lpstr>
      <vt:lpstr>OUTPUT OF TIC TAC TOE</vt:lpstr>
      <vt:lpstr> Update and 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Nandini Das</dc:creator>
  <cp:lastModifiedBy>Nandini Das</cp:lastModifiedBy>
  <cp:revision>5</cp:revision>
  <dcterms:created xsi:type="dcterms:W3CDTF">2025-02-24T17:42:11Z</dcterms:created>
  <dcterms:modified xsi:type="dcterms:W3CDTF">2025-04-12T17:30:28Z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